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47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40" r:id="rId11"/>
    <p:sldId id="530" r:id="rId12"/>
    <p:sldId id="548" r:id="rId13"/>
    <p:sldId id="549" r:id="rId14"/>
    <p:sldId id="551" r:id="rId15"/>
    <p:sldId id="552" r:id="rId16"/>
    <p:sldId id="532" r:id="rId17"/>
    <p:sldId id="55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3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10.png"/><Relationship Id="rId7" Type="http://schemas.openxmlformats.org/officeDocument/2006/relationships/image" Target="../media/image9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0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9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710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9: </a:t>
            </a:r>
            <a:r>
              <a:rPr lang="en-GB" dirty="0">
                <a:solidFill>
                  <a:schemeClr val="accent5"/>
                </a:solidFill>
              </a:rPr>
              <a:t>Constant Acceleration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Motion Graphs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r>
              <a:rPr lang="en-GB" sz="2400" dirty="0"/>
              <a:t>Pages 59-60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C6768B6-4F1D-96B0-7A3C-18480E3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40" y="908720"/>
            <a:ext cx="68103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C920AD-F8D1-AC71-64ED-8CAF6282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8" y="908720"/>
            <a:ext cx="6667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6105B94-265A-9BA2-6E25-232112BA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3" y="932656"/>
            <a:ext cx="67246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6C5DB9B-9522-785B-2218-37ADD2E1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53" y="942181"/>
            <a:ext cx="65341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56545AF-4B0F-2BB4-C37E-7F02A3DD8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37220"/>
            <a:ext cx="6762750" cy="3771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B995F2-F412-1B24-BF82-4C443575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02" y="4581128"/>
            <a:ext cx="66675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4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5C53DB-ECA1-2EFA-518B-F861A705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" y="860968"/>
            <a:ext cx="8659279" cy="51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8E7424C-4083-672F-2B75-C2B12C637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8" y="692696"/>
            <a:ext cx="85344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C2BD1B-C823-44D8-9C64-1ACA36A265DA}"/>
              </a:ext>
            </a:extLst>
          </p:cNvPr>
          <p:cNvSpPr/>
          <p:nvPr/>
        </p:nvSpPr>
        <p:spPr>
          <a:xfrm>
            <a:off x="0" y="3721396"/>
            <a:ext cx="9143999" cy="3136604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FB8003-1D4F-40CE-93C9-8E90EE965EF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AE116DB-3CD0-4C61-80B9-DE967D74325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>
                  <a:latin typeface="+mj-lt"/>
                </a:rPr>
                <a:t>RECAP</a:t>
              </a:r>
              <a:r>
                <a:rPr lang="en-GB" sz="3200" dirty="0">
                  <a:latin typeface="+mj-lt"/>
                </a:rPr>
                <a:t> :: Displacement-Time Graphs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640B3DC-ECB5-44A0-9634-D5D84E41C66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EDDD82C-7868-4FF5-AB19-ECDA11819D6C}"/>
              </a:ext>
            </a:extLst>
          </p:cNvPr>
          <p:cNvSpPr txBox="1"/>
          <p:nvPr/>
        </p:nvSpPr>
        <p:spPr>
          <a:xfrm>
            <a:off x="393116" y="844925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Describe the motion of each object: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DB9D08-9B56-4AD1-B110-FB45A0CF7B28}"/>
              </a:ext>
            </a:extLst>
          </p:cNvPr>
          <p:cNvCxnSpPr/>
          <p:nvPr/>
        </p:nvCxnSpPr>
        <p:spPr>
          <a:xfrm flipV="1">
            <a:off x="1059080" y="1527314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282558-1722-4CA7-BF2A-4D504D8CE4E1}"/>
              </a:ext>
            </a:extLst>
          </p:cNvPr>
          <p:cNvCxnSpPr>
            <a:cxnSpLocks/>
          </p:cNvCxnSpPr>
          <p:nvPr/>
        </p:nvCxnSpPr>
        <p:spPr>
          <a:xfrm>
            <a:off x="1059080" y="267944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C4790-AB64-4F4A-918C-8792A8AB7730}"/>
                  </a:ext>
                </a:extLst>
              </p:cNvPr>
              <p:cNvSpPr txBox="1"/>
              <p:nvPr/>
            </p:nvSpPr>
            <p:spPr>
              <a:xfrm>
                <a:off x="375149" y="1405955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C4790-AB64-4F4A-918C-8792A8AB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49" y="1405955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 r="-5122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E7F0D3-1087-49FE-9604-FD35AE814946}"/>
                  </a:ext>
                </a:extLst>
              </p:cNvPr>
              <p:cNvSpPr txBox="1"/>
              <p:nvPr/>
            </p:nvSpPr>
            <p:spPr>
              <a:xfrm>
                <a:off x="2248899" y="2558573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E7F0D3-1087-49FE-9604-FD35AE814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99" y="2558573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 r="-2891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5F713F-8A4A-4BEC-A686-4E92276AAB24}"/>
              </a:ext>
            </a:extLst>
          </p:cNvPr>
          <p:cNvCxnSpPr/>
          <p:nvPr/>
        </p:nvCxnSpPr>
        <p:spPr>
          <a:xfrm>
            <a:off x="1059080" y="1988840"/>
            <a:ext cx="118981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839C7A-9E41-4DBC-ACCE-AF0C87EF0773}"/>
              </a:ext>
            </a:extLst>
          </p:cNvPr>
          <p:cNvCxnSpPr/>
          <p:nvPr/>
        </p:nvCxnSpPr>
        <p:spPr>
          <a:xfrm flipV="1">
            <a:off x="3330705" y="1527314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0BED7D-46DA-4BF3-BD41-B951AB3BD71D}"/>
              </a:ext>
            </a:extLst>
          </p:cNvPr>
          <p:cNvCxnSpPr>
            <a:cxnSpLocks/>
          </p:cNvCxnSpPr>
          <p:nvPr/>
        </p:nvCxnSpPr>
        <p:spPr>
          <a:xfrm>
            <a:off x="3330705" y="267944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A8762F-7472-46A7-90D8-E450A69ABF64}"/>
                  </a:ext>
                </a:extLst>
              </p:cNvPr>
              <p:cNvSpPr txBox="1"/>
              <p:nvPr/>
            </p:nvSpPr>
            <p:spPr>
              <a:xfrm>
                <a:off x="2646774" y="1405955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A8762F-7472-46A7-90D8-E450A69AB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774" y="1405955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 r="-4939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73AC46-F188-4C3E-9CB4-9C628737336F}"/>
                  </a:ext>
                </a:extLst>
              </p:cNvPr>
              <p:cNvSpPr txBox="1"/>
              <p:nvPr/>
            </p:nvSpPr>
            <p:spPr>
              <a:xfrm>
                <a:off x="4520524" y="2558573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73AC46-F188-4C3E-9CB4-9C6287373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24" y="2558573"/>
                <a:ext cx="504056" cy="369332"/>
              </a:xfrm>
              <a:prstGeom prst="rect">
                <a:avLst/>
              </a:prstGeom>
              <a:blipFill>
                <a:blip r:embed="rId5"/>
                <a:stretch>
                  <a:fillRect r="-3048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70F45C-6057-4E57-88E7-0799921951CF}"/>
              </a:ext>
            </a:extLst>
          </p:cNvPr>
          <p:cNvCxnSpPr>
            <a:cxnSpLocks/>
          </p:cNvCxnSpPr>
          <p:nvPr/>
        </p:nvCxnSpPr>
        <p:spPr>
          <a:xfrm flipV="1">
            <a:off x="3349256" y="1847785"/>
            <a:ext cx="1006720" cy="82098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136BB-174A-4575-A50A-693DD6AD0202}"/>
              </a:ext>
            </a:extLst>
          </p:cNvPr>
          <p:cNvCxnSpPr/>
          <p:nvPr/>
        </p:nvCxnSpPr>
        <p:spPr>
          <a:xfrm flipV="1">
            <a:off x="5731242" y="1537984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E502B3-B44D-4924-9278-38BCC2E9EC06}"/>
              </a:ext>
            </a:extLst>
          </p:cNvPr>
          <p:cNvCxnSpPr>
            <a:cxnSpLocks/>
          </p:cNvCxnSpPr>
          <p:nvPr/>
        </p:nvCxnSpPr>
        <p:spPr>
          <a:xfrm>
            <a:off x="5731242" y="269011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29C2E4-92F3-435E-BC44-37585FB70C63}"/>
                  </a:ext>
                </a:extLst>
              </p:cNvPr>
              <p:cNvSpPr txBox="1"/>
              <p:nvPr/>
            </p:nvSpPr>
            <p:spPr>
              <a:xfrm>
                <a:off x="5047311" y="1416625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29C2E4-92F3-435E-BC44-37585FB70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311" y="1416625"/>
                <a:ext cx="504056" cy="369332"/>
              </a:xfrm>
              <a:prstGeom prst="rect">
                <a:avLst/>
              </a:prstGeom>
              <a:blipFill>
                <a:blip r:embed="rId6"/>
                <a:stretch>
                  <a:fillRect r="-49398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8D050F-5983-4013-92EC-C90BA7811152}"/>
                  </a:ext>
                </a:extLst>
              </p:cNvPr>
              <p:cNvSpPr txBox="1"/>
              <p:nvPr/>
            </p:nvSpPr>
            <p:spPr>
              <a:xfrm>
                <a:off x="6921061" y="2569243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8D050F-5983-4013-92EC-C90BA781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61" y="2569243"/>
                <a:ext cx="504056" cy="369332"/>
              </a:xfrm>
              <a:prstGeom prst="rect">
                <a:avLst/>
              </a:prstGeom>
              <a:blipFill>
                <a:blip r:embed="rId7"/>
                <a:stretch>
                  <a:fillRect r="-28916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792214E-F0CA-4D6A-94B0-83044092BCAF}"/>
              </a:ext>
            </a:extLst>
          </p:cNvPr>
          <p:cNvSpPr/>
          <p:nvPr/>
        </p:nvSpPr>
        <p:spPr>
          <a:xfrm>
            <a:off x="5730949" y="1562986"/>
            <a:ext cx="1244009" cy="1127051"/>
          </a:xfrm>
          <a:custGeom>
            <a:avLst/>
            <a:gdLst>
              <a:gd name="connsiteX0" fmla="*/ 0 w 1244009"/>
              <a:gd name="connsiteY0" fmla="*/ 1127051 h 1127051"/>
              <a:gd name="connsiteX1" fmla="*/ 574158 w 1244009"/>
              <a:gd name="connsiteY1" fmla="*/ 882502 h 1127051"/>
              <a:gd name="connsiteX2" fmla="*/ 1010093 w 1244009"/>
              <a:gd name="connsiteY2" fmla="*/ 489098 h 1127051"/>
              <a:gd name="connsiteX3" fmla="*/ 1244009 w 1244009"/>
              <a:gd name="connsiteY3" fmla="*/ 0 h 112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009" h="1127051">
                <a:moveTo>
                  <a:pt x="0" y="1127051"/>
                </a:moveTo>
                <a:cubicBezTo>
                  <a:pt x="202904" y="1057939"/>
                  <a:pt x="405809" y="988828"/>
                  <a:pt x="574158" y="882502"/>
                </a:cubicBezTo>
                <a:cubicBezTo>
                  <a:pt x="742507" y="776176"/>
                  <a:pt x="898451" y="636182"/>
                  <a:pt x="1010093" y="489098"/>
                </a:cubicBezTo>
                <a:cubicBezTo>
                  <a:pt x="1121735" y="342014"/>
                  <a:pt x="1182872" y="171007"/>
                  <a:pt x="1244009" y="0"/>
                </a:cubicBezTo>
              </a:path>
            </a:pathLst>
          </a:custGeom>
          <a:ln w="28575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33A8-63D0-484D-9ADE-829A24FDC4B0}"/>
              </a:ext>
            </a:extLst>
          </p:cNvPr>
          <p:cNvSpPr txBox="1"/>
          <p:nvPr/>
        </p:nvSpPr>
        <p:spPr>
          <a:xfrm>
            <a:off x="787474" y="2981105"/>
            <a:ext cx="189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is stationary.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86396-9714-43F6-92D7-74DCBF7079E2}"/>
              </a:ext>
            </a:extLst>
          </p:cNvPr>
          <p:cNvSpPr txBox="1"/>
          <p:nvPr/>
        </p:nvSpPr>
        <p:spPr>
          <a:xfrm>
            <a:off x="3017817" y="2976755"/>
            <a:ext cx="1891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is moving with constant velocity.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7D9C0-D4EC-477E-9EDA-EE74A8388C64}"/>
              </a:ext>
            </a:extLst>
          </p:cNvPr>
          <p:cNvSpPr txBox="1"/>
          <p:nvPr/>
        </p:nvSpPr>
        <p:spPr>
          <a:xfrm>
            <a:off x="5652120" y="3084476"/>
            <a:ext cx="189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is accelerating.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3CF4E-32BD-4B8B-9CC6-F7691E94271F}"/>
              </a:ext>
            </a:extLst>
          </p:cNvPr>
          <p:cNvSpPr txBox="1"/>
          <p:nvPr/>
        </p:nvSpPr>
        <p:spPr>
          <a:xfrm>
            <a:off x="1450853" y="3945780"/>
            <a:ext cx="581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Velocity</a:t>
            </a:r>
            <a:r>
              <a:rPr lang="en-GB" dirty="0"/>
              <a:t> is the rate of change of displacement </a:t>
            </a:r>
          </a:p>
          <a:p>
            <a:r>
              <a:rPr lang="en-GB" dirty="0"/>
              <a:t>                   (i.e. gradient of displacement-time graph)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CF6364-0A77-4392-8275-C7343164B5D7}"/>
                  </a:ext>
                </a:extLst>
              </p:cNvPr>
              <p:cNvSpPr txBox="1"/>
              <p:nvPr/>
            </p:nvSpPr>
            <p:spPr>
              <a:xfrm>
                <a:off x="488809" y="4975517"/>
                <a:ext cx="2123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Average Velocity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CF6364-0A77-4392-8275-C7343164B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09" y="4975517"/>
                <a:ext cx="2123668" cy="369332"/>
              </a:xfrm>
              <a:prstGeom prst="rect">
                <a:avLst/>
              </a:prstGeom>
              <a:blipFill>
                <a:blip r:embed="rId8"/>
                <a:stretch>
                  <a:fillRect l="-2292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E3C3A57-4DD1-4A12-9EA8-23485A4E97B0}"/>
              </a:ext>
            </a:extLst>
          </p:cNvPr>
          <p:cNvSpPr txBox="1"/>
          <p:nvPr/>
        </p:nvSpPr>
        <p:spPr>
          <a:xfrm>
            <a:off x="2306881" y="4802964"/>
            <a:ext cx="346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Displacement from starting point</a:t>
            </a:r>
          </a:p>
          <a:p>
            <a:pPr algn="ctr"/>
            <a:r>
              <a:rPr lang="en-GB" b="1" dirty="0"/>
              <a:t>Time taken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3CC750-AABD-4436-994C-27D6EC22CFE7}"/>
                  </a:ext>
                </a:extLst>
              </p:cNvPr>
              <p:cNvSpPr txBox="1"/>
              <p:nvPr/>
            </p:nvSpPr>
            <p:spPr>
              <a:xfrm>
                <a:off x="488809" y="5740172"/>
                <a:ext cx="21236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Average Speed   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3CC750-AABD-4436-994C-27D6EC22C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09" y="5740172"/>
                <a:ext cx="2123668" cy="369332"/>
              </a:xfrm>
              <a:prstGeom prst="rect">
                <a:avLst/>
              </a:prstGeom>
              <a:blipFill>
                <a:blip r:embed="rId9"/>
                <a:stretch>
                  <a:fillRect l="-229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7D6B4E9-16B8-41AC-A86F-C17F404AEF26}"/>
              </a:ext>
            </a:extLst>
          </p:cNvPr>
          <p:cNvSpPr txBox="1"/>
          <p:nvPr/>
        </p:nvSpPr>
        <p:spPr>
          <a:xfrm>
            <a:off x="2328146" y="5578252"/>
            <a:ext cx="346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Total distance travelled</a:t>
            </a:r>
          </a:p>
          <a:p>
            <a:pPr algn="ctr"/>
            <a:r>
              <a:rPr lang="en-GB" b="1" dirty="0"/>
              <a:t>Time taken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C9D28-CE08-4FCE-AFFE-8A289B92FF02}"/>
              </a:ext>
            </a:extLst>
          </p:cNvPr>
          <p:cNvSpPr txBox="1"/>
          <p:nvPr/>
        </p:nvSpPr>
        <p:spPr>
          <a:xfrm>
            <a:off x="6516216" y="5121565"/>
            <a:ext cx="2088232" cy="938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100" dirty="0"/>
              <a:t>The distinction is important. If you went out then some time later travelled back home, your average velocity is 0 because your eventual displacement is 0!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63C4D99-9180-4B90-B7A4-CD8F7A3E0901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890437" y="5443870"/>
            <a:ext cx="625779" cy="1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07F0068-6ECA-4CEC-A638-31A4AD0F4C4B}"/>
              </a:ext>
            </a:extLst>
          </p:cNvPr>
          <p:cNvSpPr/>
          <p:nvPr/>
        </p:nvSpPr>
        <p:spPr>
          <a:xfrm>
            <a:off x="822916" y="2947919"/>
            <a:ext cx="1739531" cy="518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4E5299-3DE1-48D5-A0A1-3C2A9E6646A0}"/>
              </a:ext>
            </a:extLst>
          </p:cNvPr>
          <p:cNvSpPr/>
          <p:nvPr/>
        </p:nvSpPr>
        <p:spPr>
          <a:xfrm>
            <a:off x="3093650" y="2936871"/>
            <a:ext cx="1739531" cy="518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84351D-07DB-4DB5-9880-D2DA8FE457FA}"/>
              </a:ext>
            </a:extLst>
          </p:cNvPr>
          <p:cNvSpPr/>
          <p:nvPr/>
        </p:nvSpPr>
        <p:spPr>
          <a:xfrm>
            <a:off x="5713570" y="2947918"/>
            <a:ext cx="1739531" cy="518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FC23B7-C7E9-44AB-AAFF-BB3F7D991099}"/>
              </a:ext>
            </a:extLst>
          </p:cNvPr>
          <p:cNvSpPr/>
          <p:nvPr/>
        </p:nvSpPr>
        <p:spPr>
          <a:xfrm>
            <a:off x="2554435" y="3957883"/>
            <a:ext cx="3910160" cy="635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DCC789-4410-48A3-B9FD-652FC25462CD}"/>
              </a:ext>
            </a:extLst>
          </p:cNvPr>
          <p:cNvSpPr/>
          <p:nvPr/>
        </p:nvSpPr>
        <p:spPr>
          <a:xfrm>
            <a:off x="2447763" y="4831041"/>
            <a:ext cx="3283186" cy="5702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DF24AE-04C5-4DA5-B0FB-DAC04D66FE17}"/>
              </a:ext>
            </a:extLst>
          </p:cNvPr>
          <p:cNvSpPr/>
          <p:nvPr/>
        </p:nvSpPr>
        <p:spPr>
          <a:xfrm>
            <a:off x="2462719" y="5609670"/>
            <a:ext cx="3283186" cy="5702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738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098A51-504B-4299-8AD9-F3F27789DBA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DB961E6-9DDD-426B-BA86-943C87CB0DB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AB47F7A-4921-43C7-95F9-0819E7563663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D0A172B-9883-4576-8BF3-A0697B2946F6}"/>
              </a:ext>
            </a:extLst>
          </p:cNvPr>
          <p:cNvSpPr txBox="1"/>
          <p:nvPr/>
        </p:nvSpPr>
        <p:spPr>
          <a:xfrm>
            <a:off x="283417" y="783549"/>
            <a:ext cx="4792639" cy="230832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[Textbook] A cyclist rides in a straight line for 20 minutes. She waits for half an hour, then returns in a straight line to her starting point in 15 minutes. This is a displacement-time graph for her journey.</a:t>
            </a:r>
          </a:p>
          <a:p>
            <a:pPr marL="342900" indent="-342900">
              <a:buAutoNum type="alphaLcParenBoth"/>
            </a:pPr>
            <a:r>
              <a:rPr lang="en-GB" sz="1600" dirty="0"/>
              <a:t>Work out the average velocity for each stage of the journey in km h</a:t>
            </a:r>
            <a:r>
              <a:rPr lang="en-GB" sz="1600" baseline="30000" dirty="0"/>
              <a:t>-1</a:t>
            </a:r>
            <a:r>
              <a:rPr lang="en-GB" sz="1600" dirty="0"/>
              <a:t>.</a:t>
            </a:r>
          </a:p>
          <a:p>
            <a:pPr marL="342900" indent="-342900">
              <a:buAutoNum type="alphaLcParenBoth"/>
            </a:pPr>
            <a:r>
              <a:rPr lang="en-GB" sz="1600" dirty="0"/>
              <a:t>Write down the average velocity for the whole journey.</a:t>
            </a:r>
          </a:p>
          <a:p>
            <a:pPr marL="342900" indent="-342900">
              <a:buAutoNum type="alphaLcParenBoth"/>
            </a:pPr>
            <a:r>
              <a:rPr lang="en-GB" sz="1600" dirty="0"/>
              <a:t>Work out average speed for the whole journey.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E7A0A-0BDA-42D1-9B52-176A60EE133F}"/>
              </a:ext>
            </a:extLst>
          </p:cNvPr>
          <p:cNvCxnSpPr>
            <a:cxnSpLocks/>
          </p:cNvCxnSpPr>
          <p:nvPr/>
        </p:nvCxnSpPr>
        <p:spPr>
          <a:xfrm flipV="1">
            <a:off x="6012160" y="1397349"/>
            <a:ext cx="0" cy="116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F2F4F7-ACEA-4BD7-8461-91E65666975B}"/>
              </a:ext>
            </a:extLst>
          </p:cNvPr>
          <p:cNvCxnSpPr>
            <a:cxnSpLocks/>
          </p:cNvCxnSpPr>
          <p:nvPr/>
        </p:nvCxnSpPr>
        <p:spPr>
          <a:xfrm>
            <a:off x="6012160" y="2564904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1CE85C-1680-49C2-8166-0C5A8E75AE11}"/>
                  </a:ext>
                </a:extLst>
              </p:cNvPr>
              <p:cNvSpPr txBox="1"/>
              <p:nvPr/>
            </p:nvSpPr>
            <p:spPr>
              <a:xfrm>
                <a:off x="5372302" y="1049282"/>
                <a:ext cx="869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1CE85C-1680-49C2-8166-0C5A8E75A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02" y="1049282"/>
                <a:ext cx="869010" cy="369332"/>
              </a:xfrm>
              <a:prstGeom prst="rect">
                <a:avLst/>
              </a:prstGeom>
              <a:blipFill>
                <a:blip r:embed="rId2"/>
                <a:stretch>
                  <a:fillRect r="-4196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6917A4-D9FE-494A-BA16-B642AF197511}"/>
                  </a:ext>
                </a:extLst>
              </p:cNvPr>
              <p:cNvSpPr txBox="1"/>
              <p:nvPr/>
            </p:nvSpPr>
            <p:spPr>
              <a:xfrm>
                <a:off x="8148277" y="2444035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𝑚𝑖𝑛𝑠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6917A4-D9FE-494A-BA16-B642AF19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277" y="2444035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 r="-109756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A45658-CD34-4FD8-BD6F-57D6C75E6112}"/>
              </a:ext>
            </a:extLst>
          </p:cNvPr>
          <p:cNvCxnSpPr>
            <a:cxnSpLocks/>
          </p:cNvCxnSpPr>
          <p:nvPr/>
        </p:nvCxnSpPr>
        <p:spPr>
          <a:xfrm flipV="1">
            <a:off x="6012160" y="1660749"/>
            <a:ext cx="576064" cy="9041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FF0E30-533B-4BA3-B09B-E2309636762E}"/>
              </a:ext>
            </a:extLst>
          </p:cNvPr>
          <p:cNvCxnSpPr>
            <a:cxnSpLocks/>
          </p:cNvCxnSpPr>
          <p:nvPr/>
        </p:nvCxnSpPr>
        <p:spPr>
          <a:xfrm flipV="1">
            <a:off x="6588224" y="1660749"/>
            <a:ext cx="864096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37672B-48AD-44CD-BA3C-7D31E939F575}"/>
              </a:ext>
            </a:extLst>
          </p:cNvPr>
          <p:cNvCxnSpPr>
            <a:cxnSpLocks/>
          </p:cNvCxnSpPr>
          <p:nvPr/>
        </p:nvCxnSpPr>
        <p:spPr>
          <a:xfrm>
            <a:off x="7452320" y="1660749"/>
            <a:ext cx="470253" cy="9041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01857E-C097-45DB-95DC-25ABEA6ED0A6}"/>
              </a:ext>
            </a:extLst>
          </p:cNvPr>
          <p:cNvSpPr txBox="1"/>
          <p:nvPr/>
        </p:nvSpPr>
        <p:spPr>
          <a:xfrm>
            <a:off x="5710123" y="1511894"/>
            <a:ext cx="3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AA92DC-3E09-4B8F-A372-8C099DDDD6E4}"/>
              </a:ext>
            </a:extLst>
          </p:cNvPr>
          <p:cNvSpPr txBox="1"/>
          <p:nvPr/>
        </p:nvSpPr>
        <p:spPr>
          <a:xfrm>
            <a:off x="6351375" y="2564266"/>
            <a:ext cx="44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F043BB-6AED-4FAC-8895-A94E08EF4E74}"/>
              </a:ext>
            </a:extLst>
          </p:cNvPr>
          <p:cNvSpPr txBox="1"/>
          <p:nvPr/>
        </p:nvSpPr>
        <p:spPr>
          <a:xfrm>
            <a:off x="7215471" y="2564266"/>
            <a:ext cx="44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948870-838F-48B0-8745-ECEEC39213B1}"/>
              </a:ext>
            </a:extLst>
          </p:cNvPr>
          <p:cNvSpPr txBox="1"/>
          <p:nvPr/>
        </p:nvSpPr>
        <p:spPr>
          <a:xfrm>
            <a:off x="7687446" y="2564266"/>
            <a:ext cx="44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0F587B-4C86-42CB-AD51-F12D6CD1E255}"/>
              </a:ext>
            </a:extLst>
          </p:cNvPr>
          <p:cNvCxnSpPr>
            <a:cxnSpLocks/>
          </p:cNvCxnSpPr>
          <p:nvPr/>
        </p:nvCxnSpPr>
        <p:spPr>
          <a:xfrm>
            <a:off x="6588224" y="1696560"/>
            <a:ext cx="3962" cy="876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023828-A3F9-48CA-ADDD-B44F75E059CB}"/>
              </a:ext>
            </a:extLst>
          </p:cNvPr>
          <p:cNvCxnSpPr>
            <a:cxnSpLocks/>
          </p:cNvCxnSpPr>
          <p:nvPr/>
        </p:nvCxnSpPr>
        <p:spPr>
          <a:xfrm>
            <a:off x="7440457" y="1687747"/>
            <a:ext cx="3962" cy="876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B75454-E9AC-4741-A834-F2DC6D398F39}"/>
              </a:ext>
            </a:extLst>
          </p:cNvPr>
          <p:cNvCxnSpPr>
            <a:cxnSpLocks/>
          </p:cNvCxnSpPr>
          <p:nvPr/>
        </p:nvCxnSpPr>
        <p:spPr>
          <a:xfrm flipH="1" flipV="1">
            <a:off x="6018028" y="1658679"/>
            <a:ext cx="573437" cy="57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8960C5-28CB-4E80-BBBB-3FCDBFC3D6B7}"/>
                  </a:ext>
                </a:extLst>
              </p:cNvPr>
              <p:cNvSpPr txBox="1"/>
              <p:nvPr/>
            </p:nvSpPr>
            <p:spPr>
              <a:xfrm>
                <a:off x="6362859" y="1331598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8960C5-28CB-4E80-BBBB-3FCDBFC3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859" y="1331598"/>
                <a:ext cx="4428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0F7A8B-5D66-44E9-99A5-990CB7BE8CDE}"/>
                  </a:ext>
                </a:extLst>
              </p:cNvPr>
              <p:cNvSpPr txBox="1"/>
              <p:nvPr/>
            </p:nvSpPr>
            <p:spPr>
              <a:xfrm>
                <a:off x="7247051" y="1331598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0F7A8B-5D66-44E9-99A5-990CB7BE8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051" y="1331598"/>
                <a:ext cx="4428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4123F5-15AF-4200-8BD6-E7C97F590BDB}"/>
                  </a:ext>
                </a:extLst>
              </p:cNvPr>
              <p:cNvSpPr txBox="1"/>
              <p:nvPr/>
            </p:nvSpPr>
            <p:spPr>
              <a:xfrm>
                <a:off x="7805010" y="2182356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4123F5-15AF-4200-8BD6-E7C97F590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010" y="2182356"/>
                <a:ext cx="4428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560DF-FF7A-4145-A43B-BA64476121CA}"/>
                  </a:ext>
                </a:extLst>
              </p:cNvPr>
              <p:cNvSpPr txBox="1"/>
              <p:nvPr/>
            </p:nvSpPr>
            <p:spPr>
              <a:xfrm>
                <a:off x="5964921" y="2281950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C3560DF-FF7A-4145-A43B-BA6447612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921" y="2281950"/>
                <a:ext cx="4428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A385FE-9025-45F7-A99B-D61815E61222}"/>
                  </a:ext>
                </a:extLst>
              </p:cNvPr>
              <p:cNvSpPr txBox="1"/>
              <p:nvPr/>
            </p:nvSpPr>
            <p:spPr>
              <a:xfrm>
                <a:off x="870113" y="3362784"/>
                <a:ext cx="6419467" cy="304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0 (as displacement is 0)</a:t>
                </a:r>
              </a:p>
              <a:p>
                <a:endParaRPr lang="en-GB" dirty="0"/>
              </a:p>
              <a:p>
                <a:r>
                  <a:rPr lang="en-GB" dirty="0"/>
                  <a:t>Total distance: 10km. Total time: 65 mins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𝐴𝑣𝑔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=9.23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A385FE-9025-45F7-A99B-D61815E61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13" y="3362784"/>
                <a:ext cx="6419467" cy="3049809"/>
              </a:xfrm>
              <a:prstGeom prst="rect">
                <a:avLst/>
              </a:prstGeom>
              <a:blipFill>
                <a:blip r:embed="rId8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6C011D1-80F1-4E40-8333-C4BF5BBFABF8}"/>
              </a:ext>
            </a:extLst>
          </p:cNvPr>
          <p:cNvSpPr/>
          <p:nvPr/>
        </p:nvSpPr>
        <p:spPr>
          <a:xfrm>
            <a:off x="541972" y="3433818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D2F776-5847-4684-B2B7-C68394BAE4E7}"/>
              </a:ext>
            </a:extLst>
          </p:cNvPr>
          <p:cNvSpPr/>
          <p:nvPr/>
        </p:nvSpPr>
        <p:spPr>
          <a:xfrm>
            <a:off x="541972" y="5013176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3331F0-A2C1-4141-A14B-DC35B8F03948}"/>
              </a:ext>
            </a:extLst>
          </p:cNvPr>
          <p:cNvSpPr/>
          <p:nvPr/>
        </p:nvSpPr>
        <p:spPr>
          <a:xfrm>
            <a:off x="541972" y="5589240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EDD4E2-15D7-41FC-AAA3-B8F1AE9C7931}"/>
              </a:ext>
            </a:extLst>
          </p:cNvPr>
          <p:cNvSpPr/>
          <p:nvPr/>
        </p:nvSpPr>
        <p:spPr>
          <a:xfrm>
            <a:off x="757996" y="3429969"/>
            <a:ext cx="6036208" cy="1447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7A5DE7-219B-4558-99B9-117DCE182E0C}"/>
              </a:ext>
            </a:extLst>
          </p:cNvPr>
          <p:cNvSpPr/>
          <p:nvPr/>
        </p:nvSpPr>
        <p:spPr>
          <a:xfrm>
            <a:off x="757996" y="5008308"/>
            <a:ext cx="6036208" cy="414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6EEF36-B9B1-47C9-AF65-F70686686598}"/>
              </a:ext>
            </a:extLst>
          </p:cNvPr>
          <p:cNvSpPr/>
          <p:nvPr/>
        </p:nvSpPr>
        <p:spPr>
          <a:xfrm>
            <a:off x="749757" y="5594744"/>
            <a:ext cx="6036208" cy="912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82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9.1 Displacement-time graphs.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r>
              <a:rPr lang="en-GB" sz="2400" dirty="0"/>
              <a:t>Pages 58-59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7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4260B36-EFFB-43BC-9E18-2A8EC81F7E4A}"/>
              </a:ext>
            </a:extLst>
          </p:cNvPr>
          <p:cNvSpPr/>
          <p:nvPr/>
        </p:nvSpPr>
        <p:spPr>
          <a:xfrm>
            <a:off x="0" y="3958956"/>
            <a:ext cx="9143999" cy="2899043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A558E7-E638-423B-A226-3C68F4B37010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BCC867B-487C-4689-93BA-D340B5C8025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>
                  <a:latin typeface="+mj-lt"/>
                </a:rPr>
                <a:t>RECAP</a:t>
              </a:r>
              <a:r>
                <a:rPr lang="en-GB" sz="3200" dirty="0">
                  <a:latin typeface="+mj-lt"/>
                </a:rPr>
                <a:t> :: Velocity-Time Graphs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C1CDE7B-DFBB-4121-B752-F69351E5B8E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72D40B-E0D4-42A5-B7B1-CEBA533B831B}"/>
              </a:ext>
            </a:extLst>
          </p:cNvPr>
          <p:cNvSpPr txBox="1"/>
          <p:nvPr/>
        </p:nvSpPr>
        <p:spPr>
          <a:xfrm>
            <a:off x="339953" y="72796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Describe the motion of each object: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926420-1828-4F47-9F17-08797CAABC15}"/>
              </a:ext>
            </a:extLst>
          </p:cNvPr>
          <p:cNvCxnSpPr/>
          <p:nvPr/>
        </p:nvCxnSpPr>
        <p:spPr>
          <a:xfrm flipV="1">
            <a:off x="1059080" y="1527314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F7672C-A2A4-47A6-B5AF-E5D2D8E2E432}"/>
              </a:ext>
            </a:extLst>
          </p:cNvPr>
          <p:cNvCxnSpPr>
            <a:cxnSpLocks/>
          </p:cNvCxnSpPr>
          <p:nvPr/>
        </p:nvCxnSpPr>
        <p:spPr>
          <a:xfrm>
            <a:off x="1059080" y="267944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D99BCB-173A-4418-BD6A-489A1CE46431}"/>
                  </a:ext>
                </a:extLst>
              </p:cNvPr>
              <p:cNvSpPr txBox="1"/>
              <p:nvPr/>
            </p:nvSpPr>
            <p:spPr>
              <a:xfrm>
                <a:off x="162498" y="1225201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D99BCB-173A-4418-BD6A-489A1CE46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8" y="1225201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 r="-124390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2214FB-5B74-4002-9877-0EEDAFD66D53}"/>
                  </a:ext>
                </a:extLst>
              </p:cNvPr>
              <p:cNvSpPr txBox="1"/>
              <p:nvPr/>
            </p:nvSpPr>
            <p:spPr>
              <a:xfrm>
                <a:off x="2248899" y="2558573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2214FB-5B74-4002-9877-0EEDAFD66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899" y="2558573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 r="-2891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A1CC5C-3F3C-4B8B-8F23-39A0F883037D}"/>
              </a:ext>
            </a:extLst>
          </p:cNvPr>
          <p:cNvCxnSpPr>
            <a:cxnSpLocks/>
          </p:cNvCxnSpPr>
          <p:nvPr/>
        </p:nvCxnSpPr>
        <p:spPr>
          <a:xfrm>
            <a:off x="1059080" y="2679442"/>
            <a:ext cx="99264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F605E8-8B97-409A-9E5B-024EAAD64202}"/>
              </a:ext>
            </a:extLst>
          </p:cNvPr>
          <p:cNvCxnSpPr/>
          <p:nvPr/>
        </p:nvCxnSpPr>
        <p:spPr>
          <a:xfrm flipV="1">
            <a:off x="3330705" y="1527314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94E67B-647A-4CF9-B04F-4E13F27977B1}"/>
              </a:ext>
            </a:extLst>
          </p:cNvPr>
          <p:cNvCxnSpPr>
            <a:cxnSpLocks/>
          </p:cNvCxnSpPr>
          <p:nvPr/>
        </p:nvCxnSpPr>
        <p:spPr>
          <a:xfrm>
            <a:off x="3330705" y="267944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70A23-0F43-4B9F-B449-930852248168}"/>
                  </a:ext>
                </a:extLst>
              </p:cNvPr>
              <p:cNvSpPr txBox="1"/>
              <p:nvPr/>
            </p:nvSpPr>
            <p:spPr>
              <a:xfrm>
                <a:off x="2519183" y="1257099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70A23-0F43-4B9F-B449-930852248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183" y="1257099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 r="-121687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76D4C7-D5C6-487C-9924-AFC18050722D}"/>
                  </a:ext>
                </a:extLst>
              </p:cNvPr>
              <p:cNvSpPr txBox="1"/>
              <p:nvPr/>
            </p:nvSpPr>
            <p:spPr>
              <a:xfrm>
                <a:off x="4520524" y="2558573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76D4C7-D5C6-487C-9924-AFC180507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524" y="2558573"/>
                <a:ext cx="504056" cy="369332"/>
              </a:xfrm>
              <a:prstGeom prst="rect">
                <a:avLst/>
              </a:prstGeom>
              <a:blipFill>
                <a:blip r:embed="rId5"/>
                <a:stretch>
                  <a:fillRect r="-30488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326BC5-7C0A-4977-B6D3-C6F9127EDE88}"/>
              </a:ext>
            </a:extLst>
          </p:cNvPr>
          <p:cNvCxnSpPr>
            <a:cxnSpLocks/>
          </p:cNvCxnSpPr>
          <p:nvPr/>
        </p:nvCxnSpPr>
        <p:spPr>
          <a:xfrm>
            <a:off x="3330705" y="1988840"/>
            <a:ext cx="118981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6BBF0B-EABC-4E46-935F-20FD3D82B6EA}"/>
              </a:ext>
            </a:extLst>
          </p:cNvPr>
          <p:cNvCxnSpPr/>
          <p:nvPr/>
        </p:nvCxnSpPr>
        <p:spPr>
          <a:xfrm flipV="1">
            <a:off x="5731242" y="1537984"/>
            <a:ext cx="0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B02A51-0CC7-4C5A-B05E-C1B9C06B6823}"/>
              </a:ext>
            </a:extLst>
          </p:cNvPr>
          <p:cNvCxnSpPr>
            <a:cxnSpLocks/>
          </p:cNvCxnSpPr>
          <p:nvPr/>
        </p:nvCxnSpPr>
        <p:spPr>
          <a:xfrm>
            <a:off x="5731242" y="2690112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FD53E2-CAED-4C8A-A8A9-0450F2B3636B}"/>
                  </a:ext>
                </a:extLst>
              </p:cNvPr>
              <p:cNvSpPr txBox="1"/>
              <p:nvPr/>
            </p:nvSpPr>
            <p:spPr>
              <a:xfrm>
                <a:off x="4866558" y="1214607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FD53E2-CAED-4C8A-A8A9-0450F2B36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558" y="1214607"/>
                <a:ext cx="504056" cy="369332"/>
              </a:xfrm>
              <a:prstGeom prst="rect">
                <a:avLst/>
              </a:prstGeom>
              <a:blipFill>
                <a:blip r:embed="rId6"/>
                <a:stretch>
                  <a:fillRect r="-121687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C9380B-5BB2-4145-8CBE-6E41091A58AB}"/>
                  </a:ext>
                </a:extLst>
              </p:cNvPr>
              <p:cNvSpPr txBox="1"/>
              <p:nvPr/>
            </p:nvSpPr>
            <p:spPr>
              <a:xfrm>
                <a:off x="6921061" y="2569243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C9380B-5BB2-4145-8CBE-6E41091A5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61" y="2569243"/>
                <a:ext cx="504056" cy="369332"/>
              </a:xfrm>
              <a:prstGeom prst="rect">
                <a:avLst/>
              </a:prstGeom>
              <a:blipFill>
                <a:blip r:embed="rId7"/>
                <a:stretch>
                  <a:fillRect r="-28916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2023620-6600-4519-A28E-D7C3C2C1E578}"/>
              </a:ext>
            </a:extLst>
          </p:cNvPr>
          <p:cNvSpPr txBox="1"/>
          <p:nvPr/>
        </p:nvSpPr>
        <p:spPr>
          <a:xfrm>
            <a:off x="734311" y="3172491"/>
            <a:ext cx="189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is stationary.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71E2F8-43AC-4FD0-865A-3E40C81C1CA5}"/>
              </a:ext>
            </a:extLst>
          </p:cNvPr>
          <p:cNvSpPr txBox="1"/>
          <p:nvPr/>
        </p:nvSpPr>
        <p:spPr>
          <a:xfrm>
            <a:off x="3017817" y="2976755"/>
            <a:ext cx="1891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is moving with constant velocity (as change in velocity is 0).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28843-7300-4486-8B28-699A05D0FBD9}"/>
              </a:ext>
            </a:extLst>
          </p:cNvPr>
          <p:cNvSpPr txBox="1"/>
          <p:nvPr/>
        </p:nvSpPr>
        <p:spPr>
          <a:xfrm>
            <a:off x="5492631" y="2924987"/>
            <a:ext cx="2232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Object has constant acceleration (as velocity is increasing at constant rate).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45A23-FFB7-4878-8ACB-BB96B2F03285}"/>
              </a:ext>
            </a:extLst>
          </p:cNvPr>
          <p:cNvSpPr/>
          <p:nvPr/>
        </p:nvSpPr>
        <p:spPr>
          <a:xfrm>
            <a:off x="801382" y="2961973"/>
            <a:ext cx="1739531" cy="7016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CE46CD-8843-404A-B7D2-BDF0828395BD}"/>
              </a:ext>
            </a:extLst>
          </p:cNvPr>
          <p:cNvSpPr/>
          <p:nvPr/>
        </p:nvSpPr>
        <p:spPr>
          <a:xfrm>
            <a:off x="3055848" y="2955342"/>
            <a:ext cx="1968732" cy="7083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041221-BEAC-4AEA-8C32-A469F6D3CF95}"/>
              </a:ext>
            </a:extLst>
          </p:cNvPr>
          <p:cNvSpPr/>
          <p:nvPr/>
        </p:nvSpPr>
        <p:spPr>
          <a:xfrm>
            <a:off x="5492631" y="2957799"/>
            <a:ext cx="2232248" cy="7058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A1C719-8C80-45B2-A42B-A626B8346BC5}"/>
              </a:ext>
            </a:extLst>
          </p:cNvPr>
          <p:cNvCxnSpPr>
            <a:cxnSpLocks/>
          </p:cNvCxnSpPr>
          <p:nvPr/>
        </p:nvCxnSpPr>
        <p:spPr>
          <a:xfrm flipV="1">
            <a:off x="5731242" y="1779561"/>
            <a:ext cx="1073006" cy="4745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92A818-98BA-4D3E-A894-1730DD43B7A1}"/>
              </a:ext>
            </a:extLst>
          </p:cNvPr>
          <p:cNvSpPr txBox="1"/>
          <p:nvPr/>
        </p:nvSpPr>
        <p:spPr>
          <a:xfrm>
            <a:off x="781002" y="4126533"/>
            <a:ext cx="581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Acceleration</a:t>
            </a:r>
            <a:r>
              <a:rPr lang="en-GB" dirty="0"/>
              <a:t> is the rate of change of velocity </a:t>
            </a:r>
          </a:p>
          <a:p>
            <a:r>
              <a:rPr lang="en-GB" dirty="0"/>
              <a:t>                            (i.e. </a:t>
            </a:r>
            <a:r>
              <a:rPr lang="en-GB" u="sng" dirty="0"/>
              <a:t>gradient</a:t>
            </a:r>
            <a:r>
              <a:rPr lang="en-GB" dirty="0"/>
              <a:t> of velocity-time graph)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0230D4-FF27-40BF-9713-6A69C90A7F1C}"/>
              </a:ext>
            </a:extLst>
          </p:cNvPr>
          <p:cNvSpPr txBox="1"/>
          <p:nvPr/>
        </p:nvSpPr>
        <p:spPr>
          <a:xfrm>
            <a:off x="734311" y="4862279"/>
            <a:ext cx="699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</a:t>
            </a:r>
            <a:r>
              <a:rPr lang="en-GB" b="1" dirty="0"/>
              <a:t> area </a:t>
            </a:r>
            <a:r>
              <a:rPr lang="en-GB" dirty="0"/>
              <a:t>under a velocity-time graph gives the </a:t>
            </a:r>
            <a:r>
              <a:rPr lang="en-GB" b="1" dirty="0"/>
              <a:t>distance travelled.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28F089-A90A-429E-B06D-D5421D676CD6}"/>
              </a:ext>
            </a:extLst>
          </p:cNvPr>
          <p:cNvSpPr/>
          <p:nvPr/>
        </p:nvSpPr>
        <p:spPr>
          <a:xfrm>
            <a:off x="5224911" y="4843526"/>
            <a:ext cx="2015860" cy="398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8C307-FCDF-48BE-B8B2-A2734AAB811E}"/>
              </a:ext>
            </a:extLst>
          </p:cNvPr>
          <p:cNvSpPr txBox="1"/>
          <p:nvPr/>
        </p:nvSpPr>
        <p:spPr>
          <a:xfrm>
            <a:off x="4962621" y="5549129"/>
            <a:ext cx="3448026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/>
              <a:t>Fro</a:t>
            </a:r>
            <a:r>
              <a:rPr lang="en-GB" sz="1200" b="1" dirty="0"/>
              <a:t> Note</a:t>
            </a:r>
            <a:r>
              <a:rPr lang="en-GB" sz="1200" dirty="0"/>
              <a:t>: We’ll see later in Chapter 11 that when we differentiate displacement we get velocity, and therefore integrating velocity gives displacement. But we know that integrating finds the area under the graph.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02CF73D-BD17-4E51-B06E-C01D138BED05}"/>
              </a:ext>
            </a:extLst>
          </p:cNvPr>
          <p:cNvCxnSpPr>
            <a:stCxn id="38" idx="1"/>
          </p:cNvCxnSpPr>
          <p:nvPr/>
        </p:nvCxnSpPr>
        <p:spPr>
          <a:xfrm flipH="1" flipV="1">
            <a:off x="4427984" y="5331266"/>
            <a:ext cx="534637" cy="72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2CF917F-BAF5-4176-AF40-0618B7940F9F}"/>
              </a:ext>
            </a:extLst>
          </p:cNvPr>
          <p:cNvSpPr/>
          <p:nvPr/>
        </p:nvSpPr>
        <p:spPr>
          <a:xfrm>
            <a:off x="2283216" y="4155444"/>
            <a:ext cx="3558784" cy="607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95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6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B20763-EEFC-45CD-87E1-396E19922BE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1C78DDA5-7EDA-46BB-8AF5-65AE8E688C6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490ABE3-D289-4C9E-8FD6-3BA893F75C4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9093170-8400-491D-BF29-871DAEE7D66F}"/>
              </a:ext>
            </a:extLst>
          </p:cNvPr>
          <p:cNvSpPr txBox="1"/>
          <p:nvPr/>
        </p:nvSpPr>
        <p:spPr>
          <a:xfrm>
            <a:off x="251520" y="836712"/>
            <a:ext cx="5040560" cy="181588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400" dirty="0"/>
              <a:t>[Textbook] The figure shows a velocity-time graph illustrating the motion of a cyclist moving along a straight road for a period of 12 seconds. For the first 8 seconds, she moves at a constant speed of 6 m s</a:t>
            </a:r>
            <a:r>
              <a:rPr lang="en-GB" sz="1400" baseline="30000" dirty="0"/>
              <a:t>-1</a:t>
            </a:r>
            <a:r>
              <a:rPr lang="en-GB" sz="1400" dirty="0"/>
              <a:t>. She then decelerates at a constant rate, stopping after a further 4 seconds.</a:t>
            </a:r>
          </a:p>
          <a:p>
            <a:pPr marL="342900" indent="-342900">
              <a:buAutoNum type="alphaLcParenBoth"/>
            </a:pPr>
            <a:r>
              <a:rPr lang="en-GB" sz="1400" dirty="0"/>
              <a:t>Find the displacement from the starting point of the cyclist after this 12 second period.</a:t>
            </a:r>
          </a:p>
          <a:p>
            <a:pPr marL="342900" indent="-342900">
              <a:buAutoNum type="alphaLcParenBoth"/>
            </a:pPr>
            <a:r>
              <a:rPr lang="en-GB" sz="1400" dirty="0"/>
              <a:t>Work out the rate at which the cyclist decelerates.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22FA99-6B21-490F-836D-88AA05AA9181}"/>
              </a:ext>
            </a:extLst>
          </p:cNvPr>
          <p:cNvCxnSpPr>
            <a:cxnSpLocks/>
          </p:cNvCxnSpPr>
          <p:nvPr/>
        </p:nvCxnSpPr>
        <p:spPr>
          <a:xfrm flipV="1">
            <a:off x="6012161" y="1237860"/>
            <a:ext cx="0" cy="116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45717E-AC44-46B4-8719-7607A9D5CF30}"/>
              </a:ext>
            </a:extLst>
          </p:cNvPr>
          <p:cNvCxnSpPr>
            <a:cxnSpLocks/>
          </p:cNvCxnSpPr>
          <p:nvPr/>
        </p:nvCxnSpPr>
        <p:spPr>
          <a:xfrm>
            <a:off x="6012161" y="2405415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0DB24E-826B-49C8-91F5-C7EFB67F3049}"/>
                  </a:ext>
                </a:extLst>
              </p:cNvPr>
              <p:cNvSpPr txBox="1"/>
              <p:nvPr/>
            </p:nvSpPr>
            <p:spPr>
              <a:xfrm>
                <a:off x="5372302" y="889793"/>
                <a:ext cx="1123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0DB24E-826B-49C8-91F5-C7EFB67F3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02" y="889793"/>
                <a:ext cx="1123747" cy="369332"/>
              </a:xfrm>
              <a:prstGeom prst="rect">
                <a:avLst/>
              </a:prstGeom>
              <a:blipFill>
                <a:blip r:embed="rId2"/>
                <a:stretch>
                  <a:fillRect r="-541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5CEF3F-40C6-406A-BBF5-F31B5ACA57D0}"/>
                  </a:ext>
                </a:extLst>
              </p:cNvPr>
              <p:cNvSpPr txBox="1"/>
              <p:nvPr/>
            </p:nvSpPr>
            <p:spPr>
              <a:xfrm>
                <a:off x="8110178" y="225279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5CEF3F-40C6-406A-BBF5-F31B5ACA5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78" y="2252796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 r="-28916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9ABA38-5D39-4E62-9F8C-3AD5D0DE3BC9}"/>
              </a:ext>
            </a:extLst>
          </p:cNvPr>
          <p:cNvCxnSpPr>
            <a:cxnSpLocks/>
          </p:cNvCxnSpPr>
          <p:nvPr/>
        </p:nvCxnSpPr>
        <p:spPr>
          <a:xfrm flipV="1">
            <a:off x="6019800" y="1504950"/>
            <a:ext cx="1054100" cy="635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7A16FB-4571-4905-8B73-685CCB517BFC}"/>
              </a:ext>
            </a:extLst>
          </p:cNvPr>
          <p:cNvCxnSpPr>
            <a:cxnSpLocks/>
          </p:cNvCxnSpPr>
          <p:nvPr/>
        </p:nvCxnSpPr>
        <p:spPr>
          <a:xfrm>
            <a:off x="7067550" y="1511300"/>
            <a:ext cx="855024" cy="89411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AE17B7-DBB8-4B08-B8DB-51792F7C55D9}"/>
              </a:ext>
            </a:extLst>
          </p:cNvPr>
          <p:cNvSpPr txBox="1"/>
          <p:nvPr/>
        </p:nvSpPr>
        <p:spPr>
          <a:xfrm>
            <a:off x="5710124" y="1352405"/>
            <a:ext cx="3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BDBAC-3384-42B3-B6AF-64799CF06E10}"/>
              </a:ext>
            </a:extLst>
          </p:cNvPr>
          <p:cNvSpPr txBox="1"/>
          <p:nvPr/>
        </p:nvSpPr>
        <p:spPr>
          <a:xfrm>
            <a:off x="6893636" y="2415410"/>
            <a:ext cx="44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50EAA-4B76-4D7E-8234-0240867E5216}"/>
              </a:ext>
            </a:extLst>
          </p:cNvPr>
          <p:cNvSpPr txBox="1"/>
          <p:nvPr/>
        </p:nvSpPr>
        <p:spPr>
          <a:xfrm>
            <a:off x="7698079" y="2404777"/>
            <a:ext cx="44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47FEC8-699F-4936-B1A1-92898C38F222}"/>
              </a:ext>
            </a:extLst>
          </p:cNvPr>
          <p:cNvCxnSpPr>
            <a:cxnSpLocks/>
          </p:cNvCxnSpPr>
          <p:nvPr/>
        </p:nvCxnSpPr>
        <p:spPr>
          <a:xfrm>
            <a:off x="7064475" y="1518021"/>
            <a:ext cx="3962" cy="876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39CFF3-511C-4930-9BBA-D979A28A9186}"/>
                  </a:ext>
                </a:extLst>
              </p:cNvPr>
              <p:cNvSpPr txBox="1"/>
              <p:nvPr/>
            </p:nvSpPr>
            <p:spPr>
              <a:xfrm>
                <a:off x="1595548" y="3387936"/>
                <a:ext cx="3815852" cy="175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Area of trapezium: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8+12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×6=60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Using the gradient: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=−1.5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39CFF3-511C-4930-9BBA-D979A28A9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548" y="3387936"/>
                <a:ext cx="3815852" cy="1753044"/>
              </a:xfrm>
              <a:prstGeom prst="rect">
                <a:avLst/>
              </a:prstGeom>
              <a:blipFill>
                <a:blip r:embed="rId4"/>
                <a:stretch>
                  <a:fillRect l="-958" t="-10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39E27CBF-1A61-4497-94B6-229EF16DFA61}"/>
              </a:ext>
            </a:extLst>
          </p:cNvPr>
          <p:cNvSpPr/>
          <p:nvPr/>
        </p:nvSpPr>
        <p:spPr>
          <a:xfrm>
            <a:off x="1222456" y="3370023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F53D9E-92A1-4A6F-B952-D79AC3B89621}"/>
              </a:ext>
            </a:extLst>
          </p:cNvPr>
          <p:cNvSpPr/>
          <p:nvPr/>
        </p:nvSpPr>
        <p:spPr>
          <a:xfrm>
            <a:off x="1222456" y="4314585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66B0B4-C95E-4AE2-95DE-DBCC2F88A921}"/>
              </a:ext>
            </a:extLst>
          </p:cNvPr>
          <p:cNvSpPr/>
          <p:nvPr/>
        </p:nvSpPr>
        <p:spPr>
          <a:xfrm>
            <a:off x="1438480" y="3369524"/>
            <a:ext cx="3229213" cy="830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23E455-ACB9-45EC-9679-9C9FFF519597}"/>
              </a:ext>
            </a:extLst>
          </p:cNvPr>
          <p:cNvSpPr/>
          <p:nvPr/>
        </p:nvSpPr>
        <p:spPr>
          <a:xfrm>
            <a:off x="1438479" y="4314585"/>
            <a:ext cx="3229213" cy="8303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ED6770-5442-474D-A570-CDB960933B12}"/>
                  </a:ext>
                </a:extLst>
              </p:cNvPr>
              <p:cNvSpPr txBox="1"/>
              <p:nvPr/>
            </p:nvSpPr>
            <p:spPr>
              <a:xfrm>
                <a:off x="6176844" y="3361077"/>
                <a:ext cx="2189868" cy="148502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i="1" dirty="0"/>
                  <a:t>In case you’ve forgotten:</a:t>
                </a:r>
              </a:p>
              <a:p>
                <a:endParaRPr lang="en-GB" sz="800" dirty="0"/>
              </a:p>
              <a:p>
                <a:r>
                  <a:rPr lang="en-GB" sz="1400" b="1" dirty="0"/>
                  <a:t>Area of trapezium</a:t>
                </a:r>
              </a:p>
              <a:p>
                <a:r>
                  <a:rPr lang="en-GB" sz="1400" dirty="0"/>
                  <a:t>= average of parallel sides</a:t>
                </a:r>
              </a:p>
              <a:p>
                <a:r>
                  <a:rPr lang="en-GB" sz="1400" dirty="0"/>
                  <a:t>  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400" dirty="0"/>
                  <a:t> height between them</a:t>
                </a:r>
              </a:p>
              <a:p>
                <a:endParaRPr lang="en-GB" sz="1000" dirty="0"/>
              </a:p>
              <a:p>
                <a:r>
                  <a:rPr lang="en-GB" sz="1400" dirty="0"/>
                  <a:t>You’re welcome.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ED6770-5442-474D-A570-CDB960933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844" y="3361077"/>
                <a:ext cx="2189868" cy="1485022"/>
              </a:xfrm>
              <a:prstGeom prst="rect">
                <a:avLst/>
              </a:prstGeom>
              <a:blipFill>
                <a:blip r:embed="rId5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83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FA32EB-96C7-4242-B40A-CBB474D6752C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2B52DB7-D2B0-4D75-B93E-2676CF9CC14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Algebraic 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65FC665-8924-4162-9661-32C46FE89B9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4EE42-D221-4BB5-8FA3-D8A12C61B3A9}"/>
                  </a:ext>
                </a:extLst>
              </p:cNvPr>
              <p:cNvSpPr txBox="1"/>
              <p:nvPr/>
            </p:nvSpPr>
            <p:spPr>
              <a:xfrm>
                <a:off x="467544" y="764704"/>
                <a:ext cx="5400600" cy="160043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moves along a straight line. The particle accelerates uniformly from rest to a velocity of 8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 in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400" dirty="0"/>
                  <a:t> seconds. The particle then travels at a constant velocity of 8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 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400" dirty="0"/>
                  <a:t> seconds. The particle then decelerates uniformly to rest in a further 40 s.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Sketch a velocity-time graph to illustrate the motion of the particle.</a:t>
                </a:r>
              </a:p>
              <a:p>
                <a:r>
                  <a:rPr lang="en-GB" sz="1400" dirty="0"/>
                  <a:t>Give then the total displacement of the particle is 600m.</a:t>
                </a:r>
              </a:p>
              <a:p>
                <a:r>
                  <a:rPr lang="en-GB" sz="1400" dirty="0"/>
                  <a:t>(b)   find the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B4EE42-D221-4BB5-8FA3-D8A12C61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64704"/>
                <a:ext cx="5400600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2A14B3-338D-4C58-A2D9-89DCE4F4B6CB}"/>
              </a:ext>
            </a:extLst>
          </p:cNvPr>
          <p:cNvCxnSpPr>
            <a:cxnSpLocks/>
          </p:cNvCxnSpPr>
          <p:nvPr/>
        </p:nvCxnSpPr>
        <p:spPr>
          <a:xfrm flipV="1">
            <a:off x="1404939" y="3245863"/>
            <a:ext cx="0" cy="1167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6C900B-88BD-410B-BD0D-AA4659DC1168}"/>
              </a:ext>
            </a:extLst>
          </p:cNvPr>
          <p:cNvCxnSpPr>
            <a:cxnSpLocks/>
          </p:cNvCxnSpPr>
          <p:nvPr/>
        </p:nvCxnSpPr>
        <p:spPr>
          <a:xfrm>
            <a:off x="1404939" y="4413418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E5E6EA-17FE-4634-AF6D-20A254F926EA}"/>
                  </a:ext>
                </a:extLst>
              </p:cNvPr>
              <p:cNvSpPr txBox="1"/>
              <p:nvPr/>
            </p:nvSpPr>
            <p:spPr>
              <a:xfrm>
                <a:off x="765081" y="2897796"/>
                <a:ext cx="869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E5E6EA-17FE-4634-AF6D-20A254F9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1" y="2897796"/>
                <a:ext cx="869010" cy="369332"/>
              </a:xfrm>
              <a:prstGeom prst="rect">
                <a:avLst/>
              </a:prstGeom>
              <a:blipFill>
                <a:blip r:embed="rId3"/>
                <a:stretch>
                  <a:fillRect r="-29577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899518-D48B-4C89-86CB-EAAFCB524C3A}"/>
                  </a:ext>
                </a:extLst>
              </p:cNvPr>
              <p:cNvSpPr txBox="1"/>
              <p:nvPr/>
            </p:nvSpPr>
            <p:spPr>
              <a:xfrm>
                <a:off x="3541056" y="4292549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899518-D48B-4C89-86CB-EAAFCB524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056" y="4292549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 r="-28916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048A56-3627-452F-ACAE-AE043BAE5A8A}"/>
              </a:ext>
            </a:extLst>
          </p:cNvPr>
          <p:cNvCxnSpPr>
            <a:cxnSpLocks/>
          </p:cNvCxnSpPr>
          <p:nvPr/>
        </p:nvCxnSpPr>
        <p:spPr>
          <a:xfrm flipV="1">
            <a:off x="1404939" y="3509263"/>
            <a:ext cx="576064" cy="9041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22E073-81D0-4DF8-8CE5-875FBCCD1F10}"/>
              </a:ext>
            </a:extLst>
          </p:cNvPr>
          <p:cNvCxnSpPr>
            <a:cxnSpLocks/>
          </p:cNvCxnSpPr>
          <p:nvPr/>
        </p:nvCxnSpPr>
        <p:spPr>
          <a:xfrm flipV="1">
            <a:off x="1981003" y="3509263"/>
            <a:ext cx="864096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6577F6-5FF8-45AF-9FDC-96DDFC48E77D}"/>
              </a:ext>
            </a:extLst>
          </p:cNvPr>
          <p:cNvCxnSpPr>
            <a:cxnSpLocks/>
          </p:cNvCxnSpPr>
          <p:nvPr/>
        </p:nvCxnSpPr>
        <p:spPr>
          <a:xfrm>
            <a:off x="2845099" y="3509263"/>
            <a:ext cx="470253" cy="9041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0C2D82-A9C6-499B-87E0-894EA444B9AC}"/>
              </a:ext>
            </a:extLst>
          </p:cNvPr>
          <p:cNvSpPr txBox="1"/>
          <p:nvPr/>
        </p:nvSpPr>
        <p:spPr>
          <a:xfrm>
            <a:off x="1102902" y="3360408"/>
            <a:ext cx="32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7AF9B1-D327-461A-AB92-D7D70FCFB00F}"/>
                  </a:ext>
                </a:extLst>
              </p:cNvPr>
              <p:cNvSpPr txBox="1"/>
              <p:nvPr/>
            </p:nvSpPr>
            <p:spPr>
              <a:xfrm>
                <a:off x="1489771" y="4472706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7AF9B1-D327-461A-AB92-D7D70FCFB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771" y="4472706"/>
                <a:ext cx="4428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F08F85-B8DA-48F4-9374-1D86DAD40E7F}"/>
                  </a:ext>
                </a:extLst>
              </p:cNvPr>
              <p:cNvSpPr txBox="1"/>
              <p:nvPr/>
            </p:nvSpPr>
            <p:spPr>
              <a:xfrm>
                <a:off x="2189150" y="4488980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F08F85-B8DA-48F4-9374-1D86DAD40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150" y="4488980"/>
                <a:ext cx="4428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D85F52-11BC-4E79-BC9A-A8109A1E6D23}"/>
                  </a:ext>
                </a:extLst>
              </p:cNvPr>
              <p:cNvSpPr txBox="1"/>
              <p:nvPr/>
            </p:nvSpPr>
            <p:spPr>
              <a:xfrm>
                <a:off x="2819875" y="4488980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D85F52-11BC-4E79-BC9A-A8109A1E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875" y="4488980"/>
                <a:ext cx="4428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046880-6A41-4979-978C-5608A392ED53}"/>
              </a:ext>
            </a:extLst>
          </p:cNvPr>
          <p:cNvCxnSpPr>
            <a:cxnSpLocks/>
          </p:cNvCxnSpPr>
          <p:nvPr/>
        </p:nvCxnSpPr>
        <p:spPr>
          <a:xfrm>
            <a:off x="1981003" y="3545074"/>
            <a:ext cx="3962" cy="876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BE3DB4-61CE-48AF-870A-6BAEF55D9CBB}"/>
              </a:ext>
            </a:extLst>
          </p:cNvPr>
          <p:cNvCxnSpPr>
            <a:cxnSpLocks/>
          </p:cNvCxnSpPr>
          <p:nvPr/>
        </p:nvCxnSpPr>
        <p:spPr>
          <a:xfrm>
            <a:off x="2833236" y="3536261"/>
            <a:ext cx="3962" cy="8765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066012-CC0F-497C-88BC-E0868D56BF70}"/>
              </a:ext>
            </a:extLst>
          </p:cNvPr>
          <p:cNvCxnSpPr>
            <a:cxnSpLocks/>
          </p:cNvCxnSpPr>
          <p:nvPr/>
        </p:nvCxnSpPr>
        <p:spPr>
          <a:xfrm flipH="1" flipV="1">
            <a:off x="1410807" y="3507193"/>
            <a:ext cx="573437" cy="57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363A81-172C-49B2-850F-7FA25DFF96C7}"/>
                  </a:ext>
                </a:extLst>
              </p:cNvPr>
              <p:cNvSpPr txBox="1"/>
              <p:nvPr/>
            </p:nvSpPr>
            <p:spPr>
              <a:xfrm>
                <a:off x="1755638" y="3180112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363A81-172C-49B2-850F-7FA25DFF9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38" y="3180112"/>
                <a:ext cx="4428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690903-9C0F-4472-93CF-CE6B39120DBA}"/>
                  </a:ext>
                </a:extLst>
              </p:cNvPr>
              <p:cNvSpPr txBox="1"/>
              <p:nvPr/>
            </p:nvSpPr>
            <p:spPr>
              <a:xfrm>
                <a:off x="2639830" y="3180112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690903-9C0F-4472-93CF-CE6B39120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30" y="3180112"/>
                <a:ext cx="4428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5C5EA6-955A-43CE-9544-03E360AEAB10}"/>
                  </a:ext>
                </a:extLst>
              </p:cNvPr>
              <p:cNvSpPr txBox="1"/>
              <p:nvPr/>
            </p:nvSpPr>
            <p:spPr>
              <a:xfrm>
                <a:off x="3197789" y="4030870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5C5EA6-955A-43CE-9544-03E360AEA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89" y="4030870"/>
                <a:ext cx="442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814598-CE61-4663-8C6C-E6EA0E52911F}"/>
                  </a:ext>
                </a:extLst>
              </p:cNvPr>
              <p:cNvSpPr txBox="1"/>
              <p:nvPr/>
            </p:nvSpPr>
            <p:spPr>
              <a:xfrm>
                <a:off x="1357700" y="4130464"/>
                <a:ext cx="44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814598-CE61-4663-8C6C-E6EA0E529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00" y="4130464"/>
                <a:ext cx="44282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6D8A0A-818B-45C0-84AB-85AA43D2FD7D}"/>
              </a:ext>
            </a:extLst>
          </p:cNvPr>
          <p:cNvCxnSpPr/>
          <p:nvPr/>
        </p:nvCxnSpPr>
        <p:spPr>
          <a:xfrm>
            <a:off x="1404939" y="4513012"/>
            <a:ext cx="575965" cy="5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F7AA82-023C-48B4-9F7B-427A93125AB8}"/>
              </a:ext>
            </a:extLst>
          </p:cNvPr>
          <p:cNvCxnSpPr>
            <a:cxnSpLocks/>
          </p:cNvCxnSpPr>
          <p:nvPr/>
        </p:nvCxnSpPr>
        <p:spPr>
          <a:xfrm>
            <a:off x="1993527" y="4513012"/>
            <a:ext cx="819227" cy="5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FCD5E0-C3B6-4D32-9BFE-712E1BCB3B80}"/>
              </a:ext>
            </a:extLst>
          </p:cNvPr>
          <p:cNvCxnSpPr>
            <a:cxnSpLocks/>
          </p:cNvCxnSpPr>
          <p:nvPr/>
        </p:nvCxnSpPr>
        <p:spPr>
          <a:xfrm>
            <a:off x="2857974" y="4513012"/>
            <a:ext cx="475480" cy="5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00E9FB5-4ED1-4814-BB8D-9FECD2E24B50}"/>
              </a:ext>
            </a:extLst>
          </p:cNvPr>
          <p:cNvSpPr txBox="1"/>
          <p:nvPr/>
        </p:nvSpPr>
        <p:spPr>
          <a:xfrm>
            <a:off x="1375467" y="5122242"/>
            <a:ext cx="2498993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 err="1"/>
              <a:t>Fro</a:t>
            </a:r>
            <a:r>
              <a:rPr lang="en-GB" sz="1200" b="1" dirty="0"/>
              <a:t> Tip</a:t>
            </a:r>
            <a:r>
              <a:rPr lang="en-GB" sz="1200" dirty="0"/>
              <a:t>: Sometimes it’s easier to indicate the period of time that has passed (using arrows) rather than the time at the end of the interval.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6218B0-6B0C-453A-BD18-4407655811DA}"/>
              </a:ext>
            </a:extLst>
          </p:cNvPr>
          <p:cNvCxnSpPr>
            <a:cxnSpLocks/>
          </p:cNvCxnSpPr>
          <p:nvPr/>
        </p:nvCxnSpPr>
        <p:spPr>
          <a:xfrm flipH="1" flipV="1">
            <a:off x="1888829" y="4839364"/>
            <a:ext cx="173887" cy="29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D2F8D4-A7AF-4FDD-9864-B42766B8B92E}"/>
                  </a:ext>
                </a:extLst>
              </p:cNvPr>
              <p:cNvSpPr txBox="1"/>
              <p:nvPr/>
            </p:nvSpPr>
            <p:spPr>
              <a:xfrm>
                <a:off x="4706850" y="2568187"/>
                <a:ext cx="3456384" cy="1736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Using area: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+40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×8=600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+160=600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D2F8D4-A7AF-4FDD-9864-B42766B8B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50" y="2568187"/>
                <a:ext cx="3456384" cy="1736053"/>
              </a:xfrm>
              <a:prstGeom prst="rect">
                <a:avLst/>
              </a:prstGeom>
              <a:blipFill>
                <a:blip r:embed="rId12"/>
                <a:stretch>
                  <a:fillRect l="-1411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44755BAA-E56E-44BC-89D8-B38B602701B9}"/>
              </a:ext>
            </a:extLst>
          </p:cNvPr>
          <p:cNvSpPr/>
          <p:nvPr/>
        </p:nvSpPr>
        <p:spPr>
          <a:xfrm>
            <a:off x="478177" y="2625744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93A0B3-8571-468D-B5E4-6510D032E38A}"/>
              </a:ext>
            </a:extLst>
          </p:cNvPr>
          <p:cNvSpPr/>
          <p:nvPr/>
        </p:nvSpPr>
        <p:spPr>
          <a:xfrm>
            <a:off x="4255957" y="2613122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3DEE5B-8BC1-4678-BE89-BD62CF90ED82}"/>
              </a:ext>
            </a:extLst>
          </p:cNvPr>
          <p:cNvSpPr/>
          <p:nvPr/>
        </p:nvSpPr>
        <p:spPr>
          <a:xfrm>
            <a:off x="708796" y="2624843"/>
            <a:ext cx="3336316" cy="3527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AB95D5-8F22-4B36-841D-099D1AF990E6}"/>
              </a:ext>
            </a:extLst>
          </p:cNvPr>
          <p:cNvSpPr/>
          <p:nvPr/>
        </p:nvSpPr>
        <p:spPr>
          <a:xfrm>
            <a:off x="4474256" y="2613444"/>
            <a:ext cx="3336316" cy="3527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19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C77A56-9CA0-4A6A-B1E9-2D7424594AC5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EA704A95-E5B0-4B1B-A3D8-47E6904757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5CB9AAA-1781-46F4-B038-C4AEB27D68B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88006B6-22D5-40D2-9FAF-756C3645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1" y="1124061"/>
            <a:ext cx="5024983" cy="3893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CA5130-9257-4FD5-ADEC-4E0C29857124}"/>
              </a:ext>
            </a:extLst>
          </p:cNvPr>
          <p:cNvSpPr txBox="1"/>
          <p:nvPr/>
        </p:nvSpPr>
        <p:spPr>
          <a:xfrm>
            <a:off x="196481" y="754729"/>
            <a:ext cx="23042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 May 2013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81B7EF-1F54-4F50-9E6E-134F6BB9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64" y="5114704"/>
            <a:ext cx="6297687" cy="1486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D821E-3EDD-4971-8150-55076EE34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1340768"/>
            <a:ext cx="3600450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324505-41ED-4815-B970-F8041CF310F3}"/>
              </a:ext>
            </a:extLst>
          </p:cNvPr>
          <p:cNvSpPr txBox="1"/>
          <p:nvPr/>
        </p:nvSpPr>
        <p:spPr>
          <a:xfrm>
            <a:off x="2600511" y="4416480"/>
            <a:ext cx="172819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You won’t likely have the knowledge for (d) yet…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14AC94-56F8-47CF-8854-281D47C0F041}"/>
              </a:ext>
            </a:extLst>
          </p:cNvPr>
          <p:cNvCxnSpPr>
            <a:cxnSpLocks/>
          </p:cNvCxnSpPr>
          <p:nvPr/>
        </p:nvCxnSpPr>
        <p:spPr>
          <a:xfrm flipH="1">
            <a:off x="1988288" y="4581128"/>
            <a:ext cx="610018" cy="11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EEC3D37-068B-499B-A1D3-C72CF6622824}"/>
              </a:ext>
            </a:extLst>
          </p:cNvPr>
          <p:cNvSpPr/>
          <p:nvPr/>
        </p:nvSpPr>
        <p:spPr>
          <a:xfrm>
            <a:off x="857651" y="5178056"/>
            <a:ext cx="5830227" cy="14845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D1DCB-736D-4A43-B76C-E32EB7968A88}"/>
              </a:ext>
            </a:extLst>
          </p:cNvPr>
          <p:cNvSpPr/>
          <p:nvPr/>
        </p:nvSpPr>
        <p:spPr>
          <a:xfrm>
            <a:off x="6121433" y="1340768"/>
            <a:ext cx="2905610" cy="902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FD297-D92A-4C2E-AEC2-38A530910A79}"/>
              </a:ext>
            </a:extLst>
          </p:cNvPr>
          <p:cNvSpPr/>
          <p:nvPr/>
        </p:nvSpPr>
        <p:spPr>
          <a:xfrm>
            <a:off x="6121433" y="2243469"/>
            <a:ext cx="2905610" cy="10207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5050A4-8A7B-4686-A421-E44E16E1FF53}"/>
              </a:ext>
            </a:extLst>
          </p:cNvPr>
          <p:cNvSpPr/>
          <p:nvPr/>
        </p:nvSpPr>
        <p:spPr>
          <a:xfrm>
            <a:off x="6121433" y="3264195"/>
            <a:ext cx="2905610" cy="9569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799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9B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r>
              <a:rPr lang="en-GB" sz="2400" dirty="0"/>
              <a:t>Pages 135-136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C0683D-D518-4462-A673-877CD152F2D8}"/>
              </a:ext>
            </a:extLst>
          </p:cNvPr>
          <p:cNvSpPr txBox="1"/>
          <p:nvPr/>
        </p:nvSpPr>
        <p:spPr>
          <a:xfrm>
            <a:off x="193518" y="1868460"/>
            <a:ext cx="295232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 May 2012 Q4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BB72DB-D415-45F9-AA32-6ABE63CC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939" y="2506041"/>
            <a:ext cx="4420652" cy="3849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E8260A-084D-489B-B1B3-D1BC80FA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" y="2243108"/>
            <a:ext cx="4712304" cy="24352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D586FF-B354-4E26-9968-CEA4E71BF99B}"/>
              </a:ext>
            </a:extLst>
          </p:cNvPr>
          <p:cNvSpPr/>
          <p:nvPr/>
        </p:nvSpPr>
        <p:spPr>
          <a:xfrm>
            <a:off x="5004349" y="2498651"/>
            <a:ext cx="4107754" cy="1339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CA378F-EF91-4BEF-A121-AAF0F33A7837}"/>
              </a:ext>
            </a:extLst>
          </p:cNvPr>
          <p:cNvSpPr/>
          <p:nvPr/>
        </p:nvSpPr>
        <p:spPr>
          <a:xfrm>
            <a:off x="5004349" y="3838353"/>
            <a:ext cx="4107754" cy="680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0BEE43-6D80-46DE-B19B-A3DD63E673DF}"/>
              </a:ext>
            </a:extLst>
          </p:cNvPr>
          <p:cNvSpPr/>
          <p:nvPr/>
        </p:nvSpPr>
        <p:spPr>
          <a:xfrm>
            <a:off x="4933507" y="4518836"/>
            <a:ext cx="4178596" cy="19563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D660B3-80D1-4FD6-8055-FA19B3FAB0C6}"/>
                  </a:ext>
                </a:extLst>
              </p:cNvPr>
              <p:cNvSpPr txBox="1"/>
              <p:nvPr/>
            </p:nvSpPr>
            <p:spPr>
              <a:xfrm>
                <a:off x="395536" y="4952754"/>
                <a:ext cx="3154346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For (b), it may be helpful to know that:</a:t>
                </a:r>
              </a:p>
              <a:p>
                <a:r>
                  <a:rPr lang="en-GB" sz="1400" dirty="0"/>
                  <a:t>   final velocity = initial velocity</a:t>
                </a:r>
              </a:p>
              <a:p>
                <a:r>
                  <a:rPr lang="en-GB" sz="1400" dirty="0"/>
                  <a:t>     + (time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400" dirty="0"/>
                  <a:t> acceleration)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D660B3-80D1-4FD6-8055-FA19B3FA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52754"/>
                <a:ext cx="3154346" cy="738664"/>
              </a:xfrm>
              <a:prstGeom prst="rect">
                <a:avLst/>
              </a:prstGeom>
              <a:blipFill>
                <a:blip r:embed="rId4"/>
                <a:stretch>
                  <a:fillRect l="-192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24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21652</TotalTime>
  <Words>839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M1 Chapter 9: Constant Acceleration  Motion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795</cp:revision>
  <dcterms:created xsi:type="dcterms:W3CDTF">2013-02-28T07:36:55Z</dcterms:created>
  <dcterms:modified xsi:type="dcterms:W3CDTF">2024-06-12T16:40:31Z</dcterms:modified>
</cp:coreProperties>
</file>