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02" r:id="rId5"/>
    <p:sldId id="515" r:id="rId6"/>
    <p:sldId id="261" r:id="rId7"/>
    <p:sldId id="292" r:id="rId8"/>
    <p:sldId id="546" r:id="rId9"/>
    <p:sldId id="517" r:id="rId10"/>
    <p:sldId id="558" r:id="rId11"/>
    <p:sldId id="700" r:id="rId12"/>
    <p:sldId id="7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6: </a:t>
            </a:r>
            <a:r>
              <a:rPr lang="en-GB" dirty="0">
                <a:solidFill>
                  <a:schemeClr val="accent5"/>
                </a:solidFill>
              </a:rPr>
              <a:t>Projectiles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Horizontal Projection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FB8003-1D4F-40CE-93C9-8E90EE965EF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AE116DB-3CD0-4C61-80B9-DE967D74325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Overview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640B3DC-ECB5-44A0-9634-D5D84E41C66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7C9F3F-ADC1-4F8A-B385-BD7D33874415}"/>
                  </a:ext>
                </a:extLst>
              </p:cNvPr>
              <p:cNvSpPr txBox="1"/>
              <p:nvPr/>
            </p:nvSpPr>
            <p:spPr>
              <a:xfrm>
                <a:off x="539552" y="759148"/>
                <a:ext cx="78386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In Mechanics 1 we already encountered problems of vertical motion of objects when projected upwards. We used “</a:t>
                </a:r>
                <a:r>
                  <a:rPr lang="en-GB" sz="1600" dirty="0" err="1"/>
                  <a:t>suvat</a:t>
                </a:r>
                <a:r>
                  <a:rPr lang="en-GB" sz="1600" dirty="0"/>
                  <a:t>” equations where the acceleration was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-2</a:t>
                </a:r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In this chapter we allow the object to be </a:t>
                </a:r>
                <a:r>
                  <a:rPr lang="en-GB" sz="1600" b="1" dirty="0"/>
                  <a:t>projected sideways</a:t>
                </a:r>
                <a:r>
                  <a:rPr lang="en-GB" sz="1600" dirty="0"/>
                  <a:t>!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7C9F3F-ADC1-4F8A-B385-BD7D3387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59148"/>
                <a:ext cx="7838645" cy="830997"/>
              </a:xfrm>
              <a:prstGeom prst="rect">
                <a:avLst/>
              </a:prstGeom>
              <a:blipFill>
                <a:blip r:embed="rId2"/>
                <a:stretch>
                  <a:fillRect l="-467" t="-2206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F5B921B5-2F92-4BBB-9812-BDEFFD26B3A7}"/>
              </a:ext>
            </a:extLst>
          </p:cNvPr>
          <p:cNvSpPr txBox="1"/>
          <p:nvPr/>
        </p:nvSpPr>
        <p:spPr>
          <a:xfrm>
            <a:off x="625831" y="2414342"/>
            <a:ext cx="3315946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“A particle is projected horizontally at 20 ms</a:t>
            </a:r>
            <a:r>
              <a:rPr lang="en-GB" sz="1600" baseline="30000" dirty="0"/>
              <a:t>-1</a:t>
            </a:r>
            <a:r>
              <a:rPr lang="en-GB" sz="1600" dirty="0"/>
              <a:t>, at a distance 50m above the ground. How far along the ground does it travel?”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E236AF-43E4-49A8-B9C8-3FB178E605AC}"/>
              </a:ext>
            </a:extLst>
          </p:cNvPr>
          <p:cNvSpPr txBox="1"/>
          <p:nvPr/>
        </p:nvSpPr>
        <p:spPr>
          <a:xfrm>
            <a:off x="625831" y="2055483"/>
            <a:ext cx="33159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r>
              <a:rPr lang="en-GB" dirty="0"/>
              <a:t>:: Horizontally projected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04C3151-222A-47D3-B696-1D2E8A1E55D9}"/>
                  </a:ext>
                </a:extLst>
              </p:cNvPr>
              <p:cNvSpPr txBox="1"/>
              <p:nvPr/>
            </p:nvSpPr>
            <p:spPr>
              <a:xfrm>
                <a:off x="4380908" y="2424815"/>
                <a:ext cx="3880767" cy="258532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“A cabbage is projected from ground level at 30 ms</a:t>
                </a:r>
                <a:r>
                  <a:rPr lang="en-GB" baseline="30000" dirty="0"/>
                  <a:t>-1</a:t>
                </a:r>
                <a:r>
                  <a:rPr lang="en-GB" dirty="0"/>
                  <a:t> at an angle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35°</m:t>
                    </m:r>
                  </m:oMath>
                </a14:m>
                <a:r>
                  <a:rPr lang="en-GB" dirty="0"/>
                  <a:t>. How far away is the cabbage when it hits the ground?”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04C3151-222A-47D3-B696-1D2E8A1E5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08" y="2424815"/>
                <a:ext cx="3880767" cy="2585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7E256CD8-BDD8-4F3A-9424-AE9854204C95}"/>
              </a:ext>
            </a:extLst>
          </p:cNvPr>
          <p:cNvSpPr txBox="1"/>
          <p:nvPr/>
        </p:nvSpPr>
        <p:spPr>
          <a:xfrm>
            <a:off x="4380908" y="2055483"/>
            <a:ext cx="387666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  <a:r>
              <a:rPr lang="en-GB" dirty="0"/>
              <a:t>:: Projection at any angle</a:t>
            </a:r>
            <a:endParaRPr lang="en-GB" b="1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381E962-8870-44D5-81CC-04890C6AF840}"/>
              </a:ext>
            </a:extLst>
          </p:cNvPr>
          <p:cNvSpPr/>
          <p:nvPr/>
        </p:nvSpPr>
        <p:spPr>
          <a:xfrm>
            <a:off x="1520406" y="3744106"/>
            <a:ext cx="1526796" cy="716574"/>
          </a:xfrm>
          <a:custGeom>
            <a:avLst/>
            <a:gdLst>
              <a:gd name="connsiteX0" fmla="*/ 0 w 1526796"/>
              <a:gd name="connsiteY0" fmla="*/ 68614 h 781678"/>
              <a:gd name="connsiteX1" fmla="*/ 696286 w 1526796"/>
              <a:gd name="connsiteY1" fmla="*/ 68614 h 781678"/>
              <a:gd name="connsiteX2" fmla="*/ 1526796 w 1526796"/>
              <a:gd name="connsiteY2" fmla="*/ 781678 h 781678"/>
              <a:gd name="connsiteX0" fmla="*/ 0 w 1526796"/>
              <a:gd name="connsiteY0" fmla="*/ 52976 h 766040"/>
              <a:gd name="connsiteX1" fmla="*/ 696286 w 1526796"/>
              <a:gd name="connsiteY1" fmla="*/ 52976 h 766040"/>
              <a:gd name="connsiteX2" fmla="*/ 1526796 w 1526796"/>
              <a:gd name="connsiteY2" fmla="*/ 766040 h 766040"/>
              <a:gd name="connsiteX0" fmla="*/ 0 w 1526796"/>
              <a:gd name="connsiteY0" fmla="*/ 107 h 713171"/>
              <a:gd name="connsiteX1" fmla="*/ 780176 w 1526796"/>
              <a:gd name="connsiteY1" fmla="*/ 117553 h 713171"/>
              <a:gd name="connsiteX2" fmla="*/ 1526796 w 1526796"/>
              <a:gd name="connsiteY2" fmla="*/ 713171 h 713171"/>
              <a:gd name="connsiteX0" fmla="*/ 0 w 1526796"/>
              <a:gd name="connsiteY0" fmla="*/ 392 h 713456"/>
              <a:gd name="connsiteX1" fmla="*/ 780176 w 1526796"/>
              <a:gd name="connsiteY1" fmla="*/ 117838 h 713456"/>
              <a:gd name="connsiteX2" fmla="*/ 1526796 w 1526796"/>
              <a:gd name="connsiteY2" fmla="*/ 713456 h 713456"/>
              <a:gd name="connsiteX0" fmla="*/ 0 w 1526796"/>
              <a:gd name="connsiteY0" fmla="*/ 3510 h 716574"/>
              <a:gd name="connsiteX1" fmla="*/ 780176 w 1526796"/>
              <a:gd name="connsiteY1" fmla="*/ 120956 h 716574"/>
              <a:gd name="connsiteX2" fmla="*/ 1526796 w 1526796"/>
              <a:gd name="connsiteY2" fmla="*/ 716574 h 71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796" h="716574">
                <a:moveTo>
                  <a:pt x="0" y="3510"/>
                </a:moveTo>
                <a:cubicBezTo>
                  <a:pt x="178965" y="-5578"/>
                  <a:pt x="542488" y="-6277"/>
                  <a:pt x="780176" y="120956"/>
                </a:cubicBezTo>
                <a:cubicBezTo>
                  <a:pt x="1017864" y="248189"/>
                  <a:pt x="1238774" y="419464"/>
                  <a:pt x="1526796" y="7165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9F34F-A71A-4F19-B681-2CEF35BC3A42}"/>
              </a:ext>
            </a:extLst>
          </p:cNvPr>
          <p:cNvCxnSpPr/>
          <p:nvPr/>
        </p:nvCxnSpPr>
        <p:spPr>
          <a:xfrm>
            <a:off x="1531876" y="3786171"/>
            <a:ext cx="0" cy="66649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7FD85C-FBA0-4146-ABCA-500B1061EF49}"/>
              </a:ext>
            </a:extLst>
          </p:cNvPr>
          <p:cNvCxnSpPr>
            <a:cxnSpLocks/>
          </p:cNvCxnSpPr>
          <p:nvPr/>
        </p:nvCxnSpPr>
        <p:spPr>
          <a:xfrm>
            <a:off x="1604690" y="4449595"/>
            <a:ext cx="128351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CB67FD-5B49-4100-B94A-A434D0C1BCCA}"/>
              </a:ext>
            </a:extLst>
          </p:cNvPr>
          <p:cNvSpPr txBox="1"/>
          <p:nvPr/>
        </p:nvSpPr>
        <p:spPr>
          <a:xfrm>
            <a:off x="1009071" y="3949551"/>
            <a:ext cx="60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50m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4017A2-8EA4-4EB5-B9D9-784331459834}"/>
                  </a:ext>
                </a:extLst>
              </p:cNvPr>
              <p:cNvSpPr txBox="1"/>
              <p:nvPr/>
            </p:nvSpPr>
            <p:spPr>
              <a:xfrm>
                <a:off x="2014064" y="4424302"/>
                <a:ext cx="6066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m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4017A2-8EA4-4EB5-B9D9-784331459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64" y="4424302"/>
                <a:ext cx="606694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F98C80-C4F7-434F-99CC-99AE518BBADE}"/>
              </a:ext>
            </a:extLst>
          </p:cNvPr>
          <p:cNvSpPr/>
          <p:nvPr/>
        </p:nvSpPr>
        <p:spPr>
          <a:xfrm>
            <a:off x="5361963" y="3921616"/>
            <a:ext cx="1761688" cy="721457"/>
          </a:xfrm>
          <a:custGeom>
            <a:avLst/>
            <a:gdLst>
              <a:gd name="connsiteX0" fmla="*/ 0 w 1761688"/>
              <a:gd name="connsiteY0" fmla="*/ 713068 h 721457"/>
              <a:gd name="connsiteX1" fmla="*/ 906011 w 1761688"/>
              <a:gd name="connsiteY1" fmla="*/ 4 h 721457"/>
              <a:gd name="connsiteX2" fmla="*/ 1761688 w 1761688"/>
              <a:gd name="connsiteY2" fmla="*/ 721457 h 7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1688" h="721457">
                <a:moveTo>
                  <a:pt x="0" y="713068"/>
                </a:moveTo>
                <a:cubicBezTo>
                  <a:pt x="306198" y="355837"/>
                  <a:pt x="612396" y="-1394"/>
                  <a:pt x="906011" y="4"/>
                </a:cubicBezTo>
                <a:cubicBezTo>
                  <a:pt x="1199626" y="1402"/>
                  <a:pt x="1480657" y="361429"/>
                  <a:pt x="1761688" y="72145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BD87C4-ABC3-40C3-8852-5BE61064BC8C}"/>
              </a:ext>
            </a:extLst>
          </p:cNvPr>
          <p:cNvCxnSpPr>
            <a:cxnSpLocks/>
          </p:cNvCxnSpPr>
          <p:nvPr/>
        </p:nvCxnSpPr>
        <p:spPr>
          <a:xfrm>
            <a:off x="5523057" y="4643937"/>
            <a:ext cx="1430193" cy="426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CE226C-C36D-4D48-8AD4-A97A3A1C3FB7}"/>
                  </a:ext>
                </a:extLst>
              </p:cNvPr>
              <p:cNvSpPr txBox="1"/>
              <p:nvPr/>
            </p:nvSpPr>
            <p:spPr>
              <a:xfrm>
                <a:off x="5012556" y="4163690"/>
                <a:ext cx="7849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GB" sz="1200" dirty="0"/>
                  <a:t>ms</a:t>
                </a:r>
                <a:r>
                  <a:rPr lang="en-GB" sz="1200" baseline="30000" dirty="0"/>
                  <a:t>-1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CE226C-C36D-4D48-8AD4-A97A3A1C3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556" y="4163690"/>
                <a:ext cx="784994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83AA7B-0543-4FCD-9A21-D8CF52C0090C}"/>
              </a:ext>
            </a:extLst>
          </p:cNvPr>
          <p:cNvSpPr/>
          <p:nvPr/>
        </p:nvSpPr>
        <p:spPr>
          <a:xfrm>
            <a:off x="5556250" y="4394200"/>
            <a:ext cx="96207" cy="209550"/>
          </a:xfrm>
          <a:custGeom>
            <a:avLst/>
            <a:gdLst>
              <a:gd name="connsiteX0" fmla="*/ 0 w 96207"/>
              <a:gd name="connsiteY0" fmla="*/ 0 h 209550"/>
              <a:gd name="connsiteX1" fmla="*/ 82550 w 96207"/>
              <a:gd name="connsiteY1" fmla="*/ 107950 h 209550"/>
              <a:gd name="connsiteX2" fmla="*/ 95250 w 96207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7" h="209550">
                <a:moveTo>
                  <a:pt x="0" y="0"/>
                </a:moveTo>
                <a:cubicBezTo>
                  <a:pt x="33337" y="36512"/>
                  <a:pt x="66675" y="73025"/>
                  <a:pt x="82550" y="107950"/>
                </a:cubicBezTo>
                <a:cubicBezTo>
                  <a:pt x="98425" y="142875"/>
                  <a:pt x="96837" y="176212"/>
                  <a:pt x="95250" y="2095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FCFBCE-5A28-45BB-AA39-BA4E356D0668}"/>
                  </a:ext>
                </a:extLst>
              </p:cNvPr>
              <p:cNvSpPr txBox="1"/>
              <p:nvPr/>
            </p:nvSpPr>
            <p:spPr>
              <a:xfrm>
                <a:off x="5408219" y="4295651"/>
                <a:ext cx="7849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35°</m:t>
                      </m:r>
                    </m:oMath>
                  </m:oMathPara>
                </a14:m>
                <a:endParaRPr lang="en-GB" sz="1200" baseline="30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FCFBCE-5A28-45BB-AA39-BA4E356D0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19" y="4295651"/>
                <a:ext cx="78499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4F775A-BE59-4446-9925-895047A40771}"/>
                  </a:ext>
                </a:extLst>
              </p:cNvPr>
              <p:cNvSpPr txBox="1"/>
              <p:nvPr/>
            </p:nvSpPr>
            <p:spPr>
              <a:xfrm>
                <a:off x="6015891" y="4657396"/>
                <a:ext cx="6066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m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4F775A-BE59-4446-9925-895047A4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91" y="4657396"/>
                <a:ext cx="606694" cy="307777"/>
              </a:xfrm>
              <a:prstGeom prst="rect">
                <a:avLst/>
              </a:prstGeom>
              <a:blipFill>
                <a:blip r:embed="rId7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EDE52F87-DC66-4A3F-ABC2-15EBBBB5C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211" b="92105" l="9804" r="92157">
                        <a14:foregroundMark x1="92157" y1="63816" x2="92157" y2="38158"/>
                        <a14:foregroundMark x1="64052" y1="10526" x2="44444" y2="11184"/>
                        <a14:foregroundMark x1="28758" y1="86842" x2="70588" y2="86184"/>
                        <a14:foregroundMark x1="75163" y1="84211" x2="57516" y2="90789"/>
                        <a14:foregroundMark x1="38562" y1="90789" x2="64052" y2="91447"/>
                        <a14:foregroundMark x1="11765" y1="42763" x2="10458" y2="63816"/>
                        <a14:foregroundMark x1="35948" y1="92105" x2="73856" y2="888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3488" y="4419414"/>
            <a:ext cx="479570" cy="4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8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324 L -0.00209 0.00324 L 0.0375 -0.05047 L 0.06041 -0.07824 L 0.08541 -0.10047 L 0.10903 -0.10787 L 0.14028 -0.09398 L 0.15694 -0.06991 L 0.17708 -0.04306 L 0.19375 -0.01713 L 0.19861 -0.0051 " pathEditMode="relative" ptsTypes="AAAAAAAAAAA"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5" grpId="0" animBg="1"/>
      <p:bldP spid="13" grpId="0"/>
      <p:bldP spid="38" grpId="0"/>
      <p:bldP spid="16" grpId="0" animBg="1"/>
      <p:bldP spid="19" grpId="0"/>
      <p:bldP spid="23" grpId="0" animBg="1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Acceleration in each direction.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0D00A4-2C6F-4F87-B6E1-A988E16FD21B}"/>
              </a:ext>
            </a:extLst>
          </p:cNvPr>
          <p:cNvSpPr txBox="1"/>
          <p:nvPr/>
        </p:nvSpPr>
        <p:spPr>
          <a:xfrm>
            <a:off x="467544" y="83671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key is separately considering the motion in the vertical and horizontal directions: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F14AB6-8ED9-4009-9E0A-71D3541E4C15}"/>
                  </a:ext>
                </a:extLst>
              </p:cNvPr>
              <p:cNvSpPr txBox="1"/>
              <p:nvPr/>
            </p:nvSpPr>
            <p:spPr>
              <a:xfrm>
                <a:off x="569144" y="1370484"/>
                <a:ext cx="6974656" cy="13906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In </a:t>
                </a:r>
                <a:r>
                  <a:rPr lang="en-GB" b="1" dirty="0"/>
                  <a:t>vertical</a:t>
                </a:r>
                <a:r>
                  <a:rPr lang="en-GB" dirty="0"/>
                  <a:t> direction, acceleration downwards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ms</a:t>
                </a:r>
                <a:r>
                  <a:rPr lang="en-GB" baseline="30000" dirty="0"/>
                  <a:t>-2</a:t>
                </a:r>
                <a:r>
                  <a:rPr lang="en-GB" dirty="0"/>
                  <a:t>.</a:t>
                </a:r>
                <a:br>
                  <a:rPr lang="en-GB" dirty="0"/>
                </a:br>
                <a:r>
                  <a:rPr lang="en-GB" dirty="0"/>
                  <a:t>               </a:t>
                </a:r>
                <a:r>
                  <a:rPr lang="en-GB" sz="1400" dirty="0"/>
                  <a:t>Use </a:t>
                </a:r>
                <a:r>
                  <a:rPr lang="en-GB" sz="1400" dirty="0" err="1"/>
                  <a:t>suvat</a:t>
                </a:r>
                <a:r>
                  <a:rPr lang="en-GB" sz="1400" dirty="0"/>
                  <a:t> equations as before.</a:t>
                </a:r>
              </a:p>
              <a:p>
                <a:endParaRPr lang="en-GB" sz="1000" dirty="0"/>
              </a:p>
              <a:p>
                <a:r>
                  <a:rPr lang="en-GB" dirty="0"/>
                  <a:t>     In </a:t>
                </a:r>
                <a:r>
                  <a:rPr lang="en-GB" b="1" dirty="0"/>
                  <a:t>horizontal</a:t>
                </a:r>
                <a:r>
                  <a:rPr lang="en-GB" dirty="0"/>
                  <a:t> direction, acceleration is 0 ms</a:t>
                </a:r>
                <a:r>
                  <a:rPr lang="en-GB" baseline="30000" dirty="0"/>
                  <a:t>-2</a:t>
                </a:r>
                <a:r>
                  <a:rPr lang="en-GB" dirty="0"/>
                  <a:t>.</a:t>
                </a:r>
                <a:br>
                  <a:rPr lang="en-GB" dirty="0"/>
                </a:br>
                <a:r>
                  <a:rPr lang="en-GB" dirty="0"/>
                  <a:t>              </a:t>
                </a:r>
                <a:r>
                  <a:rPr lang="en-GB" sz="1400" dirty="0"/>
                  <a:t>Constant velocity, so can use bog standard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F14AB6-8ED9-4009-9E0A-71D3541E4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44" y="1370484"/>
                <a:ext cx="6974656" cy="1390637"/>
              </a:xfrm>
              <a:prstGeom prst="rect">
                <a:avLst/>
              </a:prstGeom>
              <a:blipFill>
                <a:blip r:embed="rId2"/>
                <a:stretch>
                  <a:fillRect l="-522" t="-2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2231B04-888A-4E08-9534-8271891AFB7B}"/>
              </a:ext>
            </a:extLst>
          </p:cNvPr>
          <p:cNvSpPr/>
          <p:nvPr/>
        </p:nvSpPr>
        <p:spPr>
          <a:xfrm>
            <a:off x="5377469" y="1387277"/>
            <a:ext cx="845531" cy="454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57F0F9-CAFF-48E5-940D-808CCA37CF95}"/>
              </a:ext>
            </a:extLst>
          </p:cNvPr>
          <p:cNvSpPr/>
          <p:nvPr/>
        </p:nvSpPr>
        <p:spPr>
          <a:xfrm>
            <a:off x="4481138" y="1954148"/>
            <a:ext cx="845531" cy="454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0131AA-71A2-4798-8665-B3710577AB20}"/>
              </a:ext>
            </a:extLst>
          </p:cNvPr>
          <p:cNvSpPr txBox="1"/>
          <p:nvPr/>
        </p:nvSpPr>
        <p:spPr>
          <a:xfrm>
            <a:off x="486022" y="3142773"/>
            <a:ext cx="4405064" cy="289310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dirty="0"/>
              <a:t>[Textbook] A particle is project horizontally at 25 ms</a:t>
            </a:r>
            <a:r>
              <a:rPr lang="en-GB" sz="1400" baseline="30000" dirty="0"/>
              <a:t>-1</a:t>
            </a:r>
            <a:r>
              <a:rPr lang="en-GB" sz="1400" dirty="0"/>
              <a:t> from a point 78.4 metres above a horizontal surface. Find:</a:t>
            </a:r>
          </a:p>
          <a:p>
            <a:pPr marL="342900" indent="-342900">
              <a:buAutoNum type="alphaLcParenBoth"/>
            </a:pPr>
            <a:r>
              <a:rPr lang="en-GB" sz="1400" dirty="0"/>
              <a:t>the time taken by the particle to reach the surface</a:t>
            </a:r>
          </a:p>
          <a:p>
            <a:pPr marL="342900" indent="-342900">
              <a:buAutoNum type="alphaLcParenBoth"/>
            </a:pPr>
            <a:r>
              <a:rPr lang="en-GB" sz="1400" dirty="0"/>
              <a:t>the horizontal distance travelled in that time.</a:t>
            </a:r>
          </a:p>
          <a:p>
            <a:pPr marL="342900" indent="-342900">
              <a:buAutoNum type="alphaLcParenBoth"/>
            </a:pPr>
            <a:r>
              <a:rPr lang="en-GB" sz="1400" dirty="0"/>
              <a:t>the distance of the impact point from the original point.</a:t>
            </a:r>
          </a:p>
          <a:p>
            <a:pPr marL="342900" indent="-342900">
              <a:buAutoNum type="alphaLcParenBoth"/>
            </a:pPr>
            <a:endParaRPr lang="en-GB" sz="1400" dirty="0"/>
          </a:p>
          <a:p>
            <a:pPr marL="342900" indent="-342900">
              <a:buAutoNum type="alphaLcParenBoth"/>
            </a:pPr>
            <a:endParaRPr lang="en-GB" sz="1400" dirty="0"/>
          </a:p>
          <a:p>
            <a:pPr marL="342900" indent="-342900">
              <a:buAutoNum type="alphaLcParenBoth"/>
            </a:pPr>
            <a:endParaRPr lang="en-GB" sz="1400" dirty="0"/>
          </a:p>
          <a:p>
            <a:endParaRPr lang="en-GB" sz="1400" dirty="0"/>
          </a:p>
          <a:p>
            <a:pPr marL="342900" indent="-342900">
              <a:buAutoNum type="alphaLcParenBoth"/>
            </a:pPr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808A2B0-90EC-401A-BE95-C02E1240F809}"/>
              </a:ext>
            </a:extLst>
          </p:cNvPr>
          <p:cNvSpPr/>
          <p:nvPr/>
        </p:nvSpPr>
        <p:spPr>
          <a:xfrm>
            <a:off x="1862227" y="4805099"/>
            <a:ext cx="1526796" cy="716574"/>
          </a:xfrm>
          <a:custGeom>
            <a:avLst/>
            <a:gdLst>
              <a:gd name="connsiteX0" fmla="*/ 0 w 1526796"/>
              <a:gd name="connsiteY0" fmla="*/ 68614 h 781678"/>
              <a:gd name="connsiteX1" fmla="*/ 696286 w 1526796"/>
              <a:gd name="connsiteY1" fmla="*/ 68614 h 781678"/>
              <a:gd name="connsiteX2" fmla="*/ 1526796 w 1526796"/>
              <a:gd name="connsiteY2" fmla="*/ 781678 h 781678"/>
              <a:gd name="connsiteX0" fmla="*/ 0 w 1526796"/>
              <a:gd name="connsiteY0" fmla="*/ 52976 h 766040"/>
              <a:gd name="connsiteX1" fmla="*/ 696286 w 1526796"/>
              <a:gd name="connsiteY1" fmla="*/ 52976 h 766040"/>
              <a:gd name="connsiteX2" fmla="*/ 1526796 w 1526796"/>
              <a:gd name="connsiteY2" fmla="*/ 766040 h 766040"/>
              <a:gd name="connsiteX0" fmla="*/ 0 w 1526796"/>
              <a:gd name="connsiteY0" fmla="*/ 107 h 713171"/>
              <a:gd name="connsiteX1" fmla="*/ 780176 w 1526796"/>
              <a:gd name="connsiteY1" fmla="*/ 117553 h 713171"/>
              <a:gd name="connsiteX2" fmla="*/ 1526796 w 1526796"/>
              <a:gd name="connsiteY2" fmla="*/ 713171 h 713171"/>
              <a:gd name="connsiteX0" fmla="*/ 0 w 1526796"/>
              <a:gd name="connsiteY0" fmla="*/ 392 h 713456"/>
              <a:gd name="connsiteX1" fmla="*/ 780176 w 1526796"/>
              <a:gd name="connsiteY1" fmla="*/ 117838 h 713456"/>
              <a:gd name="connsiteX2" fmla="*/ 1526796 w 1526796"/>
              <a:gd name="connsiteY2" fmla="*/ 713456 h 713456"/>
              <a:gd name="connsiteX0" fmla="*/ 0 w 1526796"/>
              <a:gd name="connsiteY0" fmla="*/ 3510 h 716574"/>
              <a:gd name="connsiteX1" fmla="*/ 780176 w 1526796"/>
              <a:gd name="connsiteY1" fmla="*/ 120956 h 716574"/>
              <a:gd name="connsiteX2" fmla="*/ 1526796 w 1526796"/>
              <a:gd name="connsiteY2" fmla="*/ 716574 h 71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796" h="716574">
                <a:moveTo>
                  <a:pt x="0" y="3510"/>
                </a:moveTo>
                <a:cubicBezTo>
                  <a:pt x="178965" y="-5578"/>
                  <a:pt x="542488" y="-6277"/>
                  <a:pt x="780176" y="120956"/>
                </a:cubicBezTo>
                <a:cubicBezTo>
                  <a:pt x="1017864" y="248189"/>
                  <a:pt x="1238774" y="419464"/>
                  <a:pt x="1526796" y="7165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C5E6EB-0285-414E-B113-9BF06DB44AF4}"/>
              </a:ext>
            </a:extLst>
          </p:cNvPr>
          <p:cNvCxnSpPr/>
          <p:nvPr/>
        </p:nvCxnSpPr>
        <p:spPr>
          <a:xfrm>
            <a:off x="1873697" y="4847164"/>
            <a:ext cx="0" cy="66649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900B7B-C820-40E7-B953-1ADE2A4FEF4F}"/>
              </a:ext>
            </a:extLst>
          </p:cNvPr>
          <p:cNvCxnSpPr>
            <a:cxnSpLocks/>
          </p:cNvCxnSpPr>
          <p:nvPr/>
        </p:nvCxnSpPr>
        <p:spPr>
          <a:xfrm>
            <a:off x="1946511" y="5510588"/>
            <a:ext cx="128351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E81629-5EF2-41FE-B9D5-EED259B58846}"/>
              </a:ext>
            </a:extLst>
          </p:cNvPr>
          <p:cNvSpPr txBox="1"/>
          <p:nvPr/>
        </p:nvSpPr>
        <p:spPr>
          <a:xfrm>
            <a:off x="1257300" y="5010544"/>
            <a:ext cx="700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78.4m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CE7C7-BD27-4826-A8F8-3587A5675D2A}"/>
                  </a:ext>
                </a:extLst>
              </p:cNvPr>
              <p:cNvSpPr txBox="1"/>
              <p:nvPr/>
            </p:nvSpPr>
            <p:spPr>
              <a:xfrm>
                <a:off x="2355885" y="5485295"/>
                <a:ext cx="6066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m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4CE7C7-BD27-4826-A8F8-3587A567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885" y="5485295"/>
                <a:ext cx="606694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9F41AA-1654-4BDD-A6F1-D68AA00FE1BF}"/>
              </a:ext>
            </a:extLst>
          </p:cNvPr>
          <p:cNvCxnSpPr>
            <a:stCxn id="43" idx="0"/>
          </p:cNvCxnSpPr>
          <p:nvPr/>
        </p:nvCxnSpPr>
        <p:spPr>
          <a:xfrm>
            <a:off x="1862227" y="4808609"/>
            <a:ext cx="859879" cy="32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0AE9E5-F5BC-44C6-B8A5-E0B477965709}"/>
                  </a:ext>
                </a:extLst>
              </p:cNvPr>
              <p:cNvSpPr txBox="1"/>
              <p:nvPr/>
            </p:nvSpPr>
            <p:spPr>
              <a:xfrm>
                <a:off x="1957610" y="4484675"/>
                <a:ext cx="821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GB" sz="1400" dirty="0"/>
                  <a:t>ms</a:t>
                </a:r>
                <a:r>
                  <a:rPr lang="en-GB" sz="1400" baseline="30000" dirty="0"/>
                  <a:t>-1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0AE9E5-F5BC-44C6-B8A5-E0B477965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610" y="4484675"/>
                <a:ext cx="821645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79A221-54E2-4E94-8054-F443EC07FE55}"/>
                  </a:ext>
                </a:extLst>
              </p:cNvPr>
              <p:cNvSpPr txBox="1"/>
              <p:nvPr/>
            </p:nvSpPr>
            <p:spPr>
              <a:xfrm>
                <a:off x="5103978" y="3148598"/>
                <a:ext cx="3825534" cy="365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=78.4,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strike="sngStrike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trike="sngStrike" smtClean="0">
                          <a:latin typeface="Cambria Math" panose="02040503050406030204" pitchFamily="18" charset="0"/>
                        </a:rPr>
                        <m:t>=   ,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=9.8,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78.4=4.9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=25×4=100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78.4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=130</m:t>
                    </m:r>
                  </m:oMath>
                </a14:m>
                <a:r>
                  <a:rPr lang="en-GB" dirty="0"/>
                  <a:t> m (2sf)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79A221-54E2-4E94-8054-F443EC07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78" y="3148598"/>
                <a:ext cx="3825534" cy="3657924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0E6D91B-D4F9-41BF-A6C6-DD8B945073EF}"/>
              </a:ext>
            </a:extLst>
          </p:cNvPr>
          <p:cNvSpPr txBox="1"/>
          <p:nvPr/>
        </p:nvSpPr>
        <p:spPr>
          <a:xfrm>
            <a:off x="6098682" y="5834613"/>
            <a:ext cx="2301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Just using ‘</a:t>
            </a:r>
            <a:r>
              <a:rPr lang="en-GB" sz="1400" dirty="0" err="1"/>
              <a:t>sdt</a:t>
            </a:r>
            <a:r>
              <a:rPr lang="en-GB" sz="1400" dirty="0"/>
              <a:t> triangle’: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777336C-2553-441E-A1AC-CBCB6EE44C6A}"/>
              </a:ext>
            </a:extLst>
          </p:cNvPr>
          <p:cNvSpPr/>
          <p:nvPr/>
        </p:nvSpPr>
        <p:spPr>
          <a:xfrm>
            <a:off x="7871810" y="5730220"/>
            <a:ext cx="576064" cy="4320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25076-50F5-484F-B1D5-3E266452F005}"/>
              </a:ext>
            </a:extLst>
          </p:cNvPr>
          <p:cNvSpPr txBox="1"/>
          <p:nvPr/>
        </p:nvSpPr>
        <p:spPr>
          <a:xfrm>
            <a:off x="7913243" y="592131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0F1A9F-A2B2-4294-8275-7D9BAC2FF572}"/>
              </a:ext>
            </a:extLst>
          </p:cNvPr>
          <p:cNvSpPr txBox="1"/>
          <p:nvPr/>
        </p:nvSpPr>
        <p:spPr>
          <a:xfrm>
            <a:off x="8021255" y="576147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B3A531-E46A-43B5-8675-7AD27D102F0A}"/>
              </a:ext>
            </a:extLst>
          </p:cNvPr>
          <p:cNvSpPr txBox="1"/>
          <p:nvPr/>
        </p:nvSpPr>
        <p:spPr>
          <a:xfrm>
            <a:off x="8159842" y="5921315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2F9742-3A6F-40A3-8236-BDDDEC0FF247}"/>
              </a:ext>
            </a:extLst>
          </p:cNvPr>
          <p:cNvCxnSpPr/>
          <p:nvPr/>
        </p:nvCxnSpPr>
        <p:spPr>
          <a:xfrm flipV="1">
            <a:off x="7065246" y="5630049"/>
            <a:ext cx="52611" cy="19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D32C7E7-74AF-426C-97AA-700FD04C1865}"/>
              </a:ext>
            </a:extLst>
          </p:cNvPr>
          <p:cNvSpPr/>
          <p:nvPr/>
        </p:nvSpPr>
        <p:spPr>
          <a:xfrm>
            <a:off x="5457740" y="3106636"/>
            <a:ext cx="3479392" cy="1980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9B75FD-2AC2-4E3F-B421-5055409A7072}"/>
              </a:ext>
            </a:extLst>
          </p:cNvPr>
          <p:cNvSpPr/>
          <p:nvPr/>
        </p:nvSpPr>
        <p:spPr>
          <a:xfrm>
            <a:off x="5453930" y="5087123"/>
            <a:ext cx="3479392" cy="12617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06955F-EEBC-4739-B258-01D9AA65EC3F}"/>
              </a:ext>
            </a:extLst>
          </p:cNvPr>
          <p:cNvSpPr/>
          <p:nvPr/>
        </p:nvSpPr>
        <p:spPr>
          <a:xfrm>
            <a:off x="5193038" y="3106636"/>
            <a:ext cx="264702" cy="2579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59D959-AEBA-47B8-A9CD-E500863B098A}"/>
              </a:ext>
            </a:extLst>
          </p:cNvPr>
          <p:cNvSpPr/>
          <p:nvPr/>
        </p:nvSpPr>
        <p:spPr>
          <a:xfrm>
            <a:off x="5193038" y="5100613"/>
            <a:ext cx="264702" cy="2579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643ECC-A915-4604-A03B-CC5035D26BE4}"/>
              </a:ext>
            </a:extLst>
          </p:cNvPr>
          <p:cNvSpPr/>
          <p:nvPr/>
        </p:nvSpPr>
        <p:spPr>
          <a:xfrm>
            <a:off x="5159779" y="6348830"/>
            <a:ext cx="264702" cy="2579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9783D1-92C8-42E6-9AFD-59AA32D02852}"/>
              </a:ext>
            </a:extLst>
          </p:cNvPr>
          <p:cNvSpPr/>
          <p:nvPr/>
        </p:nvSpPr>
        <p:spPr>
          <a:xfrm>
            <a:off x="5450120" y="6353911"/>
            <a:ext cx="347939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31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9" grpId="0" animBg="1"/>
      <p:bldP spid="65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29B3F6-C528-4C5F-A48C-389A3278724E}"/>
                  </a:ext>
                </a:extLst>
              </p:cNvPr>
              <p:cNvSpPr txBox="1"/>
              <p:nvPr/>
            </p:nvSpPr>
            <p:spPr>
              <a:xfrm>
                <a:off x="443378" y="1377123"/>
                <a:ext cx="4018162" cy="267765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is projected horizontally with a speed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 from a point 122.5m above a horizontal plane. The particle hits the plane at a point which is at a horizontal distance of 90m away from the starting point. Find the initial speed of the particle.</a:t>
                </a:r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29B3F6-C528-4C5F-A48C-389A3278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8" y="1377123"/>
                <a:ext cx="4018162" cy="26776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E87D197-BE87-425A-BDEC-D1A5837D00AD}"/>
              </a:ext>
            </a:extLst>
          </p:cNvPr>
          <p:cNvSpPr/>
          <p:nvPr/>
        </p:nvSpPr>
        <p:spPr>
          <a:xfrm>
            <a:off x="1819583" y="2975949"/>
            <a:ext cx="1526796" cy="716574"/>
          </a:xfrm>
          <a:custGeom>
            <a:avLst/>
            <a:gdLst>
              <a:gd name="connsiteX0" fmla="*/ 0 w 1526796"/>
              <a:gd name="connsiteY0" fmla="*/ 68614 h 781678"/>
              <a:gd name="connsiteX1" fmla="*/ 696286 w 1526796"/>
              <a:gd name="connsiteY1" fmla="*/ 68614 h 781678"/>
              <a:gd name="connsiteX2" fmla="*/ 1526796 w 1526796"/>
              <a:gd name="connsiteY2" fmla="*/ 781678 h 781678"/>
              <a:gd name="connsiteX0" fmla="*/ 0 w 1526796"/>
              <a:gd name="connsiteY0" fmla="*/ 52976 h 766040"/>
              <a:gd name="connsiteX1" fmla="*/ 696286 w 1526796"/>
              <a:gd name="connsiteY1" fmla="*/ 52976 h 766040"/>
              <a:gd name="connsiteX2" fmla="*/ 1526796 w 1526796"/>
              <a:gd name="connsiteY2" fmla="*/ 766040 h 766040"/>
              <a:gd name="connsiteX0" fmla="*/ 0 w 1526796"/>
              <a:gd name="connsiteY0" fmla="*/ 107 h 713171"/>
              <a:gd name="connsiteX1" fmla="*/ 780176 w 1526796"/>
              <a:gd name="connsiteY1" fmla="*/ 117553 h 713171"/>
              <a:gd name="connsiteX2" fmla="*/ 1526796 w 1526796"/>
              <a:gd name="connsiteY2" fmla="*/ 713171 h 713171"/>
              <a:gd name="connsiteX0" fmla="*/ 0 w 1526796"/>
              <a:gd name="connsiteY0" fmla="*/ 392 h 713456"/>
              <a:gd name="connsiteX1" fmla="*/ 780176 w 1526796"/>
              <a:gd name="connsiteY1" fmla="*/ 117838 h 713456"/>
              <a:gd name="connsiteX2" fmla="*/ 1526796 w 1526796"/>
              <a:gd name="connsiteY2" fmla="*/ 713456 h 713456"/>
              <a:gd name="connsiteX0" fmla="*/ 0 w 1526796"/>
              <a:gd name="connsiteY0" fmla="*/ 3510 h 716574"/>
              <a:gd name="connsiteX1" fmla="*/ 780176 w 1526796"/>
              <a:gd name="connsiteY1" fmla="*/ 120956 h 716574"/>
              <a:gd name="connsiteX2" fmla="*/ 1526796 w 1526796"/>
              <a:gd name="connsiteY2" fmla="*/ 716574 h 71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796" h="716574">
                <a:moveTo>
                  <a:pt x="0" y="3510"/>
                </a:moveTo>
                <a:cubicBezTo>
                  <a:pt x="178965" y="-5578"/>
                  <a:pt x="542488" y="-6277"/>
                  <a:pt x="780176" y="120956"/>
                </a:cubicBezTo>
                <a:cubicBezTo>
                  <a:pt x="1017864" y="248189"/>
                  <a:pt x="1238774" y="419464"/>
                  <a:pt x="1526796" y="7165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8449E3-B5D5-415D-9AC6-9B6E7FA71111}"/>
              </a:ext>
            </a:extLst>
          </p:cNvPr>
          <p:cNvCxnSpPr/>
          <p:nvPr/>
        </p:nvCxnSpPr>
        <p:spPr>
          <a:xfrm>
            <a:off x="1831053" y="3018014"/>
            <a:ext cx="0" cy="66649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688DD9-21A6-4F6F-B885-49EC3B5D1947}"/>
              </a:ext>
            </a:extLst>
          </p:cNvPr>
          <p:cNvCxnSpPr>
            <a:cxnSpLocks/>
          </p:cNvCxnSpPr>
          <p:nvPr/>
        </p:nvCxnSpPr>
        <p:spPr>
          <a:xfrm>
            <a:off x="1903867" y="3681438"/>
            <a:ext cx="128351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6FE558F-93C5-4BBB-B5E2-1EA400EA8FCE}"/>
              </a:ext>
            </a:extLst>
          </p:cNvPr>
          <p:cNvSpPr txBox="1"/>
          <p:nvPr/>
        </p:nvSpPr>
        <p:spPr>
          <a:xfrm>
            <a:off x="1132514" y="3181394"/>
            <a:ext cx="78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122.5m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1B0A4F-1267-4A4E-88AF-A032A3CDBF84}"/>
              </a:ext>
            </a:extLst>
          </p:cNvPr>
          <p:cNvSpPr txBox="1"/>
          <p:nvPr/>
        </p:nvSpPr>
        <p:spPr>
          <a:xfrm>
            <a:off x="2204184" y="3647756"/>
            <a:ext cx="60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90 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0A692C-D721-47C5-86B4-8CC23EE13B4D}"/>
              </a:ext>
            </a:extLst>
          </p:cNvPr>
          <p:cNvCxnSpPr>
            <a:stCxn id="44" idx="0"/>
          </p:cNvCxnSpPr>
          <p:nvPr/>
        </p:nvCxnSpPr>
        <p:spPr>
          <a:xfrm>
            <a:off x="1819583" y="2979459"/>
            <a:ext cx="859879" cy="32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4F1DE7-F85B-4DC2-A2C8-4BE9F5A1A969}"/>
                  </a:ext>
                </a:extLst>
              </p:cNvPr>
              <p:cNvSpPr txBox="1"/>
              <p:nvPr/>
            </p:nvSpPr>
            <p:spPr>
              <a:xfrm>
                <a:off x="1914966" y="2655525"/>
                <a:ext cx="821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4F1DE7-F85B-4DC2-A2C8-4BE9F5A1A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66" y="2655525"/>
                <a:ext cx="821645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66384A-2E61-4EE3-A47A-AD492C6A0C2D}"/>
                  </a:ext>
                </a:extLst>
              </p:cNvPr>
              <p:cNvSpPr txBox="1"/>
              <p:nvPr/>
            </p:nvSpPr>
            <p:spPr>
              <a:xfrm>
                <a:off x="4659362" y="1370131"/>
                <a:ext cx="3825534" cy="282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=122.5,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strike="sngStrike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trike="sngStrike" smtClean="0">
                          <a:latin typeface="Cambria Math" panose="02040503050406030204" pitchFamily="18" charset="0"/>
                        </a:rPr>
                        <m:t>=   ,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=9.8,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122.5=4.9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90=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×5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66384A-2E61-4EE3-A47A-AD492C6A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62" y="1370131"/>
                <a:ext cx="3825534" cy="2826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DA59AD1-DF19-4837-A5D7-A37CFCAFF1FE}"/>
              </a:ext>
            </a:extLst>
          </p:cNvPr>
          <p:cNvSpPr/>
          <p:nvPr/>
        </p:nvSpPr>
        <p:spPr>
          <a:xfrm>
            <a:off x="4842506" y="1331409"/>
            <a:ext cx="3642389" cy="2865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97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3C571F-8F0F-49BA-A80D-759589642D11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C487E4C-1B44-4911-BDCE-7A366B718AE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0708559-544C-4128-9B52-51C482E5054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8A8EC8-43FA-4977-B748-C6E76EF27296}"/>
                  </a:ext>
                </a:extLst>
              </p:cNvPr>
              <p:cNvSpPr txBox="1"/>
              <p:nvPr/>
            </p:nvSpPr>
            <p:spPr>
              <a:xfrm>
                <a:off x="443378" y="1377123"/>
                <a:ext cx="4018162" cy="28931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is projected horizontally with a speed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 from a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400" dirty="0"/>
                  <a:t> m above a horizontal plane. The particle hits the plane at a point which is at a horizontal distance of 100m away from the starting point. Determine the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8A8EC8-43FA-4977-B748-C6E76EF27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8" y="1377123"/>
                <a:ext cx="4018162" cy="2893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15BA5B-F4D6-4A52-97B9-E154C3DCF72F}"/>
              </a:ext>
            </a:extLst>
          </p:cNvPr>
          <p:cNvSpPr/>
          <p:nvPr/>
        </p:nvSpPr>
        <p:spPr>
          <a:xfrm>
            <a:off x="1819583" y="2975949"/>
            <a:ext cx="1526796" cy="716574"/>
          </a:xfrm>
          <a:custGeom>
            <a:avLst/>
            <a:gdLst>
              <a:gd name="connsiteX0" fmla="*/ 0 w 1526796"/>
              <a:gd name="connsiteY0" fmla="*/ 68614 h 781678"/>
              <a:gd name="connsiteX1" fmla="*/ 696286 w 1526796"/>
              <a:gd name="connsiteY1" fmla="*/ 68614 h 781678"/>
              <a:gd name="connsiteX2" fmla="*/ 1526796 w 1526796"/>
              <a:gd name="connsiteY2" fmla="*/ 781678 h 781678"/>
              <a:gd name="connsiteX0" fmla="*/ 0 w 1526796"/>
              <a:gd name="connsiteY0" fmla="*/ 52976 h 766040"/>
              <a:gd name="connsiteX1" fmla="*/ 696286 w 1526796"/>
              <a:gd name="connsiteY1" fmla="*/ 52976 h 766040"/>
              <a:gd name="connsiteX2" fmla="*/ 1526796 w 1526796"/>
              <a:gd name="connsiteY2" fmla="*/ 766040 h 766040"/>
              <a:gd name="connsiteX0" fmla="*/ 0 w 1526796"/>
              <a:gd name="connsiteY0" fmla="*/ 107 h 713171"/>
              <a:gd name="connsiteX1" fmla="*/ 780176 w 1526796"/>
              <a:gd name="connsiteY1" fmla="*/ 117553 h 713171"/>
              <a:gd name="connsiteX2" fmla="*/ 1526796 w 1526796"/>
              <a:gd name="connsiteY2" fmla="*/ 713171 h 713171"/>
              <a:gd name="connsiteX0" fmla="*/ 0 w 1526796"/>
              <a:gd name="connsiteY0" fmla="*/ 392 h 713456"/>
              <a:gd name="connsiteX1" fmla="*/ 780176 w 1526796"/>
              <a:gd name="connsiteY1" fmla="*/ 117838 h 713456"/>
              <a:gd name="connsiteX2" fmla="*/ 1526796 w 1526796"/>
              <a:gd name="connsiteY2" fmla="*/ 713456 h 713456"/>
              <a:gd name="connsiteX0" fmla="*/ 0 w 1526796"/>
              <a:gd name="connsiteY0" fmla="*/ 3510 h 716574"/>
              <a:gd name="connsiteX1" fmla="*/ 780176 w 1526796"/>
              <a:gd name="connsiteY1" fmla="*/ 120956 h 716574"/>
              <a:gd name="connsiteX2" fmla="*/ 1526796 w 1526796"/>
              <a:gd name="connsiteY2" fmla="*/ 716574 h 71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796" h="716574">
                <a:moveTo>
                  <a:pt x="0" y="3510"/>
                </a:moveTo>
                <a:cubicBezTo>
                  <a:pt x="178965" y="-5578"/>
                  <a:pt x="542488" y="-6277"/>
                  <a:pt x="780176" y="120956"/>
                </a:cubicBezTo>
                <a:cubicBezTo>
                  <a:pt x="1017864" y="248189"/>
                  <a:pt x="1238774" y="419464"/>
                  <a:pt x="1526796" y="7165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8C6C4B-CD48-4B0E-AA9B-7EA0C372C0DB}"/>
              </a:ext>
            </a:extLst>
          </p:cNvPr>
          <p:cNvCxnSpPr/>
          <p:nvPr/>
        </p:nvCxnSpPr>
        <p:spPr>
          <a:xfrm>
            <a:off x="1831053" y="3018014"/>
            <a:ext cx="0" cy="66649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82F28B-3BC2-4AFB-9804-BE94792899D1}"/>
              </a:ext>
            </a:extLst>
          </p:cNvPr>
          <p:cNvCxnSpPr>
            <a:cxnSpLocks/>
          </p:cNvCxnSpPr>
          <p:nvPr/>
        </p:nvCxnSpPr>
        <p:spPr>
          <a:xfrm>
            <a:off x="1903867" y="3681438"/>
            <a:ext cx="128351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2EAC9-0D47-4898-B253-EA1D0489A7E6}"/>
                  </a:ext>
                </a:extLst>
              </p:cNvPr>
              <p:cNvSpPr txBox="1"/>
              <p:nvPr/>
            </p:nvSpPr>
            <p:spPr>
              <a:xfrm>
                <a:off x="1258349" y="3173005"/>
                <a:ext cx="7824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2EAC9-0D47-4898-B253-EA1D0489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49" y="3173005"/>
                <a:ext cx="7824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12DA13-F8E1-45FF-8E05-92803250897E}"/>
              </a:ext>
            </a:extLst>
          </p:cNvPr>
          <p:cNvSpPr txBox="1"/>
          <p:nvPr/>
        </p:nvSpPr>
        <p:spPr>
          <a:xfrm>
            <a:off x="2204184" y="3647756"/>
            <a:ext cx="69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100 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7E56E7-0EC5-4387-BFC8-025F7D10656A}"/>
              </a:ext>
            </a:extLst>
          </p:cNvPr>
          <p:cNvCxnSpPr>
            <a:stCxn id="6" idx="0"/>
          </p:cNvCxnSpPr>
          <p:nvPr/>
        </p:nvCxnSpPr>
        <p:spPr>
          <a:xfrm>
            <a:off x="1819583" y="2979459"/>
            <a:ext cx="859879" cy="32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B1E36-D24F-4CA3-B54F-1A8042FFAEC7}"/>
                  </a:ext>
                </a:extLst>
              </p:cNvPr>
              <p:cNvSpPr txBox="1"/>
              <p:nvPr/>
            </p:nvSpPr>
            <p:spPr>
              <a:xfrm>
                <a:off x="1914966" y="2655525"/>
                <a:ext cx="821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7B1E36-D24F-4CA3-B54F-1A8042FFA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66" y="2655525"/>
                <a:ext cx="821645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48CF1C-3F2D-46B2-B9A1-CE95AECA1341}"/>
                  </a:ext>
                </a:extLst>
              </p:cNvPr>
              <p:cNvSpPr txBox="1"/>
              <p:nvPr/>
            </p:nvSpPr>
            <p:spPr>
              <a:xfrm>
                <a:off x="4659362" y="1370131"/>
                <a:ext cx="3825534" cy="386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br>
                  <a:rPr lang="en-GB" b="0" dirty="0"/>
                </a:br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i="1" strike="sngStrike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 strike="sngStrike">
                          <a:latin typeface="Cambria Math" panose="02040503050406030204" pitchFamily="18" charset="0"/>
                        </a:rPr>
                        <m:t>=   ,</m:t>
                      </m:r>
                    </m:oMath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=9.8,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×9.8×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=122.5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48CF1C-3F2D-46B2-B9A1-CE95AECA1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62" y="1370131"/>
                <a:ext cx="3825534" cy="38659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A68D7AD-433F-43EE-8A8E-B9D665ED95EA}"/>
              </a:ext>
            </a:extLst>
          </p:cNvPr>
          <p:cNvSpPr/>
          <p:nvPr/>
        </p:nvSpPr>
        <p:spPr>
          <a:xfrm>
            <a:off x="4846141" y="1377123"/>
            <a:ext cx="3642389" cy="3537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86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Exercise 6.1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49-50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7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FA81823-1BB1-A168-F668-A9D7CD833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977230"/>
            <a:ext cx="69913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C8089A3-7C75-115E-D16D-F5C9959A2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33" y="956295"/>
            <a:ext cx="72294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B1A2B0F-6A0B-897A-2C4B-BF2C5697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8" y="1340768"/>
            <a:ext cx="51816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096F4B-68A5-48BA-B653-F9BC4271AA17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2AD96DB4-0EF8-4B26-B506-BB73681D9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B8CE3-B876-444D-96C5-AD0A1AC8C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24237</TotalTime>
  <Words>552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Office Theme</vt:lpstr>
      <vt:lpstr>M2 Chapter 6: Projectiles  Horizontal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905</cp:revision>
  <dcterms:created xsi:type="dcterms:W3CDTF">2013-02-28T07:36:55Z</dcterms:created>
  <dcterms:modified xsi:type="dcterms:W3CDTF">2024-06-14T14:45:02Z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