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547" r:id="rId5"/>
    <p:sldId id="526" r:id="rId6"/>
    <p:sldId id="524" r:id="rId7"/>
    <p:sldId id="523" r:id="rId8"/>
    <p:sldId id="528" r:id="rId9"/>
    <p:sldId id="529" r:id="rId10"/>
    <p:sldId id="549" r:id="rId11"/>
    <p:sldId id="543" r:id="rId12"/>
    <p:sldId id="550" r:id="rId13"/>
    <p:sldId id="545" r:id="rId14"/>
    <p:sldId id="55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AE0BF-024C-453A-9112-0468531893A3}" v="3" dt="2025-06-05T10:23:11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840AE0BF-024C-453A-9112-0468531893A3}"/>
    <pc:docChg chg="addSld delSld modSld">
      <pc:chgData name="Dieter Beaven" userId="9bbdb69f-69d0-4759-aa9b-5c090a2da237" providerId="ADAL" clId="{840AE0BF-024C-453A-9112-0468531893A3}" dt="2025-06-05T10:24:10.762" v="15" actId="1076"/>
      <pc:docMkLst>
        <pc:docMk/>
      </pc:docMkLst>
      <pc:sldChg chg="addSp modSp mod">
        <pc:chgData name="Dieter Beaven" userId="9bbdb69f-69d0-4759-aa9b-5c090a2da237" providerId="ADAL" clId="{840AE0BF-024C-453A-9112-0468531893A3}" dt="2025-06-04T12:00:06.111" v="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840AE0BF-024C-453A-9112-0468531893A3}" dt="2025-06-04T12:00:06.111" v="1" actId="1076"/>
          <ac:picMkLst>
            <pc:docMk/>
            <pc:sldMk cId="3896053727" sldId="543"/>
            <ac:picMk id="6" creationId="{68EEB213-4D8C-B33E-089B-DB0B9D4930EF}"/>
          </ac:picMkLst>
        </pc:picChg>
      </pc:sldChg>
      <pc:sldChg chg="addSp modSp mod">
        <pc:chgData name="Dieter Beaven" userId="9bbdb69f-69d0-4759-aa9b-5c090a2da237" providerId="ADAL" clId="{840AE0BF-024C-453A-9112-0468531893A3}" dt="2025-06-05T10:23:09.422" v="6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840AE0BF-024C-453A-9112-0468531893A3}" dt="2025-06-05T10:23:09.422" v="6" actId="1076"/>
          <ac:picMkLst>
            <pc:docMk/>
            <pc:sldMk cId="3458699803" sldId="545"/>
            <ac:picMk id="6" creationId="{76B2D7AF-852C-52FF-10C7-23CEAA68DDCF}"/>
          </ac:picMkLst>
        </pc:picChg>
      </pc:sldChg>
      <pc:sldChg chg="addSp modSp mod">
        <pc:chgData name="Dieter Beaven" userId="9bbdb69f-69d0-4759-aa9b-5c090a2da237" providerId="ADAL" clId="{840AE0BF-024C-453A-9112-0468531893A3}" dt="2025-06-04T12:00:18.201" v="3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840AE0BF-024C-453A-9112-0468531893A3}" dt="2025-06-04T12:00:18.201" v="3" actId="1076"/>
          <ac:picMkLst>
            <pc:docMk/>
            <pc:sldMk cId="4091202299" sldId="550"/>
            <ac:picMk id="6" creationId="{E55C2D37-7113-A2BD-3B43-B83982EC89AD}"/>
          </ac:picMkLst>
        </pc:picChg>
      </pc:sldChg>
      <pc:sldChg chg="del">
        <pc:chgData name="Dieter Beaven" userId="9bbdb69f-69d0-4759-aa9b-5c090a2da237" providerId="ADAL" clId="{840AE0BF-024C-453A-9112-0468531893A3}" dt="2025-06-04T12:00:19.513" v="4" actId="47"/>
        <pc:sldMkLst>
          <pc:docMk/>
          <pc:sldMk cId="3826585799" sldId="551"/>
        </pc:sldMkLst>
      </pc:sldChg>
      <pc:sldChg chg="addSp modSp mod">
        <pc:chgData name="Dieter Beaven" userId="9bbdb69f-69d0-4759-aa9b-5c090a2da237" providerId="ADAL" clId="{840AE0BF-024C-453A-9112-0468531893A3}" dt="2025-06-05T10:24:10.762" v="15" actId="1076"/>
        <pc:sldMkLst>
          <pc:docMk/>
          <pc:sldMk cId="2531956736" sldId="552"/>
        </pc:sldMkLst>
        <pc:picChg chg="add mod">
          <ac:chgData name="Dieter Beaven" userId="9bbdb69f-69d0-4759-aa9b-5c090a2da237" providerId="ADAL" clId="{840AE0BF-024C-453A-9112-0468531893A3}" dt="2025-06-05T10:24:10.762" v="15" actId="1076"/>
          <ac:picMkLst>
            <pc:docMk/>
            <pc:sldMk cId="2531956736" sldId="552"/>
            <ac:picMk id="6" creationId="{7A6EFC9F-27C3-01BF-2C91-7DA51E597DB2}"/>
          </ac:picMkLst>
        </pc:picChg>
      </pc:sldChg>
      <pc:sldChg chg="add del">
        <pc:chgData name="Dieter Beaven" userId="9bbdb69f-69d0-4759-aa9b-5c090a2da237" providerId="ADAL" clId="{840AE0BF-024C-453A-9112-0468531893A3}" dt="2025-06-05T10:24:03.884" v="11" actId="47"/>
        <pc:sldMkLst>
          <pc:docMk/>
          <pc:sldMk cId="1436419493" sldId="553"/>
        </pc:sldMkLst>
      </pc:sldChg>
      <pc:sldChg chg="add del">
        <pc:chgData name="Dieter Beaven" userId="9bbdb69f-69d0-4759-aa9b-5c090a2da237" providerId="ADAL" clId="{840AE0BF-024C-453A-9112-0468531893A3}" dt="2025-06-05T10:24:04.290" v="12" actId="47"/>
        <pc:sldMkLst>
          <pc:docMk/>
          <pc:sldMk cId="1640785582" sldId="554"/>
        </pc:sldMkLst>
      </pc:sldChg>
      <pc:sldChg chg="add del">
        <pc:chgData name="Dieter Beaven" userId="9bbdb69f-69d0-4759-aa9b-5c090a2da237" providerId="ADAL" clId="{840AE0BF-024C-453A-9112-0468531893A3}" dt="2025-06-05T10:24:04.665" v="13" actId="47"/>
        <pc:sldMkLst>
          <pc:docMk/>
          <pc:sldMk cId="1037523540" sldId="555"/>
        </pc:sldMkLst>
      </pc:sldChg>
    </pc:docChg>
  </pc:docChgLst>
  <pc:docChgLst>
    <pc:chgData name="Dieter Beaven" userId="9bbdb69f-69d0-4759-aa9b-5c090a2da237" providerId="ADAL" clId="{438EF111-08C8-4905-B82A-8A39A72E3A7E}"/>
    <pc:docChg chg="modSld">
      <pc:chgData name="Dieter Beaven" userId="9bbdb69f-69d0-4759-aa9b-5c090a2da237" providerId="ADAL" clId="{438EF111-08C8-4905-B82A-8A39A72E3A7E}" dt="2025-04-25T15:28:20.960" v="3" actId="20577"/>
      <pc:docMkLst>
        <pc:docMk/>
      </pc:docMkLst>
      <pc:sldChg chg="modSp mod">
        <pc:chgData name="Dieter Beaven" userId="9bbdb69f-69d0-4759-aa9b-5c090a2da237" providerId="ADAL" clId="{438EF111-08C8-4905-B82A-8A39A72E3A7E}" dt="2025-04-25T15:28:20.960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438EF111-08C8-4905-B82A-8A39A72E3A7E}" dt="2025-04-25T15:28:20.960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438EF111-08C8-4905-B82A-8A39A72E3A7E}" dt="2025-04-25T15:25:42.951" v="1" actId="20577"/>
        <pc:sldMkLst>
          <pc:docMk/>
          <pc:sldMk cId="3055658135" sldId="549"/>
        </pc:sldMkLst>
        <pc:spChg chg="mod">
          <ac:chgData name="Dieter Beaven" userId="9bbdb69f-69d0-4759-aa9b-5c090a2da237" providerId="ADAL" clId="{438EF111-08C8-4905-B82A-8A39A72E3A7E}" dt="2025-04-25T15:25:42.951" v="1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25F2F459-F76B-4BD9-AD1F-AE04D3AA370F}"/>
    <pc:docChg chg="modSld">
      <pc:chgData name="Dieter Beaven" userId="9bbdb69f-69d0-4759-aa9b-5c090a2da237" providerId="ADAL" clId="{25F2F459-F76B-4BD9-AD1F-AE04D3AA370F}" dt="2025-04-28T09:44:54.870" v="14" actId="20577"/>
      <pc:docMkLst>
        <pc:docMk/>
      </pc:docMkLst>
      <pc:sldChg chg="modSp mod">
        <pc:chgData name="Dieter Beaven" userId="9bbdb69f-69d0-4759-aa9b-5c090a2da237" providerId="ADAL" clId="{25F2F459-F76B-4BD9-AD1F-AE04D3AA370F}" dt="2025-04-28T09:44:54.870" v="1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5F2F459-F76B-4BD9-AD1F-AE04D3AA370F}" dt="2025-04-28T09:44:54.870" v="14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D5C8F72E-9722-4FC0-B42A-A27FBECCFE75}"/>
    <pc:docChg chg="addSld modSld">
      <pc:chgData name="Dieter Beaven" userId="9bbdb69f-69d0-4759-aa9b-5c090a2da237" providerId="ADAL" clId="{D5C8F72E-9722-4FC0-B42A-A27FBECCFE75}" dt="2025-04-28T15:18:19.460" v="30" actId="20577"/>
      <pc:docMkLst>
        <pc:docMk/>
      </pc:docMkLst>
      <pc:sldChg chg="add">
        <pc:chgData name="Dieter Beaven" userId="9bbdb69f-69d0-4759-aa9b-5c090a2da237" providerId="ADAL" clId="{D5C8F72E-9722-4FC0-B42A-A27FBECCFE75}" dt="2025-04-28T15:17:39.146" v="1"/>
        <pc:sldMkLst>
          <pc:docMk/>
          <pc:sldMk cId="2901264347" sldId="523"/>
        </pc:sldMkLst>
      </pc:sldChg>
      <pc:sldChg chg="add">
        <pc:chgData name="Dieter Beaven" userId="9bbdb69f-69d0-4759-aa9b-5c090a2da237" providerId="ADAL" clId="{D5C8F72E-9722-4FC0-B42A-A27FBECCFE75}" dt="2025-04-28T15:17:39.146" v="1"/>
        <pc:sldMkLst>
          <pc:docMk/>
          <pc:sldMk cId="2398645562" sldId="524"/>
        </pc:sldMkLst>
      </pc:sldChg>
      <pc:sldChg chg="add">
        <pc:chgData name="Dieter Beaven" userId="9bbdb69f-69d0-4759-aa9b-5c090a2da237" providerId="ADAL" clId="{D5C8F72E-9722-4FC0-B42A-A27FBECCFE75}" dt="2025-04-28T15:17:39.146" v="1"/>
        <pc:sldMkLst>
          <pc:docMk/>
          <pc:sldMk cId="2519587982" sldId="526"/>
        </pc:sldMkLst>
      </pc:sldChg>
      <pc:sldChg chg="add">
        <pc:chgData name="Dieter Beaven" userId="9bbdb69f-69d0-4759-aa9b-5c090a2da237" providerId="ADAL" clId="{D5C8F72E-9722-4FC0-B42A-A27FBECCFE75}" dt="2025-04-28T15:17:39.146" v="1"/>
        <pc:sldMkLst>
          <pc:docMk/>
          <pc:sldMk cId="1236863930" sldId="528"/>
        </pc:sldMkLst>
      </pc:sldChg>
      <pc:sldChg chg="modSp add mod">
        <pc:chgData name="Dieter Beaven" userId="9bbdb69f-69d0-4759-aa9b-5c090a2da237" providerId="ADAL" clId="{D5C8F72E-9722-4FC0-B42A-A27FBECCFE75}" dt="2025-04-28T15:17:58.503" v="14" actId="6549"/>
        <pc:sldMkLst>
          <pc:docMk/>
          <pc:sldMk cId="1308875157" sldId="529"/>
        </pc:sldMkLst>
        <pc:spChg chg="mod">
          <ac:chgData name="Dieter Beaven" userId="9bbdb69f-69d0-4759-aa9b-5c090a2da237" providerId="ADAL" clId="{D5C8F72E-9722-4FC0-B42A-A27FBECCFE75}" dt="2025-04-28T15:17:49.422" v="4" actId="6549"/>
          <ac:spMkLst>
            <pc:docMk/>
            <pc:sldMk cId="1308875157" sldId="529"/>
            <ac:spMk id="3" creationId="{00000000-0000-0000-0000-000000000000}"/>
          </ac:spMkLst>
        </pc:spChg>
        <pc:spChg chg="mod">
          <ac:chgData name="Dieter Beaven" userId="9bbdb69f-69d0-4759-aa9b-5c090a2da237" providerId="ADAL" clId="{D5C8F72E-9722-4FC0-B42A-A27FBECCFE75}" dt="2025-04-28T15:17:58.503" v="14" actId="6549"/>
          <ac:spMkLst>
            <pc:docMk/>
            <pc:sldMk cId="1308875157" sldId="529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D5C8F72E-9722-4FC0-B42A-A27FBECCFE75}" dt="2025-04-28T15:18:19.460" v="3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5C8F72E-9722-4FC0-B42A-A27FBECCFE75}" dt="2025-04-28T15:18:19.460" v="30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53.png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53.png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40.pn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4: </a:t>
            </a:r>
            <a:r>
              <a:rPr lang="en-GB" dirty="0">
                <a:solidFill>
                  <a:schemeClr val="accent5"/>
                </a:solidFill>
              </a:rPr>
              <a:t>Transforming Graphs</a:t>
            </a:r>
            <a:br>
              <a:rPr lang="en-GB" dirty="0"/>
            </a:br>
            <a:br>
              <a:rPr lang="en-GB"/>
            </a:br>
            <a:r>
              <a:rPr lang="en-GB"/>
              <a:t>Quartic Graphs  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6B2D7AF-852C-52FF-10C7-23CEAA68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0" y="980728"/>
            <a:ext cx="81057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C9F-27C3-01BF-2C91-7DA51E59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36712"/>
            <a:ext cx="7658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Recap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9412" y="1057353"/>
                <a:ext cx="787846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If we sketched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/>
                  <a:t> what happens on the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-axis at:</a:t>
                </a:r>
              </a:p>
              <a:p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/>
                  <a:t>:     The line </a:t>
                </a:r>
                <a:r>
                  <a:rPr lang="en-GB" sz="2400" b="1" dirty="0"/>
                  <a:t>crosses</a:t>
                </a:r>
                <a:r>
                  <a:rPr lang="en-GB" sz="2400" dirty="0"/>
                  <a:t> the axis.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400" dirty="0"/>
                  <a:t>:	    The line </a:t>
                </a:r>
                <a:r>
                  <a:rPr lang="en-GB" sz="2400" b="1" dirty="0"/>
                  <a:t>touches</a:t>
                </a:r>
                <a:r>
                  <a:rPr lang="en-GB" sz="2400" dirty="0"/>
                  <a:t> the axis.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400" dirty="0"/>
                  <a:t>:      </a:t>
                </a:r>
                <a:r>
                  <a:rPr lang="en-GB" sz="2400" b="1" dirty="0"/>
                  <a:t>Point of inflection </a:t>
                </a:r>
                <a:r>
                  <a:rPr lang="en-GB" sz="2400" dirty="0"/>
                  <a:t>on the axis.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12" y="1057353"/>
                <a:ext cx="7878464" cy="3785652"/>
              </a:xfrm>
              <a:prstGeom prst="rect">
                <a:avLst/>
              </a:prstGeom>
              <a:blipFill>
                <a:blip r:embed="rId2"/>
                <a:stretch>
                  <a:fillRect l="-1238" t="-1288" b="-2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508104" y="2420888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43204" y="220486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04" y="220486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73626" y="236363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626" y="2363634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/>
          <p:cNvSpPr/>
          <p:nvPr/>
        </p:nvSpPr>
        <p:spPr>
          <a:xfrm>
            <a:off x="5867400" y="1803400"/>
            <a:ext cx="927100" cy="977900"/>
          </a:xfrm>
          <a:custGeom>
            <a:avLst/>
            <a:gdLst>
              <a:gd name="connsiteX0" fmla="*/ 0 w 927100"/>
              <a:gd name="connsiteY0" fmla="*/ 0 h 977900"/>
              <a:gd name="connsiteX1" fmla="*/ 469900 w 927100"/>
              <a:gd name="connsiteY1" fmla="*/ 635000 h 977900"/>
              <a:gd name="connsiteX2" fmla="*/ 927100 w 927100"/>
              <a:gd name="connsiteY2" fmla="*/ 97790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100" h="977900">
                <a:moveTo>
                  <a:pt x="0" y="0"/>
                </a:moveTo>
                <a:cubicBezTo>
                  <a:pt x="157691" y="236008"/>
                  <a:pt x="315383" y="472017"/>
                  <a:pt x="469900" y="635000"/>
                </a:cubicBezTo>
                <a:cubicBezTo>
                  <a:pt x="624417" y="797983"/>
                  <a:pt x="775758" y="887941"/>
                  <a:pt x="927100" y="977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88260" y="3504209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23360" y="3288185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360" y="3288185"/>
                <a:ext cx="5040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53782" y="3446955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782" y="3446955"/>
                <a:ext cx="5040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5508104" y="4709842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143204" y="449381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04" y="4493818"/>
                <a:ext cx="5040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73626" y="465258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626" y="4652588"/>
                <a:ext cx="5040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/>
          <p:cNvSpPr/>
          <p:nvPr/>
        </p:nvSpPr>
        <p:spPr>
          <a:xfrm>
            <a:off x="5867400" y="3009900"/>
            <a:ext cx="812800" cy="495530"/>
          </a:xfrm>
          <a:custGeom>
            <a:avLst/>
            <a:gdLst>
              <a:gd name="connsiteX0" fmla="*/ 0 w 812800"/>
              <a:gd name="connsiteY0" fmla="*/ 0 h 495530"/>
              <a:gd name="connsiteX1" fmla="*/ 444500 w 812800"/>
              <a:gd name="connsiteY1" fmla="*/ 495300 h 495530"/>
              <a:gd name="connsiteX2" fmla="*/ 812800 w 812800"/>
              <a:gd name="connsiteY2" fmla="*/ 50800 h 49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495530">
                <a:moveTo>
                  <a:pt x="0" y="0"/>
                </a:moveTo>
                <a:cubicBezTo>
                  <a:pt x="154516" y="243416"/>
                  <a:pt x="309033" y="486833"/>
                  <a:pt x="444500" y="495300"/>
                </a:cubicBezTo>
                <a:cubicBezTo>
                  <a:pt x="579967" y="503767"/>
                  <a:pt x="696383" y="277283"/>
                  <a:pt x="812800" y="50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/>
          <p:cNvSpPr/>
          <p:nvPr/>
        </p:nvSpPr>
        <p:spPr>
          <a:xfrm>
            <a:off x="5854700" y="4241800"/>
            <a:ext cx="990600" cy="901700"/>
          </a:xfrm>
          <a:custGeom>
            <a:avLst/>
            <a:gdLst>
              <a:gd name="connsiteX0" fmla="*/ 0 w 990600"/>
              <a:gd name="connsiteY0" fmla="*/ 901700 h 901700"/>
              <a:gd name="connsiteX1" fmla="*/ 482600 w 990600"/>
              <a:gd name="connsiteY1" fmla="*/ 469900 h 901700"/>
              <a:gd name="connsiteX2" fmla="*/ 990600 w 990600"/>
              <a:gd name="connsiteY2" fmla="*/ 0 h 901700"/>
              <a:gd name="connsiteX0" fmla="*/ 0 w 990600"/>
              <a:gd name="connsiteY0" fmla="*/ 901700 h 901700"/>
              <a:gd name="connsiteX1" fmla="*/ 482600 w 990600"/>
              <a:gd name="connsiteY1" fmla="*/ 469900 h 901700"/>
              <a:gd name="connsiteX2" fmla="*/ 990600 w 990600"/>
              <a:gd name="connsiteY2" fmla="*/ 0 h 901700"/>
              <a:gd name="connsiteX0" fmla="*/ 0 w 990600"/>
              <a:gd name="connsiteY0" fmla="*/ 901700 h 901700"/>
              <a:gd name="connsiteX1" fmla="*/ 482600 w 990600"/>
              <a:gd name="connsiteY1" fmla="*/ 469900 h 901700"/>
              <a:gd name="connsiteX2" fmla="*/ 990600 w 990600"/>
              <a:gd name="connsiteY2" fmla="*/ 0 h 901700"/>
              <a:gd name="connsiteX0" fmla="*/ 0 w 990600"/>
              <a:gd name="connsiteY0" fmla="*/ 901700 h 901700"/>
              <a:gd name="connsiteX1" fmla="*/ 482600 w 990600"/>
              <a:gd name="connsiteY1" fmla="*/ 469900 h 901700"/>
              <a:gd name="connsiteX2" fmla="*/ 990600 w 990600"/>
              <a:gd name="connsiteY2" fmla="*/ 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901700">
                <a:moveTo>
                  <a:pt x="0" y="901700"/>
                </a:moveTo>
                <a:cubicBezTo>
                  <a:pt x="71967" y="732367"/>
                  <a:pt x="63500" y="480483"/>
                  <a:pt x="482600" y="469900"/>
                </a:cubicBezTo>
                <a:cubicBezTo>
                  <a:pt x="901700" y="459317"/>
                  <a:pt x="908050" y="159808"/>
                  <a:pt x="990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514640" y="1877721"/>
            <a:ext cx="6092659" cy="1094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14640" y="2968806"/>
            <a:ext cx="6092659" cy="1094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14639" y="4059891"/>
            <a:ext cx="6092659" cy="1094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195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err="1">
                  <a:latin typeface="+mj-lt"/>
                </a:rPr>
                <a:t>Quartics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794420"/>
                <a:ext cx="82809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you understand the principle of sketching polynomials in general, then sketching </a:t>
                </a:r>
                <a:r>
                  <a:rPr lang="en-GB" dirty="0" err="1"/>
                  <a:t>quartics</a:t>
                </a:r>
                <a:r>
                  <a:rPr lang="en-GB" dirty="0"/>
                  <a:t> shouldn’t feel like anything new.</a:t>
                </a:r>
              </a:p>
              <a:p>
                <a:r>
                  <a:rPr lang="en-GB" dirty="0"/>
                  <a:t>Recall that if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dirty="0"/>
                  <a:t> term is positive, the ‘tails’ both go upwards, otherwise downwards.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94420"/>
                <a:ext cx="8280920" cy="923330"/>
              </a:xfrm>
              <a:prstGeom prst="rect">
                <a:avLst/>
              </a:prstGeom>
              <a:blipFill>
                <a:blip r:embed="rId2"/>
                <a:stretch>
                  <a:fillRect l="-589" t="-3289" r="-663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260" y="1878019"/>
                <a:ext cx="3274764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the curve with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−2)(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60" y="1878019"/>
                <a:ext cx="327476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444" y="2645420"/>
                <a:ext cx="33932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Shape: 		</a:t>
                </a:r>
                <a:r>
                  <a:rPr lang="en-GB" b="1" dirty="0"/>
                  <a:t>Tails upwards</a:t>
                </a:r>
              </a:p>
              <a:p>
                <a:r>
                  <a:rPr lang="en-GB" dirty="0"/>
                  <a:t>Roots: 		</a:t>
                </a:r>
                <a:r>
                  <a:rPr lang="en-GB" b="1" dirty="0"/>
                  <a:t>-1, 0, 2, 3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-intercept: 	</a:t>
                </a:r>
                <a:r>
                  <a:rPr lang="en-GB" b="1" dirty="0"/>
                  <a:t>0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" y="2645420"/>
                <a:ext cx="3393256" cy="923330"/>
              </a:xfrm>
              <a:prstGeom prst="rect">
                <a:avLst/>
              </a:prstGeom>
              <a:blipFill>
                <a:blip r:embed="rId4"/>
                <a:stretch>
                  <a:fillRect l="-1619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585013" y="5181453"/>
            <a:ext cx="240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277510" y="4154848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068" y="5144291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18974" y="3828022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74" y="3828022"/>
                <a:ext cx="4154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84229" y="5051958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29" y="5051958"/>
                <a:ext cx="41547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06286" y="5130205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38326" y="5142905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546100" y="4254500"/>
            <a:ext cx="2349500" cy="1231933"/>
          </a:xfrm>
          <a:custGeom>
            <a:avLst/>
            <a:gdLst>
              <a:gd name="connsiteX0" fmla="*/ 0 w 2349500"/>
              <a:gd name="connsiteY0" fmla="*/ 63500 h 1231933"/>
              <a:gd name="connsiteX1" fmla="*/ 304800 w 2349500"/>
              <a:gd name="connsiteY1" fmla="*/ 939800 h 1231933"/>
              <a:gd name="connsiteX2" fmla="*/ 469900 w 2349500"/>
              <a:gd name="connsiteY2" fmla="*/ 1231900 h 1231933"/>
              <a:gd name="connsiteX3" fmla="*/ 749300 w 2349500"/>
              <a:gd name="connsiteY3" fmla="*/ 927100 h 1231933"/>
              <a:gd name="connsiteX4" fmla="*/ 1066800 w 2349500"/>
              <a:gd name="connsiteY4" fmla="*/ 406400 h 1231933"/>
              <a:gd name="connsiteX5" fmla="*/ 1498600 w 2349500"/>
              <a:gd name="connsiteY5" fmla="*/ 965200 h 1231933"/>
              <a:gd name="connsiteX6" fmla="*/ 1701800 w 2349500"/>
              <a:gd name="connsiteY6" fmla="*/ 1168400 h 1231933"/>
              <a:gd name="connsiteX7" fmla="*/ 1943100 w 2349500"/>
              <a:gd name="connsiteY7" fmla="*/ 927100 h 1231933"/>
              <a:gd name="connsiteX8" fmla="*/ 2349500 w 2349500"/>
              <a:gd name="connsiteY8" fmla="*/ 0 h 123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9500" h="1231933">
                <a:moveTo>
                  <a:pt x="0" y="63500"/>
                </a:moveTo>
                <a:cubicBezTo>
                  <a:pt x="113241" y="404283"/>
                  <a:pt x="226483" y="745067"/>
                  <a:pt x="304800" y="939800"/>
                </a:cubicBezTo>
                <a:cubicBezTo>
                  <a:pt x="383117" y="1134533"/>
                  <a:pt x="395817" y="1234017"/>
                  <a:pt x="469900" y="1231900"/>
                </a:cubicBezTo>
                <a:cubicBezTo>
                  <a:pt x="543983" y="1229783"/>
                  <a:pt x="649817" y="1064683"/>
                  <a:pt x="749300" y="927100"/>
                </a:cubicBezTo>
                <a:cubicBezTo>
                  <a:pt x="848783" y="789517"/>
                  <a:pt x="941917" y="400050"/>
                  <a:pt x="1066800" y="406400"/>
                </a:cubicBezTo>
                <a:cubicBezTo>
                  <a:pt x="1191683" y="412750"/>
                  <a:pt x="1392767" y="838200"/>
                  <a:pt x="1498600" y="965200"/>
                </a:cubicBezTo>
                <a:cubicBezTo>
                  <a:pt x="1604433" y="1092200"/>
                  <a:pt x="1627717" y="1174750"/>
                  <a:pt x="1701800" y="1168400"/>
                </a:cubicBezTo>
                <a:cubicBezTo>
                  <a:pt x="1775883" y="1162050"/>
                  <a:pt x="1835150" y="1121833"/>
                  <a:pt x="1943100" y="927100"/>
                </a:cubicBezTo>
                <a:cubicBezTo>
                  <a:pt x="2051050" y="732367"/>
                  <a:pt x="2200275" y="366183"/>
                  <a:pt x="23495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29282" y="1913043"/>
                <a:ext cx="3274764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the curve with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+1)(3−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282" y="1913043"/>
                <a:ext cx="327476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10790" y="2645420"/>
                <a:ext cx="37378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Shape: 		</a:t>
                </a:r>
                <a:r>
                  <a:rPr lang="en-GB" b="1" dirty="0"/>
                  <a:t>Tails downwards</a:t>
                </a:r>
              </a:p>
              <a:p>
                <a:r>
                  <a:rPr lang="en-GB" dirty="0"/>
                  <a:t>Roots: 		</a:t>
                </a:r>
                <a:r>
                  <a:rPr lang="en-GB" b="1" dirty="0"/>
                  <a:t>-1, 2, 3</a:t>
                </a:r>
                <a:br>
                  <a:rPr lang="en-GB" b="1" dirty="0"/>
                </a:br>
                <a:r>
                  <a:rPr lang="en-GB" b="1" dirty="0"/>
                  <a:t>		2 is repeated.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-intercept: 	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790" y="2645420"/>
                <a:ext cx="3737810" cy="1200329"/>
              </a:xfrm>
              <a:prstGeom prst="rect">
                <a:avLst/>
              </a:prstGeom>
              <a:blipFill>
                <a:blip r:embed="rId8"/>
                <a:stretch>
                  <a:fillRect l="-1303" t="-3046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4998697" y="5362944"/>
            <a:ext cx="240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91194" y="4336339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93752" y="5325782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32658" y="4009513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58" y="4009513"/>
                <a:ext cx="4154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97913" y="5233449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913" y="5233449"/>
                <a:ext cx="41547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319970" y="5311696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52010" y="5324396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8" name="Freeform: Shape 27"/>
          <p:cNvSpPr/>
          <p:nvPr/>
        </p:nvSpPr>
        <p:spPr>
          <a:xfrm>
            <a:off x="5029200" y="4610100"/>
            <a:ext cx="2044700" cy="1473200"/>
          </a:xfrm>
          <a:custGeom>
            <a:avLst/>
            <a:gdLst>
              <a:gd name="connsiteX0" fmla="*/ 0 w 2044700"/>
              <a:gd name="connsiteY0" fmla="*/ 1473200 h 1473200"/>
              <a:gd name="connsiteX1" fmla="*/ 292100 w 2044700"/>
              <a:gd name="connsiteY1" fmla="*/ 749300 h 1473200"/>
              <a:gd name="connsiteX2" fmla="*/ 774700 w 2044700"/>
              <a:gd name="connsiteY2" fmla="*/ 0 h 1473200"/>
              <a:gd name="connsiteX3" fmla="*/ 1422400 w 2044700"/>
              <a:gd name="connsiteY3" fmla="*/ 749300 h 1473200"/>
              <a:gd name="connsiteX4" fmla="*/ 1676400 w 2044700"/>
              <a:gd name="connsiteY4" fmla="*/ 457200 h 1473200"/>
              <a:gd name="connsiteX5" fmla="*/ 2044700 w 2044700"/>
              <a:gd name="connsiteY5" fmla="*/ 12954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700" h="1473200">
                <a:moveTo>
                  <a:pt x="0" y="1473200"/>
                </a:moveTo>
                <a:cubicBezTo>
                  <a:pt x="81491" y="1234016"/>
                  <a:pt x="162983" y="994833"/>
                  <a:pt x="292100" y="749300"/>
                </a:cubicBezTo>
                <a:cubicBezTo>
                  <a:pt x="421217" y="503767"/>
                  <a:pt x="586317" y="0"/>
                  <a:pt x="774700" y="0"/>
                </a:cubicBezTo>
                <a:cubicBezTo>
                  <a:pt x="963083" y="0"/>
                  <a:pt x="1272117" y="673100"/>
                  <a:pt x="1422400" y="749300"/>
                </a:cubicBezTo>
                <a:cubicBezTo>
                  <a:pt x="1572683" y="825500"/>
                  <a:pt x="1572683" y="366183"/>
                  <a:pt x="1676400" y="457200"/>
                </a:cubicBezTo>
                <a:cubicBezTo>
                  <a:pt x="1780117" y="548217"/>
                  <a:pt x="1912408" y="921808"/>
                  <a:pt x="2044700" y="1295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073441" y="2665121"/>
            <a:ext cx="1698460" cy="3066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73441" y="2967959"/>
            <a:ext cx="1698460" cy="3066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73441" y="3274973"/>
            <a:ext cx="1698460" cy="3066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3224" y="3847505"/>
            <a:ext cx="3345976" cy="21976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974526" y="2651684"/>
            <a:ext cx="1698460" cy="3066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74526" y="2945815"/>
            <a:ext cx="1698460" cy="546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74526" y="3491356"/>
            <a:ext cx="1698460" cy="3066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CB08CC-9482-429A-88E6-DA31835305B1}"/>
              </a:ext>
            </a:extLst>
          </p:cNvPr>
          <p:cNvSpPr txBox="1"/>
          <p:nvPr/>
        </p:nvSpPr>
        <p:spPr>
          <a:xfrm>
            <a:off x="5343658" y="4427973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87975" y="3896446"/>
            <a:ext cx="3314014" cy="2311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864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1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err="1">
                  <a:latin typeface="+mj-lt"/>
                </a:rPr>
                <a:t>Quartics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911091"/>
                <a:ext cx="3274764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the curve with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11091"/>
                <a:ext cx="327476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99992" y="911090"/>
                <a:ext cx="3274764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the curve with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911090"/>
                <a:ext cx="327476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1916832"/>
                <a:ext cx="35160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i="0" dirty="0">
                    <a:latin typeface="+mj-lt"/>
                  </a:rPr>
                  <a:t>-1 root </a:t>
                </a:r>
                <a:r>
                  <a:rPr lang="en-GB" dirty="0"/>
                  <a:t>only appears once so line crosses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r>
                  <a:rPr lang="en-GB" dirty="0">
                    <a:latin typeface="+mj-lt"/>
                  </a:rPr>
                  <a:t>+</a:t>
                </a:r>
                <a:r>
                  <a:rPr lang="en-GB" b="0" i="0" dirty="0">
                    <a:latin typeface="+mj-lt"/>
                  </a:rPr>
                  <a:t>1 root triple repeated </a:t>
                </a:r>
                <a:r>
                  <a:rPr lang="en-GB" dirty="0"/>
                  <a:t>so point of inflection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16832"/>
                <a:ext cx="3516064" cy="1200329"/>
              </a:xfrm>
              <a:prstGeom prst="rect">
                <a:avLst/>
              </a:prstGeom>
              <a:blipFill>
                <a:blip r:embed="rId4"/>
                <a:stretch>
                  <a:fillRect l="-1560" t="-2538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585013" y="5181453"/>
            <a:ext cx="240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436999" y="4154848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068" y="5144291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10360" y="3838654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360" y="3838654"/>
                <a:ext cx="4154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84229" y="5051958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29" y="5051958"/>
                <a:ext cx="41547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06286" y="5130205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4667" y="5526761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467833" y="4518837"/>
            <a:ext cx="2009553" cy="1222750"/>
          </a:xfrm>
          <a:custGeom>
            <a:avLst/>
            <a:gdLst>
              <a:gd name="connsiteX0" fmla="*/ 0 w 2009553"/>
              <a:gd name="connsiteY0" fmla="*/ 74428 h 1222750"/>
              <a:gd name="connsiteX1" fmla="*/ 393404 w 2009553"/>
              <a:gd name="connsiteY1" fmla="*/ 680484 h 1222750"/>
              <a:gd name="connsiteX2" fmla="*/ 967562 w 2009553"/>
              <a:gd name="connsiteY2" fmla="*/ 1222744 h 1222750"/>
              <a:gd name="connsiteX3" fmla="*/ 1584251 w 2009553"/>
              <a:gd name="connsiteY3" fmla="*/ 669851 h 1222750"/>
              <a:gd name="connsiteX4" fmla="*/ 2009553 w 2009553"/>
              <a:gd name="connsiteY4" fmla="*/ 0 h 1222750"/>
              <a:gd name="connsiteX0" fmla="*/ 0 w 2009553"/>
              <a:gd name="connsiteY0" fmla="*/ 74428 h 1222750"/>
              <a:gd name="connsiteX1" fmla="*/ 393404 w 2009553"/>
              <a:gd name="connsiteY1" fmla="*/ 680484 h 1222750"/>
              <a:gd name="connsiteX2" fmla="*/ 967562 w 2009553"/>
              <a:gd name="connsiteY2" fmla="*/ 1222744 h 1222750"/>
              <a:gd name="connsiteX3" fmla="*/ 1584251 w 2009553"/>
              <a:gd name="connsiteY3" fmla="*/ 669851 h 1222750"/>
              <a:gd name="connsiteX4" fmla="*/ 2009553 w 2009553"/>
              <a:gd name="connsiteY4" fmla="*/ 0 h 1222750"/>
              <a:gd name="connsiteX0" fmla="*/ 0 w 2009553"/>
              <a:gd name="connsiteY0" fmla="*/ 74428 h 1222750"/>
              <a:gd name="connsiteX1" fmla="*/ 393404 w 2009553"/>
              <a:gd name="connsiteY1" fmla="*/ 680484 h 1222750"/>
              <a:gd name="connsiteX2" fmla="*/ 967562 w 2009553"/>
              <a:gd name="connsiteY2" fmla="*/ 1222744 h 1222750"/>
              <a:gd name="connsiteX3" fmla="*/ 1584251 w 2009553"/>
              <a:gd name="connsiteY3" fmla="*/ 669851 h 1222750"/>
              <a:gd name="connsiteX4" fmla="*/ 2009553 w 2009553"/>
              <a:gd name="connsiteY4" fmla="*/ 0 h 122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9553" h="1222750">
                <a:moveTo>
                  <a:pt x="0" y="74428"/>
                </a:moveTo>
                <a:cubicBezTo>
                  <a:pt x="116072" y="281763"/>
                  <a:pt x="232144" y="489098"/>
                  <a:pt x="393404" y="680484"/>
                </a:cubicBezTo>
                <a:cubicBezTo>
                  <a:pt x="554664" y="871870"/>
                  <a:pt x="769088" y="1224516"/>
                  <a:pt x="967562" y="1222744"/>
                </a:cubicBezTo>
                <a:cubicBezTo>
                  <a:pt x="1166036" y="1220972"/>
                  <a:pt x="1219200" y="682255"/>
                  <a:pt x="1584251" y="669851"/>
                </a:cubicBezTo>
                <a:cubicBezTo>
                  <a:pt x="1949302" y="657447"/>
                  <a:pt x="1947529" y="233030"/>
                  <a:pt x="200955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61610" y="4810017"/>
            <a:ext cx="240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13596" y="3783412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86957" y="3467218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957" y="3467218"/>
                <a:ext cx="4154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60826" y="4680522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26" y="4680522"/>
                <a:ext cx="41547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382883" y="4758769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22203" y="1799874"/>
            <a:ext cx="3881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is a quadruple repeated root! Because the line effectively crosses the axis 4 times all at -2, it ends up in the opposite direction, and hence looks like a ‘touch’ point.</a:t>
            </a:r>
          </a:p>
        </p:txBody>
      </p:sp>
      <p:sp>
        <p:nvSpPr>
          <p:cNvPr id="28" name="Freeform: Shape 27"/>
          <p:cNvSpPr/>
          <p:nvPr/>
        </p:nvSpPr>
        <p:spPr>
          <a:xfrm>
            <a:off x="5688419" y="3742660"/>
            <a:ext cx="1531088" cy="1084592"/>
          </a:xfrm>
          <a:custGeom>
            <a:avLst/>
            <a:gdLst>
              <a:gd name="connsiteX0" fmla="*/ 0 w 1531088"/>
              <a:gd name="connsiteY0" fmla="*/ 0 h 1084592"/>
              <a:gd name="connsiteX1" fmla="*/ 829339 w 1531088"/>
              <a:gd name="connsiteY1" fmla="*/ 1084521 h 1084592"/>
              <a:gd name="connsiteX2" fmla="*/ 1531088 w 1531088"/>
              <a:gd name="connsiteY2" fmla="*/ 42531 h 108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1088" h="1084592">
                <a:moveTo>
                  <a:pt x="0" y="0"/>
                </a:moveTo>
                <a:cubicBezTo>
                  <a:pt x="287079" y="538716"/>
                  <a:pt x="574158" y="1077433"/>
                  <a:pt x="829339" y="1084521"/>
                </a:cubicBezTo>
                <a:cubicBezTo>
                  <a:pt x="1084520" y="1091610"/>
                  <a:pt x="1307804" y="567070"/>
                  <a:pt x="1531088" y="425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5552557" y="4029357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80975" y="3528683"/>
            <a:ext cx="3345976" cy="2498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7763" y="3528683"/>
            <a:ext cx="3345976" cy="2510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12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16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911091"/>
                <a:ext cx="3274764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the curve with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11091"/>
                <a:ext cx="327476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55976" y="893083"/>
                <a:ext cx="3274764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the curve with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+1)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893083"/>
                <a:ext cx="327476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828197" y="3314777"/>
            <a:ext cx="240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35783" y="2199272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1726" y="3264915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96444" y="1857678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444" y="1857678"/>
                <a:ext cx="41547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27413" y="3185282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413" y="3185282"/>
                <a:ext cx="4154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471400" y="3272094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6" name="Freeform: Shape 15"/>
          <p:cNvSpPr/>
          <p:nvPr/>
        </p:nvSpPr>
        <p:spPr>
          <a:xfrm flipV="1">
            <a:off x="1119484" y="2534568"/>
            <a:ext cx="1651000" cy="1389951"/>
          </a:xfrm>
          <a:custGeom>
            <a:avLst/>
            <a:gdLst>
              <a:gd name="connsiteX0" fmla="*/ 0 w 1651000"/>
              <a:gd name="connsiteY0" fmla="*/ 1320805 h 1320805"/>
              <a:gd name="connsiteX1" fmla="*/ 304800 w 1651000"/>
              <a:gd name="connsiteY1" fmla="*/ 596905 h 1320805"/>
              <a:gd name="connsiteX2" fmla="*/ 596900 w 1651000"/>
              <a:gd name="connsiteY2" fmla="*/ 5 h 1320805"/>
              <a:gd name="connsiteX3" fmla="*/ 914400 w 1651000"/>
              <a:gd name="connsiteY3" fmla="*/ 584205 h 1320805"/>
              <a:gd name="connsiteX4" fmla="*/ 1219200 w 1651000"/>
              <a:gd name="connsiteY4" fmla="*/ 38105 h 1320805"/>
              <a:gd name="connsiteX5" fmla="*/ 1460500 w 1651000"/>
              <a:gd name="connsiteY5" fmla="*/ 584205 h 1320805"/>
              <a:gd name="connsiteX6" fmla="*/ 1651000 w 1651000"/>
              <a:gd name="connsiteY6" fmla="*/ 1257305 h 132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1000" h="1320805">
                <a:moveTo>
                  <a:pt x="0" y="1320805"/>
                </a:moveTo>
                <a:cubicBezTo>
                  <a:pt x="102658" y="1068921"/>
                  <a:pt x="205317" y="817038"/>
                  <a:pt x="304800" y="596905"/>
                </a:cubicBezTo>
                <a:cubicBezTo>
                  <a:pt x="404283" y="376772"/>
                  <a:pt x="495300" y="2122"/>
                  <a:pt x="596900" y="5"/>
                </a:cubicBezTo>
                <a:cubicBezTo>
                  <a:pt x="698500" y="-2112"/>
                  <a:pt x="810683" y="577855"/>
                  <a:pt x="914400" y="584205"/>
                </a:cubicBezTo>
                <a:cubicBezTo>
                  <a:pt x="1018117" y="590555"/>
                  <a:pt x="1128183" y="38105"/>
                  <a:pt x="1219200" y="38105"/>
                </a:cubicBezTo>
                <a:cubicBezTo>
                  <a:pt x="1310217" y="38105"/>
                  <a:pt x="1388533" y="381005"/>
                  <a:pt x="1460500" y="584205"/>
                </a:cubicBezTo>
                <a:cubicBezTo>
                  <a:pt x="1532467" y="787405"/>
                  <a:pt x="1591733" y="1022355"/>
                  <a:pt x="1651000" y="12573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08179" y="3314777"/>
            <a:ext cx="2409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715765" y="2199272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3728" y="3275547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76426" y="1857678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426" y="1857678"/>
                <a:ext cx="41547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07395" y="3185282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395" y="3185282"/>
                <a:ext cx="4154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395932" y="3261461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1819" y="2240673"/>
            <a:ext cx="4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27</a:t>
            </a:r>
          </a:p>
        </p:txBody>
      </p:sp>
      <p:sp>
        <p:nvSpPr>
          <p:cNvPr id="25" name="Freeform: Shape 24"/>
          <p:cNvSpPr/>
          <p:nvPr/>
        </p:nvSpPr>
        <p:spPr>
          <a:xfrm>
            <a:off x="4805916" y="2477382"/>
            <a:ext cx="2317898" cy="1658683"/>
          </a:xfrm>
          <a:custGeom>
            <a:avLst/>
            <a:gdLst>
              <a:gd name="connsiteX0" fmla="*/ 0 w 2317898"/>
              <a:gd name="connsiteY0" fmla="*/ 1658683 h 1658683"/>
              <a:gd name="connsiteX1" fmla="*/ 308344 w 2317898"/>
              <a:gd name="connsiteY1" fmla="*/ 839976 h 1658683"/>
              <a:gd name="connsiteX2" fmla="*/ 914400 w 2317898"/>
              <a:gd name="connsiteY2" fmla="*/ 4 h 1658683"/>
              <a:gd name="connsiteX3" fmla="*/ 1722475 w 2317898"/>
              <a:gd name="connsiteY3" fmla="*/ 850609 h 1658683"/>
              <a:gd name="connsiteX4" fmla="*/ 2317898 w 2317898"/>
              <a:gd name="connsiteY4" fmla="*/ 1541725 h 1658683"/>
              <a:gd name="connsiteX0" fmla="*/ 0 w 2317898"/>
              <a:gd name="connsiteY0" fmla="*/ 1658683 h 1658683"/>
              <a:gd name="connsiteX1" fmla="*/ 308344 w 2317898"/>
              <a:gd name="connsiteY1" fmla="*/ 839976 h 1658683"/>
              <a:gd name="connsiteX2" fmla="*/ 914400 w 2317898"/>
              <a:gd name="connsiteY2" fmla="*/ 4 h 1658683"/>
              <a:gd name="connsiteX3" fmla="*/ 1722475 w 2317898"/>
              <a:gd name="connsiteY3" fmla="*/ 850609 h 1658683"/>
              <a:gd name="connsiteX4" fmla="*/ 2317898 w 2317898"/>
              <a:gd name="connsiteY4" fmla="*/ 1541725 h 1658683"/>
              <a:gd name="connsiteX0" fmla="*/ 0 w 2317898"/>
              <a:gd name="connsiteY0" fmla="*/ 1658683 h 1658683"/>
              <a:gd name="connsiteX1" fmla="*/ 308344 w 2317898"/>
              <a:gd name="connsiteY1" fmla="*/ 839976 h 1658683"/>
              <a:gd name="connsiteX2" fmla="*/ 914400 w 2317898"/>
              <a:gd name="connsiteY2" fmla="*/ 4 h 1658683"/>
              <a:gd name="connsiteX3" fmla="*/ 1722475 w 2317898"/>
              <a:gd name="connsiteY3" fmla="*/ 850609 h 1658683"/>
              <a:gd name="connsiteX4" fmla="*/ 2317898 w 2317898"/>
              <a:gd name="connsiteY4" fmla="*/ 1541725 h 165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7898" h="1658683">
                <a:moveTo>
                  <a:pt x="0" y="1658683"/>
                </a:moveTo>
                <a:cubicBezTo>
                  <a:pt x="77972" y="1387552"/>
                  <a:pt x="155944" y="1116422"/>
                  <a:pt x="308344" y="839976"/>
                </a:cubicBezTo>
                <a:cubicBezTo>
                  <a:pt x="460744" y="563530"/>
                  <a:pt x="678712" y="-1768"/>
                  <a:pt x="914400" y="4"/>
                </a:cubicBezTo>
                <a:cubicBezTo>
                  <a:pt x="1150088" y="1776"/>
                  <a:pt x="1265276" y="838205"/>
                  <a:pt x="1722475" y="850609"/>
                </a:cubicBezTo>
                <a:cubicBezTo>
                  <a:pt x="2179674" y="863013"/>
                  <a:pt x="2200939" y="1228950"/>
                  <a:pt x="2317898" y="15417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355976" y="1833370"/>
            <a:ext cx="3345976" cy="2510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2772" y="1833370"/>
            <a:ext cx="3293038" cy="2510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68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4.2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27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3172" y="2314270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162" y="180034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1840" y="2152156"/>
                <a:ext cx="81369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[STEP I 2012 Q2a]</a:t>
                </a:r>
              </a:p>
              <a:p>
                <a:pPr marL="400050" indent="-400050">
                  <a:buFont typeface="+mj-lt"/>
                  <a:buAutoNum type="alphaLcPeriod"/>
                </a:pPr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−6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+9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LcPeriod"/>
                </a:pPr>
                <a:r>
                  <a:rPr lang="en-GB" dirty="0"/>
                  <a:t>For what values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GB" dirty="0"/>
                  <a:t> does the equation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y</m:t>
                    </m:r>
                    <m:r>
                      <a:rPr lang="en-GB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−6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GB" dirty="0"/>
                  <a:t> have the following number of </a:t>
                </a:r>
                <a:r>
                  <a:rPr lang="en-GB" u="sng" dirty="0"/>
                  <a:t>distinct</a:t>
                </a:r>
                <a:r>
                  <a:rPr lang="en-GB" dirty="0"/>
                  <a:t> roots (i) 0, (ii) 1, (iii) 2, (iv) 3, (v) 4.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40" y="2152156"/>
                <a:ext cx="8136904" cy="1200329"/>
              </a:xfrm>
              <a:prstGeom prst="rect">
                <a:avLst/>
              </a:prstGeom>
              <a:blipFill>
                <a:blip r:embed="rId2"/>
                <a:stretch>
                  <a:fillRect l="-675" t="-2538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3137" y="3425068"/>
                <a:ext cx="4464496" cy="94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/>
                  <a:t>By factorising,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. This is a quartic,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dirty="0"/>
                  <a:t> is always positive, and has repeated roots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r>
                  <a:rPr lang="en-GB" dirty="0"/>
                  <a:t>: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37" y="3425068"/>
                <a:ext cx="4464496" cy="943976"/>
              </a:xfrm>
              <a:prstGeom prst="rect">
                <a:avLst/>
              </a:prstGeom>
              <a:blipFill>
                <a:blip r:embed="rId3"/>
                <a:stretch>
                  <a:fillRect l="-1091" t="-3871" b="-1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45" y="4531898"/>
            <a:ext cx="2421603" cy="209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462765" y="3425068"/>
                <a:ext cx="295232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By changing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GB" dirty="0"/>
                  <a:t>, we shift the graph up and down. Then we can see that:</a:t>
                </a:r>
              </a:p>
              <a:p>
                <a:endParaRPr lang="en-GB" dirty="0"/>
              </a:p>
              <a:p>
                <a:pPr marL="400050" indent="-400050">
                  <a:buAutoNum type="romanLcParenR"/>
                </a:pPr>
                <a:r>
                  <a:rPr lang="en-GB" dirty="0"/>
                  <a:t>0 roots: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𝑏</m:t>
                    </m:r>
                    <m:r>
                      <a:rPr lang="en-GB" b="0" i="1" smtClean="0">
                        <a:latin typeface="Cambria Math"/>
                      </a:rPr>
                      <m:t>&gt;9</m:t>
                    </m:r>
                  </m:oMath>
                </a14:m>
                <a:endParaRPr lang="en-GB" b="0" dirty="0"/>
              </a:p>
              <a:p>
                <a:pPr marL="400050" indent="-400050">
                  <a:buAutoNum type="romanLcParenR"/>
                </a:pPr>
                <a:r>
                  <a:rPr lang="en-GB" dirty="0"/>
                  <a:t>1 root: Not possible.</a:t>
                </a:r>
              </a:p>
              <a:p>
                <a:pPr marL="400050" indent="-400050">
                  <a:buAutoNum type="romanLcParenR"/>
                </a:pPr>
                <a:r>
                  <a:rPr lang="en-GB" dirty="0"/>
                  <a:t>2 roots: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b</m:t>
                    </m:r>
                    <m:r>
                      <a:rPr lang="en-GB" b="0" i="0" smtClean="0">
                        <a:latin typeface="Cambria Math"/>
                      </a:rPr>
                      <m:t>=9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or</m:t>
                    </m:r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𝑏</m:t>
                    </m:r>
                    <m:r>
                      <a:rPr lang="en-GB" b="0" i="1" smtClean="0">
                        <a:latin typeface="Cambria Math"/>
                      </a:rPr>
                      <m:t>&lt;0</m:t>
                    </m:r>
                  </m:oMath>
                </a14:m>
                <a:endParaRPr lang="en-GB" b="0" i="1" dirty="0">
                  <a:latin typeface="Cambria Math"/>
                </a:endParaRPr>
              </a:p>
              <a:p>
                <a:pPr marL="400050" indent="-400050">
                  <a:buAutoNum type="romanLcParenR"/>
                </a:pPr>
                <a:r>
                  <a:rPr lang="en-GB" dirty="0"/>
                  <a:t>3 roots: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𝑏</m:t>
                    </m:r>
                    <m:r>
                      <a:rPr lang="en-GB" i="1" dirty="0" smtClean="0">
                        <a:latin typeface="Cambria Math"/>
                      </a:rPr>
                      <m:t>=0</m:t>
                    </m:r>
                  </m:oMath>
                </a14:m>
                <a:endParaRPr lang="en-GB" dirty="0"/>
              </a:p>
              <a:p>
                <a:pPr marL="400050" indent="-400050">
                  <a:buAutoNum type="romanLcParenR"/>
                </a:pPr>
                <a:r>
                  <a:rPr lang="en-GB" dirty="0"/>
                  <a:t>4 roots: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0&lt;</m:t>
                    </m:r>
                    <m:r>
                      <a:rPr lang="en-GB" b="0" i="1" smtClean="0">
                        <a:latin typeface="Cambria Math"/>
                      </a:rPr>
                      <m:t>𝑏</m:t>
                    </m:r>
                    <m:r>
                      <a:rPr lang="en-GB" b="0" i="1" smtClean="0">
                        <a:latin typeface="Cambria Math"/>
                      </a:rPr>
                      <m:t>&lt;9</m:t>
                    </m:r>
                  </m:oMath>
                </a14:m>
                <a:endParaRPr lang="en-GB" dirty="0"/>
              </a:p>
              <a:p>
                <a:pPr marL="400050" indent="-400050">
                  <a:buAutoNum type="romanLcParenR"/>
                </a:pPr>
                <a:endParaRPr lang="en-GB" dirty="0"/>
              </a:p>
              <a:p>
                <a:pPr marL="400050" indent="-400050">
                  <a:buAutoNum type="romanLcParenR"/>
                </a:pPr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65" y="3425068"/>
                <a:ext cx="2952328" cy="3416320"/>
              </a:xfrm>
              <a:prstGeom prst="rect">
                <a:avLst/>
              </a:prstGeom>
              <a:blipFill>
                <a:blip r:embed="rId5"/>
                <a:stretch>
                  <a:fillRect l="-1653" t="-1071" r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653135" y="3497075"/>
            <a:ext cx="4104456" cy="31432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94814" y="4500640"/>
            <a:ext cx="2520279" cy="3149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94813" y="4818234"/>
            <a:ext cx="2520279" cy="3149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94813" y="5133228"/>
            <a:ext cx="2520279" cy="51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94814" y="5644308"/>
            <a:ext cx="2520279" cy="3149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94812" y="5956388"/>
            <a:ext cx="2520279" cy="3149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094" y="3426066"/>
            <a:ext cx="384336" cy="382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70539" y="3404800"/>
            <a:ext cx="384336" cy="382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30887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</a:t>
            </a:r>
            <a:r>
              <a:rPr lang="en-GB" sz="2400"/>
              <a:t>Year 1/</a:t>
            </a:r>
            <a:r>
              <a:rPr lang="en-GB" sz="2400" dirty="0"/>
              <a:t>AS</a:t>
            </a:r>
          </a:p>
          <a:p>
            <a:r>
              <a:rPr lang="en-GB" sz="2400" dirty="0"/>
              <a:t>Pages 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8EEB213-4D8C-B33E-089B-DB0B9D493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36712"/>
            <a:ext cx="7391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55C2D37-7113-A2BD-3B43-B83982EC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00211"/>
            <a:ext cx="56483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61751</TotalTime>
  <Words>554</Words>
  <Application>Microsoft Office PowerPoint</Application>
  <PresentationFormat>On-screen Show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P1 Chapter 4: Transforming Graphs  Quartic Graphs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2025-06-05T10:24:11Z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