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714" r:id="rId5"/>
    <p:sldId id="696" r:id="rId6"/>
    <p:sldId id="703" r:id="rId7"/>
    <p:sldId id="699" r:id="rId8"/>
    <p:sldId id="700" r:id="rId9"/>
    <p:sldId id="718" r:id="rId10"/>
    <p:sldId id="533" r:id="rId11"/>
    <p:sldId id="720" r:id="rId12"/>
    <p:sldId id="721" r:id="rId13"/>
    <p:sldId id="532" r:id="rId14"/>
    <p:sldId id="701" r:id="rId15"/>
    <p:sldId id="72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5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50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136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1.png"/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56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75657"/>
            <a:ext cx="9144000" cy="2306686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 Yr2 Chapter 2: </a:t>
            </a:r>
            <a:r>
              <a:rPr lang="en-GB" dirty="0">
                <a:solidFill>
                  <a:schemeClr val="accent5"/>
                </a:solidFill>
              </a:rPr>
              <a:t>Probability Theory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Conditional Probability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77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A5FA1C8-C637-C39B-A999-BEF2064C5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705"/>
            <a:ext cx="4667774" cy="540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5B9A1BA-D523-1A57-CE18-8F1B82133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843"/>
            <a:ext cx="9144000" cy="5188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2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FA72F76-A638-4D56-7721-EF08DBCD7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895350"/>
            <a:ext cx="54292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00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Conditional Probability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251520" y="727252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Think about how we formed a probability tree at GCSE: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619672" y="2348880"/>
            <a:ext cx="1800200" cy="864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54192" y="3212976"/>
            <a:ext cx="1800200" cy="11521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067944" y="1484784"/>
            <a:ext cx="1800200" cy="864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102464" y="2348880"/>
            <a:ext cx="1800200" cy="576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102464" y="3501008"/>
            <a:ext cx="1800200" cy="864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36984" y="4365104"/>
            <a:ext cx="1800200" cy="5760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563888" y="2132856"/>
                <a:ext cx="397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132856"/>
                <a:ext cx="397528" cy="369332"/>
              </a:xfrm>
              <a:prstGeom prst="rect">
                <a:avLst/>
              </a:prstGeom>
              <a:blipFill rotWithShape="1">
                <a:blip r:embed="rId2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563888" y="4286019"/>
                <a:ext cx="397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𝐴</m:t>
                      </m:r>
                      <m:r>
                        <a:rPr lang="en-GB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286019"/>
                <a:ext cx="397528" cy="369332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09562" y="1300118"/>
                <a:ext cx="397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562" y="1300118"/>
                <a:ext cx="397528" cy="369332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899714" y="2740278"/>
                <a:ext cx="397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/>
                        </a:rPr>
                        <m:t>𝐵</m:t>
                      </m:r>
                      <m:r>
                        <a:rPr lang="en-GB" b="0" i="1" dirty="0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714" y="2740278"/>
                <a:ext cx="397528" cy="369332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944082" y="3316342"/>
                <a:ext cx="397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082" y="3316342"/>
                <a:ext cx="397528" cy="369332"/>
              </a:xfrm>
              <a:prstGeom prst="rect">
                <a:avLst/>
              </a:prstGeom>
              <a:blipFill rotWithShape="1">
                <a:blip r:embed="rId6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34234" y="4756502"/>
                <a:ext cx="397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/>
                        </a:rPr>
                        <m:t>𝐵</m:t>
                      </m:r>
                      <m:r>
                        <a:rPr lang="en-GB" b="0" i="1" dirty="0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234" y="4756502"/>
                <a:ext cx="397528" cy="369332"/>
              </a:xfrm>
              <a:prstGeom prst="rect">
                <a:avLst/>
              </a:prstGeom>
              <a:blipFill rotWithShape="1">
                <a:blip r:embed="rId7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184880" y="2164214"/>
                <a:ext cx="738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880" y="2164214"/>
                <a:ext cx="73882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427984" y="1301344"/>
                <a:ext cx="1008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0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/>
                          </a:rPr>
                          <m:t>𝐵</m:t>
                        </m:r>
                        <m:r>
                          <a:rPr lang="en-GB" b="0" i="1" dirty="0" smtClean="0">
                            <a:latin typeface="Cambria Math"/>
                          </a:rPr>
                          <m:t>|</m:t>
                        </m:r>
                        <m:r>
                          <a:rPr lang="en-GB" b="0" i="1" dirty="0" smtClean="0">
                            <a:latin typeface="Cambria Math"/>
                          </a:rPr>
                          <m:t>𝐴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301344"/>
                <a:ext cx="100811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4819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698728" y="1162844"/>
                <a:ext cx="230425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/>
                            </a:rPr>
                            <m:t>𝐴</m:t>
                          </m:r>
                          <m:r>
                            <a:rPr lang="en-GB" b="0" i="1" dirty="0" smtClean="0">
                              <a:latin typeface="Cambria Math"/>
                            </a:rPr>
                            <m:t>∩</m:t>
                          </m:r>
                          <m:r>
                            <a:rPr lang="en-GB" b="0" i="1" dirty="0" smtClean="0">
                              <a:latin typeface="Cambria Math"/>
                            </a:rPr>
                            <m:t>𝐵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dirty="0" smtClean="0">
                          <a:latin typeface="Cambria Math"/>
                        </a:rPr>
                        <m:t>=</m:t>
                      </m:r>
                      <m:r>
                        <a:rPr lang="en-GB" b="0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/>
                            </a:rPr>
                            <m:t>𝐴</m:t>
                          </m:r>
                        </m:e>
                      </m:d>
                      <m:r>
                        <a:rPr lang="en-GB" b="0" i="1" dirty="0" smtClean="0">
                          <a:latin typeface="Cambria Math"/>
                        </a:rPr>
                        <m:t>×</m:t>
                      </m:r>
                      <m:r>
                        <a:rPr lang="en-GB" b="0" i="1" dirty="0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/>
                            </a:rPr>
                            <m:t>𝐵</m:t>
                          </m:r>
                        </m:e>
                        <m:e>
                          <m:r>
                            <a:rPr lang="en-GB" b="0" i="1" dirty="0" smtClean="0">
                              <a:latin typeface="Cambria Math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728" y="1162844"/>
                <a:ext cx="2304256" cy="64633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034211" y="5572317"/>
                <a:ext cx="3609255" cy="876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b="0" dirty="0">
                    <a:latin typeface="Wingdings" panose="05000000000000000000" pitchFamily="2" charset="2"/>
                  </a:rPr>
                  <a:t>!</a:t>
                </a:r>
                <a:r>
                  <a:rPr lang="en-GB" sz="3200" b="0" dirty="0"/>
                  <a:t> </a:t>
                </a:r>
                <a14:m>
                  <m:oMath xmlns:m="http://schemas.openxmlformats.org/officeDocument/2006/math">
                    <m:r>
                      <a:rPr lang="en-GB" sz="3200" b="0" i="1" dirty="0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b="0" i="1" dirty="0" smtClean="0">
                            <a:latin typeface="Cambria Math"/>
                          </a:rPr>
                          <m:t>𝐵</m:t>
                        </m:r>
                      </m:e>
                      <m:e>
                        <m:r>
                          <a:rPr lang="en-GB" sz="3200" b="0" i="1" dirty="0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GB" sz="3200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3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b="0" i="1" dirty="0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GB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b="0" i="1" dirty="0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GB" sz="3200" b="0" i="1" dirty="0" smtClean="0">
                                <a:latin typeface="Cambria Math"/>
                              </a:rPr>
                              <m:t>∩</m:t>
                            </m:r>
                            <m:r>
                              <a:rPr lang="en-GB" sz="3200" b="0" i="1" dirty="0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GB" sz="3200" b="0" i="1" dirty="0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GB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b="0" i="1" dirty="0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endParaRPr lang="en-GB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211" y="5572317"/>
                <a:ext cx="3609255" cy="876843"/>
              </a:xfrm>
              <a:prstGeom prst="rect">
                <a:avLst/>
              </a:prstGeom>
              <a:blipFill rotWithShape="0">
                <a:blip r:embed="rId12"/>
                <a:stretch>
                  <a:fillRect l="-4392" b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331640" y="5177951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Alternatively (and more commonly):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27984" y="1288097"/>
            <a:ext cx="861385" cy="4827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247791" y="1465727"/>
            <a:ext cx="1512168" cy="3231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00344" y="5532257"/>
            <a:ext cx="1742502" cy="1100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516216" y="5373216"/>
            <a:ext cx="2448272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Memory Tip</a:t>
            </a:r>
            <a:r>
              <a:rPr lang="en-GB" dirty="0"/>
              <a:t>: You’re dividing by the event you’re conditioning 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20240" y="2180763"/>
            <a:ext cx="2061231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Read the ‘|’ symbol as “</a:t>
            </a:r>
            <a:r>
              <a:rPr lang="en-GB" b="1" u="sng" dirty="0"/>
              <a:t>given that</a:t>
            </a:r>
            <a:r>
              <a:rPr lang="en-GB" dirty="0"/>
              <a:t>”. i.e. “B occurred </a:t>
            </a:r>
            <a:r>
              <a:rPr lang="en-GB" b="1" u="sng" dirty="0"/>
              <a:t>given that</a:t>
            </a:r>
            <a:r>
              <a:rPr lang="en-GB" dirty="0"/>
              <a:t> A occurred”.</a:t>
            </a:r>
          </a:p>
        </p:txBody>
      </p: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 flipV="1">
            <a:off x="5580112" y="1916832"/>
            <a:ext cx="1240128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67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 animBg="1"/>
      <p:bldP spid="29" grpId="0" animBg="1"/>
      <p:bldP spid="30" grpId="0" animBg="1"/>
      <p:bldP spid="30" grpId="1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Examples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0863948"/>
                  </p:ext>
                </p:extLst>
              </p:nvPr>
            </p:nvGraphicFramePr>
            <p:xfrm>
              <a:off x="581406" y="2564904"/>
              <a:ext cx="3010219" cy="148336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968693">
                      <a:extLst>
                        <a:ext uri="{9D8B030D-6E8A-4147-A177-3AD203B41FA5}">
                          <a16:colId xmlns:a16="http://schemas.microsoft.com/office/drawing/2014/main" val="1266607211"/>
                        </a:ext>
                      </a:extLst>
                    </a:gridCol>
                    <a:gridCol w="681736">
                      <a:extLst>
                        <a:ext uri="{9D8B030D-6E8A-4147-A177-3AD203B41FA5}">
                          <a16:colId xmlns:a16="http://schemas.microsoft.com/office/drawing/2014/main" val="107775848"/>
                        </a:ext>
                      </a:extLst>
                    </a:gridCol>
                    <a:gridCol w="663893">
                      <a:extLst>
                        <a:ext uri="{9D8B030D-6E8A-4147-A177-3AD203B41FA5}">
                          <a16:colId xmlns:a16="http://schemas.microsoft.com/office/drawing/2014/main" val="2217464304"/>
                        </a:ext>
                      </a:extLst>
                    </a:gridCol>
                    <a:gridCol w="695897">
                      <a:extLst>
                        <a:ext uri="{9D8B030D-6E8A-4147-A177-3AD203B41FA5}">
                          <a16:colId xmlns:a16="http://schemas.microsoft.com/office/drawing/2014/main" val="35287883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Total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1079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1150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𝑭</m:t>
                                </m:r>
                                <m:r>
                                  <a:rPr lang="en-GB" b="1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4358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50720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0863948"/>
                  </p:ext>
                </p:extLst>
              </p:nvPr>
            </p:nvGraphicFramePr>
            <p:xfrm>
              <a:off x="581406" y="2564904"/>
              <a:ext cx="3010219" cy="1483360"/>
            </p:xfrm>
            <a:graphic>
              <a:graphicData uri="http://schemas.openxmlformats.org/drawingml/2006/table">
                <a:tbl>
                  <a:tblPr firstRow="1" firstCol="1" bandRow="1">
                    <a:tableStyleId>{073A0DAA-6AF3-43AB-8588-CEC1D06C72B9}</a:tableStyleId>
                  </a:tblPr>
                  <a:tblGrid>
                    <a:gridCol w="968693">
                      <a:extLst>
                        <a:ext uri="{9D8B030D-6E8A-4147-A177-3AD203B41FA5}">
                          <a16:colId xmlns:a16="http://schemas.microsoft.com/office/drawing/2014/main" val="1266607211"/>
                        </a:ext>
                      </a:extLst>
                    </a:gridCol>
                    <a:gridCol w="681736">
                      <a:extLst>
                        <a:ext uri="{9D8B030D-6E8A-4147-A177-3AD203B41FA5}">
                          <a16:colId xmlns:a16="http://schemas.microsoft.com/office/drawing/2014/main" val="107775848"/>
                        </a:ext>
                      </a:extLst>
                    </a:gridCol>
                    <a:gridCol w="663893">
                      <a:extLst>
                        <a:ext uri="{9D8B030D-6E8A-4147-A177-3AD203B41FA5}">
                          <a16:colId xmlns:a16="http://schemas.microsoft.com/office/drawing/2014/main" val="2217464304"/>
                        </a:ext>
                      </a:extLst>
                    </a:gridCol>
                    <a:gridCol w="695897">
                      <a:extLst>
                        <a:ext uri="{9D8B030D-6E8A-4147-A177-3AD203B41FA5}">
                          <a16:colId xmlns:a16="http://schemas.microsoft.com/office/drawing/2014/main" val="35287883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42857" t="-8197" r="-2035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7273" t="-8197" r="-10727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Total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01079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9" t="-106452" r="-213836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14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38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52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11507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29" t="-209836" r="-21383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26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22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48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43582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Total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40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60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100</a:t>
                          </a:r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50720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9552" y="908720"/>
                <a:ext cx="310446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The following two-way table shows what foreign language students in Year 9 study.</a:t>
                </a:r>
              </a:p>
              <a:p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/>
                  <a:t> is the event that the student is a boy.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GB" sz="1600" dirty="0"/>
                  <a:t> is the event they chose French as their language.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08720"/>
                <a:ext cx="3104466" cy="1569660"/>
              </a:xfrm>
              <a:prstGeom prst="rect">
                <a:avLst/>
              </a:prstGeom>
              <a:blipFill>
                <a:blip r:embed="rId3"/>
                <a:stretch>
                  <a:fillRect l="-1179" t="-1163" r="-1572" b="-38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84287" y="961678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27984" y="764704"/>
                <a:ext cx="3309241" cy="3432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Determine the probability of:</a:t>
                </a:r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e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1400" dirty="0"/>
                  <a:t> </a:t>
                </a:r>
              </a:p>
              <a:p>
                <a:r>
                  <a:rPr lang="en-GB" sz="1400" b="1" u="sng" dirty="0"/>
                  <a:t>Method 1: Using the formula: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p>
                                <m:sSup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38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38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br>
                  <a:rPr lang="en-GB" sz="1400" b="0" dirty="0"/>
                </a:br>
                <a:r>
                  <a:rPr lang="en-GB" sz="1400" b="1" u="sng" dirty="0"/>
                  <a:t>Method 2: Restricted sample space.</a:t>
                </a:r>
              </a:p>
              <a:p>
                <a:r>
                  <a:rPr lang="en-GB" sz="1400" dirty="0"/>
                  <a:t>We’re finding the “probability they study French </a:t>
                </a:r>
                <a:r>
                  <a:rPr lang="en-GB" sz="1400" b="1" dirty="0"/>
                  <a:t>given</a:t>
                </a:r>
                <a:r>
                  <a:rPr lang="en-GB" sz="1400" dirty="0"/>
                  <a:t> they’re not a boy”, i.e. we’re choosing only from the non-boys: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38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den>
                    </m:f>
                  </m:oMath>
                </a14:m>
                <a:r>
                  <a:rPr lang="en-GB" sz="1600" dirty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764704"/>
                <a:ext cx="3309241" cy="3432543"/>
              </a:xfrm>
              <a:prstGeom prst="rect">
                <a:avLst/>
              </a:prstGeom>
              <a:blipFill>
                <a:blip r:embed="rId4"/>
                <a:stretch>
                  <a:fillRect l="-552" t="-1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211960" y="800708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11960" y="3717032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485421" y="1448943"/>
            <a:ext cx="3483049" cy="7314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508426" y="2426627"/>
            <a:ext cx="3483049" cy="1049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98233" y="3557131"/>
            <a:ext cx="750168" cy="576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72167" y="2924944"/>
            <a:ext cx="427625" cy="1123320"/>
          </a:xfrm>
          <a:prstGeom prst="rect">
            <a:avLst/>
          </a:prstGeom>
          <a:solidFill>
            <a:srgbClr val="FFFF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1560" y="3717032"/>
            <a:ext cx="4608512" cy="25202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Check your understanding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7544" y="908720"/>
                <a:ext cx="7992888" cy="2463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The events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/>
                      </a:rPr>
                      <m:t>𝐹</m:t>
                    </m:r>
                  </m:oMath>
                </a14:m>
                <a:r>
                  <a:rPr lang="en-GB" sz="2000" dirty="0"/>
                  <a:t> are such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GB" sz="2000" b="0" i="1" smtClean="0">
                          <a:latin typeface="Cambria Math"/>
                        </a:rPr>
                        <m:t>=0.28     </m:t>
                      </m:r>
                      <m:r>
                        <a:rPr lang="en-GB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∪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𝐹</m:t>
                          </m:r>
                        </m:e>
                      </m:d>
                      <m:r>
                        <a:rPr lang="en-GB" sz="2000" b="0" i="1" smtClean="0">
                          <a:latin typeface="Cambria Math"/>
                        </a:rPr>
                        <m:t>=0.76           </m:t>
                      </m:r>
                      <m:r>
                        <a:rPr lang="en-GB" sz="20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/>
                            </a:rPr>
                            <m:t>𝐸</m:t>
                          </m:r>
                          <m:r>
                            <a:rPr lang="en-GB" sz="2000" b="0" i="1" smtClean="0">
                              <a:latin typeface="Cambria Math"/>
                            </a:rPr>
                            <m:t>∩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GB" sz="2000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sz="2000" b="0" i="1" smtClean="0">
                          <a:latin typeface="Cambria Math"/>
                        </a:rPr>
                        <m:t>=0.11</m:t>
                      </m:r>
                    </m:oMath>
                  </m:oMathPara>
                </a14:m>
                <a:endParaRPr lang="en-GB" sz="2000" b="0" dirty="0"/>
              </a:p>
              <a:p>
                <a:r>
                  <a:rPr lang="en-GB" sz="2000" dirty="0"/>
                  <a:t>Find</a:t>
                </a:r>
              </a:p>
              <a:p>
                <a:endParaRPr lang="en-GB" sz="2000" dirty="0"/>
              </a:p>
              <a:p>
                <a:r>
                  <a:rPr lang="en-GB" sz="2000" dirty="0"/>
                  <a:t>a)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/>
                          </a:rPr>
                          <m:t>𝐸</m:t>
                        </m:r>
                        <m:r>
                          <a:rPr lang="en-GB" sz="2000" b="0" i="1" smtClean="0">
                            <a:latin typeface="Cambria Math"/>
                          </a:rPr>
                          <m:t>∩</m:t>
                        </m:r>
                        <m:r>
                          <a:rPr lang="en-GB" sz="2000" b="0" i="1" smtClean="0">
                            <a:latin typeface="Cambria Math"/>
                          </a:rPr>
                          <m:t>𝐹</m:t>
                        </m:r>
                      </m:e>
                    </m:d>
                    <m:r>
                      <a:rPr lang="en-GB" sz="2000" b="0" i="1" smtClean="0">
                        <a:latin typeface="Cambria Math"/>
                      </a:rPr>
                      <m:t>=0.17</m:t>
                    </m:r>
                  </m:oMath>
                </a14:m>
                <a:endParaRPr lang="en-GB" sz="2000" dirty="0"/>
              </a:p>
              <a:p>
                <a:r>
                  <a:rPr lang="en-GB" sz="2000" dirty="0"/>
                  <a:t>b)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/>
                          </a:rPr>
                          <m:t>𝐹</m:t>
                        </m:r>
                      </m:e>
                    </m:d>
                    <m:r>
                      <a:rPr lang="en-GB" sz="2000" b="0" i="1" smtClean="0">
                        <a:latin typeface="Cambria Math"/>
                      </a:rPr>
                      <m:t>=0.65</m:t>
                    </m:r>
                  </m:oMath>
                </a14:m>
                <a:endParaRPr lang="en-GB" sz="2000" dirty="0"/>
              </a:p>
              <a:p>
                <a:r>
                  <a:rPr lang="en-GB" sz="2000" dirty="0"/>
                  <a:t>c)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/>
                              </a:rPr>
                              <m:t>𝐹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2000" b="0" i="1" smtClean="0">
                                <a:latin typeface="Cambria Math"/>
                              </a:rPr>
                              <m:t>∩</m:t>
                            </m:r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GB" sz="2000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000" b="0" i="1" smtClean="0">
                                    <a:latin typeface="Cambria Math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GB" sz="2000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GB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/>
                          </a:rPr>
                          <m:t>0.24</m:t>
                        </m:r>
                      </m:num>
                      <m:den>
                        <m:r>
                          <a:rPr lang="en-GB" sz="2000" b="0" i="1" smtClean="0">
                            <a:latin typeface="Cambria Math"/>
                          </a:rPr>
                          <m:t>0.35</m:t>
                        </m:r>
                      </m:den>
                    </m:f>
                    <m:r>
                      <a:rPr lang="en-GB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/>
                          </a:rPr>
                          <m:t>24</m:t>
                        </m:r>
                      </m:num>
                      <m:den>
                        <m:r>
                          <a:rPr lang="en-GB" sz="2000" b="0" i="1" smtClean="0">
                            <a:latin typeface="Cambria Math"/>
                          </a:rPr>
                          <m:t>35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08720"/>
                <a:ext cx="7992888" cy="2463303"/>
              </a:xfrm>
              <a:prstGeom prst="rect">
                <a:avLst/>
              </a:prstGeom>
              <a:blipFill rotWithShape="1">
                <a:blip r:embed="rId2"/>
                <a:stretch>
                  <a:fillRect l="-839" t="-12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1305969" y="4109437"/>
            <a:ext cx="1944216" cy="1800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2637770" y="4119543"/>
            <a:ext cx="1944216" cy="1800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59632" y="4072817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latin typeface="Cambria Math"/>
                        </a:rPr>
                        <m:t>𝑬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4072817"/>
                <a:ext cx="36004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5085" r="-101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283968" y="4091089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1" i="1" dirty="0" smtClean="0"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091089"/>
                <a:ext cx="36004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5085" r="-8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8966" y="3717032"/>
                <a:ext cx="3600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66" y="3717032"/>
                <a:ext cx="360040" cy="461665"/>
              </a:xfrm>
              <a:prstGeom prst="rect">
                <a:avLst/>
              </a:prstGeom>
              <a:blipFill>
                <a:blip r:embed="rId5"/>
                <a:stretch>
                  <a:fillRect l="-13559" r="-6780" b="-18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619672" y="483497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48194" y="483497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0.17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4120" y="479250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0.48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96741" y="572497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0.24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17501" y="2140370"/>
            <a:ext cx="582291" cy="331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91956" y="2471557"/>
            <a:ext cx="582291" cy="33118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55220" y="2802744"/>
            <a:ext cx="2210988" cy="5692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5287" y="3548256"/>
            <a:ext cx="4777902" cy="2773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Click to reveal Venn Diagram</a:t>
            </a:r>
          </a:p>
        </p:txBody>
      </p:sp>
    </p:spTree>
    <p:extLst>
      <p:ext uri="{BB962C8B-B14F-4D97-AF65-F5344CB8AC3E}">
        <p14:creationId xmlns:p14="http://schemas.microsoft.com/office/powerpoint/2010/main" val="378366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Further Practice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1560" y="764704"/>
                <a:ext cx="5760640" cy="5677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∩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=0.4, </m:t>
                      </m:r>
                      <m:r>
                        <a:rPr lang="en-GB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∪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=0.75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b="1" i="1" smtClean="0">
                          <a:latin typeface="Cambria Math"/>
                        </a:rPr>
                        <m:t>𝟎</m:t>
                      </m:r>
                      <m:r>
                        <a:rPr lang="en-GB" b="1" i="1" smtClean="0">
                          <a:latin typeface="Cambria Math"/>
                        </a:rPr>
                        <m:t>.</m:t>
                      </m:r>
                      <m:r>
                        <a:rPr lang="en-GB" b="1" i="1" smtClean="0">
                          <a:latin typeface="Cambria Math"/>
                        </a:rPr>
                        <m:t>𝟑𝟓</m:t>
                      </m:r>
                    </m:oMath>
                  </m:oMathPara>
                </a14:m>
                <a:endParaRPr lang="en-GB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/>
                            </a:rPr>
                            <m:t>∩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b="1" i="1" smtClean="0">
                          <a:latin typeface="Cambria Math"/>
                        </a:rPr>
                        <m:t>𝟎</m:t>
                      </m:r>
                      <m:r>
                        <a:rPr lang="en-GB" b="1" i="1" smtClean="0">
                          <a:latin typeface="Cambria Math"/>
                        </a:rPr>
                        <m:t>.</m:t>
                      </m:r>
                      <m:r>
                        <a:rPr lang="en-GB" b="1" i="1" smtClean="0">
                          <a:latin typeface="Cambria Math"/>
                        </a:rPr>
                        <m:t>𝟐𝟓</m:t>
                      </m:r>
                    </m:oMath>
                  </m:oMathPara>
                </a14:m>
                <a:endParaRPr lang="en-GB" b="1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=0.47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𝐴</m:t>
                        </m:r>
                        <m:r>
                          <a:rPr lang="en-GB" b="0" i="1" smtClean="0">
                            <a:latin typeface="Cambria Math"/>
                          </a:rPr>
                          <m:t>∩</m:t>
                        </m:r>
                        <m:r>
                          <a:rPr lang="en-GB" b="0" i="1" smtClean="0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GB" b="0" i="1" smtClean="0">
                        <a:latin typeface="Cambria Math"/>
                      </a:rPr>
                      <m:t>=0.12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GB" b="0" i="1" smtClean="0">
                            <a:latin typeface="Cambria Math"/>
                          </a:rPr>
                          <m:t>∩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GB" b="0" i="1" smtClean="0">
                        <a:latin typeface="Cambria Math"/>
                      </a:rPr>
                      <m:t>=0.03</m:t>
                    </m:r>
                  </m:oMath>
                </a14:m>
                <a:endParaRPr lang="en-GB" dirty="0"/>
              </a:p>
              <a:p>
                <a:r>
                  <a:rPr lang="en-GB" dirty="0"/>
                  <a:t>Then: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𝐴</m:t>
                          </m:r>
                        </m:e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/>
                                </a:rPr>
                                <m:t>𝑨</m:t>
                              </m:r>
                              <m:r>
                                <a:rPr lang="en-GB" b="1" i="1" smtClean="0">
                                  <a:latin typeface="Cambria Math"/>
                                </a:rPr>
                                <m:t>∩</m:t>
                              </m:r>
                              <m:sSup>
                                <m:sSup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 smtClean="0">
                                      <a:latin typeface="Cambria Math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GB" b="1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GB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 smtClean="0">
                                      <a:latin typeface="Cambria Math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GB" b="1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𝟑𝟓</m:t>
                          </m:r>
                        </m:num>
                        <m:den>
                          <m:r>
                            <a:rPr lang="en-GB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𝟑𝟖</m:t>
                          </m:r>
                        </m:den>
                      </m:f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/>
                            </a:rPr>
                            <m:t>𝟑𝟓</m:t>
                          </m:r>
                        </m:num>
                        <m:den>
                          <m:r>
                            <a:rPr lang="en-GB" b="1" i="1" smtClean="0">
                              <a:latin typeface="Cambria Math"/>
                            </a:rPr>
                            <m:t>𝟑𝟖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=0.7, </m:t>
                      </m:r>
                      <m:r>
                        <a:rPr lang="en-GB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=0.2, </m:t>
                      </m:r>
                      <m:r>
                        <a:rPr lang="en-GB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∩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=0.1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∪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r>
                        <a:rPr lang="en-GB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/>
                            </a:rPr>
                            <m:t>𝑨</m:t>
                          </m:r>
                        </m:e>
                      </m:d>
                      <m:r>
                        <a:rPr lang="en-GB" b="1" i="1" smtClean="0">
                          <a:latin typeface="Cambria Math"/>
                        </a:rPr>
                        <m:t>+</m:t>
                      </m:r>
                      <m:r>
                        <a:rPr lang="en-GB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b="1" i="1" smtClean="0">
                          <a:latin typeface="Cambria Math"/>
                        </a:rPr>
                        <m:t>−</m:t>
                      </m:r>
                      <m:r>
                        <a:rPr lang="en-GB" b="1" i="1" smtClean="0">
                          <a:latin typeface="Cambria Math"/>
                        </a:rPr>
                        <m:t>𝑷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/>
                            </a:rPr>
                            <m:t>𝑨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∩</m:t>
                          </m:r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GB" b="1" i="0" smtClean="0">
                          <a:latin typeface="Cambria Math"/>
                        </a:rPr>
                        <m:t>                                </m:t>
                      </m:r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r>
                        <a:rPr lang="en-GB" b="1" i="1" smtClean="0">
                          <a:latin typeface="Cambria Math"/>
                        </a:rPr>
                        <m:t>𝟎</m:t>
                      </m:r>
                      <m:r>
                        <a:rPr lang="en-GB" b="1" i="1" smtClean="0">
                          <a:latin typeface="Cambria Math"/>
                        </a:rPr>
                        <m:t>.</m:t>
                      </m:r>
                      <m:r>
                        <a:rPr lang="en-GB" b="1" i="1" smtClean="0">
                          <a:latin typeface="Cambria Math"/>
                        </a:rPr>
                        <m:t>𝟑</m:t>
                      </m:r>
                      <m:r>
                        <a:rPr lang="en-GB" b="1" i="1" smtClean="0">
                          <a:latin typeface="Cambria Math"/>
                        </a:rPr>
                        <m:t>+</m:t>
                      </m:r>
                      <m:r>
                        <a:rPr lang="en-GB" b="1" i="1" smtClean="0">
                          <a:latin typeface="Cambria Math"/>
                        </a:rPr>
                        <m:t>𝟎</m:t>
                      </m:r>
                      <m:r>
                        <a:rPr lang="en-GB" b="1" i="1" smtClean="0">
                          <a:latin typeface="Cambria Math"/>
                        </a:rPr>
                        <m:t>.</m:t>
                      </m:r>
                      <m:r>
                        <a:rPr lang="en-GB" b="1" i="1" smtClean="0">
                          <a:latin typeface="Cambria Math"/>
                        </a:rPr>
                        <m:t>𝟐</m:t>
                      </m:r>
                      <m:r>
                        <a:rPr lang="en-GB" b="1" i="1" smtClean="0">
                          <a:latin typeface="Cambria Math"/>
                        </a:rPr>
                        <m:t>−</m:t>
                      </m:r>
                      <m:r>
                        <a:rPr lang="en-GB" b="1" i="1" smtClean="0">
                          <a:latin typeface="Cambria Math"/>
                        </a:rPr>
                        <m:t>𝟎</m:t>
                      </m:r>
                      <m:r>
                        <a:rPr lang="en-GB" b="1" i="1" smtClean="0">
                          <a:latin typeface="Cambria Math"/>
                        </a:rPr>
                        <m:t>.</m:t>
                      </m:r>
                      <m:r>
                        <a:rPr lang="en-GB" b="1" i="1" smtClean="0">
                          <a:latin typeface="Cambria Math"/>
                        </a:rPr>
                        <m:t>𝟏</m:t>
                      </m:r>
                    </m:oMath>
                    <m:oMath xmlns:m="http://schemas.openxmlformats.org/officeDocument/2006/math">
                      <m:r>
                        <a:rPr lang="en-GB" b="1" i="0" smtClean="0">
                          <a:latin typeface="Cambria Math"/>
                        </a:rPr>
                        <m:t>                                </m:t>
                      </m:r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r>
                        <a:rPr lang="en-GB" b="1" i="1" smtClean="0">
                          <a:latin typeface="Cambria Math"/>
                        </a:rPr>
                        <m:t>𝟎</m:t>
                      </m:r>
                      <m:r>
                        <a:rPr lang="en-GB" b="1" i="1" smtClean="0">
                          <a:latin typeface="Cambria Math"/>
                        </a:rPr>
                        <m:t>.</m:t>
                      </m:r>
                      <m:r>
                        <a:rPr lang="en-GB" b="1" i="1" smtClean="0">
                          <a:latin typeface="Cambria Math"/>
                        </a:rPr>
                        <m:t>𝟒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𝐵</m:t>
                          </m:r>
                        </m:e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 smtClean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GB" b="1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b="1" i="1" smtClean="0">
                                  <a:latin typeface="Cambria Math"/>
                                </a:rPr>
                                <m:t>∩</m:t>
                              </m:r>
                              <m:r>
                                <a:rPr lang="en-GB" b="1" i="1" smtClean="0">
                                  <a:latin typeface="Cambria Math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GB" b="1" i="1" smtClean="0">
                              <a:latin typeface="Cambria Math"/>
                            </a:rPr>
                            <m:t>𝑷</m:t>
                          </m:r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 smtClean="0">
                                      <a:latin typeface="Cambria Math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GB" b="1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𝟔</m:t>
                          </m:r>
                        </m:num>
                        <m:den>
                          <m:r>
                            <a:rPr lang="en-GB" b="1" i="1" smtClean="0">
                              <a:latin typeface="Cambria Math"/>
                            </a:rPr>
                            <m:t>𝟎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𝟕</m:t>
                          </m:r>
                        </m:den>
                      </m:f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/>
                            </a:rPr>
                            <m:t>𝟔</m:t>
                          </m:r>
                        </m:num>
                        <m:den>
                          <m:r>
                            <a:rPr lang="en-GB" b="1" i="1" smtClean="0">
                              <a:latin typeface="Cambria Math"/>
                            </a:rPr>
                            <m:t>𝟕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:endParaRPr lang="en-GB" dirty="0"/>
              </a:p>
              <a:p>
                <a:r>
                  <a:rPr lang="en-GB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764704"/>
                <a:ext cx="5760640" cy="5677836"/>
              </a:xfrm>
              <a:prstGeom prst="rect">
                <a:avLst/>
              </a:prstGeom>
              <a:blipFill rotWithShape="1">
                <a:blip r:embed="rId2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79512" y="836712"/>
            <a:ext cx="216024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179512" y="2204864"/>
            <a:ext cx="216024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179512" y="3861048"/>
            <a:ext cx="216024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35896" y="1196751"/>
            <a:ext cx="1440160" cy="4111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51566" y="1607878"/>
            <a:ext cx="1440160" cy="4111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96024" y="2636912"/>
            <a:ext cx="3711415" cy="7200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71801" y="4365104"/>
            <a:ext cx="3528392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91780" y="5157192"/>
            <a:ext cx="3528392" cy="79208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7608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2.2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 dirty="0"/>
              <a:t>Pages 11-13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73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A955FAE-C624-7519-F1C5-01983186A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203" y="764704"/>
            <a:ext cx="664845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A59ED64-F205-DE25-CD19-591FD380E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290" y="1000472"/>
            <a:ext cx="67722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5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6E3F8A5-8180-0842-7AC6-5B19BA8FC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65" y="764704"/>
            <a:ext cx="68675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96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A7211951-28D9-4649-86E4-A82320CBD7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598760-6CD0-4EAF-9EDA-D4259F7F4D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8CCE53-C52C-4037-A448-3FDE818F6B67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29176</TotalTime>
  <Words>413</Words>
  <Application>Microsoft Office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Wingdings</vt:lpstr>
      <vt:lpstr>Office Theme</vt:lpstr>
      <vt:lpstr>Stats Yr2 Chapter 2: Probability Theory  Conditional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1117</cp:revision>
  <dcterms:created xsi:type="dcterms:W3CDTF">2013-02-28T07:36:55Z</dcterms:created>
  <dcterms:modified xsi:type="dcterms:W3CDTF">2024-05-24T15:36:12Z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