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510" r:id="rId6"/>
    <p:sldId id="511" r:id="rId7"/>
    <p:sldId id="512" r:id="rId8"/>
    <p:sldId id="509" r:id="rId9"/>
    <p:sldId id="549" r:id="rId10"/>
    <p:sldId id="543" r:id="rId11"/>
    <p:sldId id="550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6D1FA-84C7-4EAB-9274-B7C03058C04A}" v="5" dt="2025-06-24T14:46:31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8C3B707-B6D6-4612-B7B1-8729C6236AAF}"/>
    <pc:docChg chg="custSel delSld modSld">
      <pc:chgData name="Dieter Beaven" userId="9bbdb69f-69d0-4759-aa9b-5c090a2da237" providerId="ADAL" clId="{58C3B707-B6D6-4612-B7B1-8729C6236AAF}" dt="2025-06-04T11:26:51.094" v="13" actId="47"/>
      <pc:docMkLst>
        <pc:docMk/>
      </pc:docMkLst>
      <pc:sldChg chg="addSp delSp modSp mod">
        <pc:chgData name="Dieter Beaven" userId="9bbdb69f-69d0-4759-aa9b-5c090a2da237" providerId="ADAL" clId="{58C3B707-B6D6-4612-B7B1-8729C6236AAF}" dt="2025-06-03T15:50:32.054" v="9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58C3B707-B6D6-4612-B7B1-8729C6236AAF}" dt="2025-06-03T15:50:32.054" v="9" actId="1076"/>
          <ac:picMkLst>
            <pc:docMk/>
            <pc:sldMk cId="3896053727" sldId="543"/>
            <ac:picMk id="8" creationId="{ED6CF60F-D9E9-B036-B024-5ADC98ADA7C5}"/>
          </ac:picMkLst>
        </pc:picChg>
      </pc:sldChg>
      <pc:sldChg chg="addSp modSp mod">
        <pc:chgData name="Dieter Beaven" userId="9bbdb69f-69d0-4759-aa9b-5c090a2da237" providerId="ADAL" clId="{58C3B707-B6D6-4612-B7B1-8729C6236AAF}" dt="2025-06-04T11:26:49.391" v="12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58C3B707-B6D6-4612-B7B1-8729C6236AAF}" dt="2025-06-04T11:26:49.391" v="12" actId="1076"/>
          <ac:picMkLst>
            <pc:docMk/>
            <pc:sldMk cId="3458699803" sldId="545"/>
            <ac:picMk id="6" creationId="{5C2963BD-BBF4-7759-187D-952035F2F661}"/>
          </ac:picMkLst>
        </pc:picChg>
      </pc:sldChg>
      <pc:sldChg chg="addSp modSp mod">
        <pc:chgData name="Dieter Beaven" userId="9bbdb69f-69d0-4759-aa9b-5c090a2da237" providerId="ADAL" clId="{58C3B707-B6D6-4612-B7B1-8729C6236AAF}" dt="2025-06-03T15:50:21.986" v="7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58C3B707-B6D6-4612-B7B1-8729C6236AAF}" dt="2025-06-03T15:50:21.986" v="7" actId="1076"/>
          <ac:picMkLst>
            <pc:docMk/>
            <pc:sldMk cId="4091202299" sldId="550"/>
            <ac:picMk id="6" creationId="{DC27CD7D-A1FE-11F3-95B7-52EC244AF669}"/>
          </ac:picMkLst>
        </pc:picChg>
      </pc:sldChg>
      <pc:sldChg chg="del">
        <pc:chgData name="Dieter Beaven" userId="9bbdb69f-69d0-4759-aa9b-5c090a2da237" providerId="ADAL" clId="{58C3B707-B6D6-4612-B7B1-8729C6236AAF}" dt="2025-06-04T11:25:20.376" v="10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58C3B707-B6D6-4612-B7B1-8729C6236AAF}" dt="2025-06-04T11:26:51.094" v="13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D733B44F-AD39-4577-A6C7-F32FFB37D3C5}"/>
    <pc:docChg chg="modSld">
      <pc:chgData name="Dieter Beaven" userId="9bbdb69f-69d0-4759-aa9b-5c090a2da237" providerId="ADAL" clId="{D733B44F-AD39-4577-A6C7-F32FFB37D3C5}" dt="2025-04-25T15:28:12.772" v="3" actId="20577"/>
      <pc:docMkLst>
        <pc:docMk/>
      </pc:docMkLst>
      <pc:sldChg chg="modSp mod">
        <pc:chgData name="Dieter Beaven" userId="9bbdb69f-69d0-4759-aa9b-5c090a2da237" providerId="ADAL" clId="{D733B44F-AD39-4577-A6C7-F32FFB37D3C5}" dt="2025-04-25T15:28:12.772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733B44F-AD39-4577-A6C7-F32FFB37D3C5}" dt="2025-04-25T15:28:12.772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733B44F-AD39-4577-A6C7-F32FFB37D3C5}" dt="2025-04-25T15:25:32.218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733B44F-AD39-4577-A6C7-F32FFB37D3C5}" dt="2025-04-25T15:25:32.218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BD330FF-4803-4F1D-ABF2-578ECB74A6CD}"/>
    <pc:docChg chg="modSld">
      <pc:chgData name="Dieter Beaven" userId="9bbdb69f-69d0-4759-aa9b-5c090a2da237" providerId="ADAL" clId="{3BD330FF-4803-4F1D-ABF2-578ECB74A6CD}" dt="2025-04-28T09:42:13.267" v="16" actId="20577"/>
      <pc:docMkLst>
        <pc:docMk/>
      </pc:docMkLst>
      <pc:sldChg chg="modSp mod">
        <pc:chgData name="Dieter Beaven" userId="9bbdb69f-69d0-4759-aa9b-5c090a2da237" providerId="ADAL" clId="{3BD330FF-4803-4F1D-ABF2-578ECB74A6CD}" dt="2025-04-28T09:42:13.267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BD330FF-4803-4F1D-ABF2-578ECB74A6CD}" dt="2025-04-28T09:42:13.267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117F11C-7268-4A12-950A-861871ACA1CE}"/>
    <pc:docChg chg="custSel addSld delSld modSld">
      <pc:chgData name="Dieter Beaven" userId="9bbdb69f-69d0-4759-aa9b-5c090a2da237" providerId="ADAL" clId="{5117F11C-7268-4A12-950A-861871ACA1CE}" dt="2025-04-28T15:05:07.696" v="97" actId="6549"/>
      <pc:docMkLst>
        <pc:docMk/>
      </pc:docMkLst>
      <pc:sldChg chg="addSp delSp modSp add mod delAnim modAnim">
        <pc:chgData name="Dieter Beaven" userId="9bbdb69f-69d0-4759-aa9b-5c090a2da237" providerId="ADAL" clId="{5117F11C-7268-4A12-950A-861871ACA1CE}" dt="2025-04-28T15:04:32.339" v="88" actId="14100"/>
        <pc:sldMkLst>
          <pc:docMk/>
          <pc:sldMk cId="110855032" sldId="509"/>
        </pc:sldMkLst>
        <pc:spChg chg="mod">
          <ac:chgData name="Dieter Beaven" userId="9bbdb69f-69d0-4759-aa9b-5c090a2da237" providerId="ADAL" clId="{5117F11C-7268-4A12-950A-861871ACA1CE}" dt="2025-04-28T15:03:28.446" v="74" actId="1035"/>
          <ac:spMkLst>
            <pc:docMk/>
            <pc:sldMk cId="110855032" sldId="509"/>
            <ac:spMk id="7" creationId="{00000000-0000-0000-0000-000000000000}"/>
          </ac:spMkLst>
        </pc:spChg>
        <pc:spChg chg="mod">
          <ac:chgData name="Dieter Beaven" userId="9bbdb69f-69d0-4759-aa9b-5c090a2da237" providerId="ADAL" clId="{5117F11C-7268-4A12-950A-861871ACA1CE}" dt="2025-04-28T15:04:18.332" v="85" actId="14100"/>
          <ac:spMkLst>
            <pc:docMk/>
            <pc:sldMk cId="110855032" sldId="509"/>
            <ac:spMk id="15" creationId="{00000000-0000-0000-0000-000000000000}"/>
          </ac:spMkLst>
        </pc:spChg>
        <pc:spChg chg="mod">
          <ac:chgData name="Dieter Beaven" userId="9bbdb69f-69d0-4759-aa9b-5c090a2da237" providerId="ADAL" clId="{5117F11C-7268-4A12-950A-861871ACA1CE}" dt="2025-04-28T15:03:28.446" v="74" actId="1035"/>
          <ac:spMkLst>
            <pc:docMk/>
            <pc:sldMk cId="110855032" sldId="509"/>
            <ac:spMk id="19" creationId="{00000000-0000-0000-0000-000000000000}"/>
          </ac:spMkLst>
        </pc:spChg>
        <pc:spChg chg="mod">
          <ac:chgData name="Dieter Beaven" userId="9bbdb69f-69d0-4759-aa9b-5c090a2da237" providerId="ADAL" clId="{5117F11C-7268-4A12-950A-861871ACA1CE}" dt="2025-04-28T15:04:32.339" v="88" actId="14100"/>
          <ac:spMkLst>
            <pc:docMk/>
            <pc:sldMk cId="110855032" sldId="509"/>
            <ac:spMk id="20" creationId="{00000000-0000-0000-0000-000000000000}"/>
          </ac:spMkLst>
        </pc:spChg>
        <pc:picChg chg="mod">
          <ac:chgData name="Dieter Beaven" userId="9bbdb69f-69d0-4759-aa9b-5c090a2da237" providerId="ADAL" clId="{5117F11C-7268-4A12-950A-861871ACA1CE}" dt="2025-04-28T15:03:28.446" v="74" actId="1035"/>
          <ac:picMkLst>
            <pc:docMk/>
            <pc:sldMk cId="110855032" sldId="509"/>
            <ac:picMk id="11" creationId="{00000000-0000-0000-0000-000000000000}"/>
          </ac:picMkLst>
        </pc:picChg>
        <pc:picChg chg="mod">
          <ac:chgData name="Dieter Beaven" userId="9bbdb69f-69d0-4759-aa9b-5c090a2da237" providerId="ADAL" clId="{5117F11C-7268-4A12-950A-861871ACA1CE}" dt="2025-04-28T15:03:28.446" v="74" actId="1035"/>
          <ac:picMkLst>
            <pc:docMk/>
            <pc:sldMk cId="110855032" sldId="509"/>
            <ac:picMk id="14" creationId="{00000000-0000-0000-0000-000000000000}"/>
          </ac:picMkLst>
        </pc:picChg>
      </pc:sldChg>
      <pc:sldChg chg="modSp add mod">
        <pc:chgData name="Dieter Beaven" userId="9bbdb69f-69d0-4759-aa9b-5c090a2da237" providerId="ADAL" clId="{5117F11C-7268-4A12-950A-861871ACA1CE}" dt="2025-04-28T15:03:11.546" v="35" actId="20577"/>
        <pc:sldMkLst>
          <pc:docMk/>
          <pc:sldMk cId="368342278" sldId="510"/>
        </pc:sldMkLst>
        <pc:spChg chg="mod">
          <ac:chgData name="Dieter Beaven" userId="9bbdb69f-69d0-4759-aa9b-5c090a2da237" providerId="ADAL" clId="{5117F11C-7268-4A12-950A-861871ACA1CE}" dt="2025-04-28T15:03:11.546" v="35" actId="20577"/>
          <ac:spMkLst>
            <pc:docMk/>
            <pc:sldMk cId="368342278" sldId="510"/>
            <ac:spMk id="3" creationId="{00000000-0000-0000-0000-000000000000}"/>
          </ac:spMkLst>
        </pc:spChg>
      </pc:sldChg>
      <pc:sldChg chg="add">
        <pc:chgData name="Dieter Beaven" userId="9bbdb69f-69d0-4759-aa9b-5c090a2da237" providerId="ADAL" clId="{5117F11C-7268-4A12-950A-861871ACA1CE}" dt="2025-04-28T15:03:03.285" v="26"/>
        <pc:sldMkLst>
          <pc:docMk/>
          <pc:sldMk cId="2826021692" sldId="511"/>
        </pc:sldMkLst>
      </pc:sldChg>
      <pc:sldChg chg="add">
        <pc:chgData name="Dieter Beaven" userId="9bbdb69f-69d0-4759-aa9b-5c090a2da237" providerId="ADAL" clId="{5117F11C-7268-4A12-950A-861871ACA1CE}" dt="2025-04-28T15:03:03.285" v="26"/>
        <pc:sldMkLst>
          <pc:docMk/>
          <pc:sldMk cId="2933996669" sldId="512"/>
        </pc:sldMkLst>
      </pc:sldChg>
      <pc:sldChg chg="add del">
        <pc:chgData name="Dieter Beaven" userId="9bbdb69f-69d0-4759-aa9b-5c090a2da237" providerId="ADAL" clId="{5117F11C-7268-4A12-950A-861871ACA1CE}" dt="2025-04-28T15:04:48.709" v="89" actId="47"/>
        <pc:sldMkLst>
          <pc:docMk/>
          <pc:sldMk cId="3190711409" sldId="517"/>
        </pc:sldMkLst>
      </pc:sldChg>
      <pc:sldChg chg="modSp mod">
        <pc:chgData name="Dieter Beaven" userId="9bbdb69f-69d0-4759-aa9b-5c090a2da237" providerId="ADAL" clId="{5117F11C-7268-4A12-950A-861871ACA1CE}" dt="2025-04-28T15:02:37.550" v="2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117F11C-7268-4A12-950A-861871ACA1CE}" dt="2025-04-28T15:02:37.550" v="2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117F11C-7268-4A12-950A-861871ACA1CE}" dt="2025-04-28T15:05:07.696" v="97" actId="6549"/>
        <pc:sldMkLst>
          <pc:docMk/>
          <pc:sldMk cId="3055658135" sldId="549"/>
        </pc:sldMkLst>
        <pc:spChg chg="mod">
          <ac:chgData name="Dieter Beaven" userId="9bbdb69f-69d0-4759-aa9b-5c090a2da237" providerId="ADAL" clId="{5117F11C-7268-4A12-950A-861871ACA1CE}" dt="2025-04-28T15:05:02.313" v="9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5117F11C-7268-4A12-950A-861871ACA1CE}" dt="2025-04-28T15:05:07.696" v="97" actId="6549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CF36D1FA-84C7-4EAB-9274-B7C03058C04A}"/>
    <pc:docChg chg="custSel modSld">
      <pc:chgData name="Dieter Beaven" userId="9bbdb69f-69d0-4759-aa9b-5c090a2da237" providerId="ADAL" clId="{CF36D1FA-84C7-4EAB-9274-B7C03058C04A}" dt="2025-06-24T14:46:36.085" v="56" actId="1036"/>
      <pc:docMkLst>
        <pc:docMk/>
      </pc:docMkLst>
      <pc:sldChg chg="modSp mod">
        <pc:chgData name="Dieter Beaven" userId="9bbdb69f-69d0-4759-aa9b-5c090a2da237" providerId="ADAL" clId="{CF36D1FA-84C7-4EAB-9274-B7C03058C04A}" dt="2025-06-24T14:46:36.085" v="56" actId="1036"/>
        <pc:sldMkLst>
          <pc:docMk/>
          <pc:sldMk cId="368342278" sldId="510"/>
        </pc:sldMkLst>
        <pc:spChg chg="mod">
          <ac:chgData name="Dieter Beaven" userId="9bbdb69f-69d0-4759-aa9b-5c090a2da237" providerId="ADAL" clId="{CF36D1FA-84C7-4EAB-9274-B7C03058C04A}" dt="2025-06-24T14:46:31.251" v="36" actId="20577"/>
          <ac:spMkLst>
            <pc:docMk/>
            <pc:sldMk cId="368342278" sldId="510"/>
            <ac:spMk id="33" creationId="{00000000-0000-0000-0000-000000000000}"/>
          </ac:spMkLst>
        </pc:spChg>
        <pc:spChg chg="mod">
          <ac:chgData name="Dieter Beaven" userId="9bbdb69f-69d0-4759-aa9b-5c090a2da237" providerId="ADAL" clId="{CF36D1FA-84C7-4EAB-9274-B7C03058C04A}" dt="2025-06-24T14:46:36.085" v="56" actId="1036"/>
          <ac:spMkLst>
            <pc:docMk/>
            <pc:sldMk cId="368342278" sldId="510"/>
            <ac:spMk id="42" creationId="{00000000-0000-0000-0000-000000000000}"/>
          </ac:spMkLst>
        </pc:spChg>
      </pc:sldChg>
      <pc:sldChg chg="addSp delSp modSp mod">
        <pc:chgData name="Dieter Beaven" userId="9bbdb69f-69d0-4759-aa9b-5c090a2da237" providerId="ADAL" clId="{CF36D1FA-84C7-4EAB-9274-B7C03058C04A}" dt="2025-06-24T14:46:24.457" v="31" actId="20577"/>
        <pc:sldMkLst>
          <pc:docMk/>
          <pc:sldMk cId="2933996669" sldId="512"/>
        </pc:sldMkLst>
        <pc:spChg chg="add mod">
          <ac:chgData name="Dieter Beaven" userId="9bbdb69f-69d0-4759-aa9b-5c090a2da237" providerId="ADAL" clId="{CF36D1FA-84C7-4EAB-9274-B7C03058C04A}" dt="2025-06-24T14:46:06.268" v="3" actId="1076"/>
          <ac:spMkLst>
            <pc:docMk/>
            <pc:sldMk cId="2933996669" sldId="512"/>
            <ac:spMk id="28" creationId="{32EC43E6-0E98-E8A8-6587-A8F4EF061663}"/>
          </ac:spMkLst>
        </pc:spChg>
        <pc:spChg chg="mod">
          <ac:chgData name="Dieter Beaven" userId="9bbdb69f-69d0-4759-aa9b-5c090a2da237" providerId="ADAL" clId="{CF36D1FA-84C7-4EAB-9274-B7C03058C04A}" dt="2025-06-24T14:46:24.457" v="31" actId="20577"/>
          <ac:spMkLst>
            <pc:docMk/>
            <pc:sldMk cId="2933996669" sldId="512"/>
            <ac:spMk id="33" creationId="{00000000-0000-0000-0000-000000000000}"/>
          </ac:spMkLst>
        </pc:spChg>
        <pc:spChg chg="del">
          <ac:chgData name="Dieter Beaven" userId="9bbdb69f-69d0-4759-aa9b-5c090a2da237" providerId="ADAL" clId="{CF36D1FA-84C7-4EAB-9274-B7C03058C04A}" dt="2025-06-24T14:45:59.969" v="0" actId="478"/>
          <ac:spMkLst>
            <pc:docMk/>
            <pc:sldMk cId="2933996669" sldId="512"/>
            <ac:spMk id="35" creationId="{00000000-0000-0000-0000-000000000000}"/>
          </ac:spMkLst>
        </pc:spChg>
        <pc:picChg chg="del">
          <ac:chgData name="Dieter Beaven" userId="9bbdb69f-69d0-4759-aa9b-5c090a2da237" providerId="ADAL" clId="{CF36D1FA-84C7-4EAB-9274-B7C03058C04A}" dt="2025-06-24T14:46:00.605" v="1" actId="478"/>
          <ac:picMkLst>
            <pc:docMk/>
            <pc:sldMk cId="2933996669" sldId="512"/>
            <ac:picMk id="3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4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180.png"/><Relationship Id="rId5" Type="http://schemas.openxmlformats.org/officeDocument/2006/relationships/image" Target="../media/image122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20.png"/><Relationship Id="rId7" Type="http://schemas.openxmlformats.org/officeDocument/2006/relationships/image" Target="../media/image141.png"/><Relationship Id="rId12" Type="http://schemas.openxmlformats.org/officeDocument/2006/relationships/image" Target="../media/image2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250.png"/><Relationship Id="rId5" Type="http://schemas.openxmlformats.org/officeDocument/2006/relationships/image" Target="../media/image122.png"/><Relationship Id="rId4" Type="http://schemas.openxmlformats.org/officeDocument/2006/relationships/image" Target="../media/image110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12" Type="http://schemas.openxmlformats.org/officeDocument/2006/relationships/image" Target="../media/image370.png"/><Relationship Id="rId2" Type="http://schemas.openxmlformats.org/officeDocument/2006/relationships/image" Target="../media/image270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5" Type="http://schemas.openxmlformats.org/officeDocument/2006/relationships/image" Target="../media/image4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Relationship Id="rId14" Type="http://schemas.openxmlformats.org/officeDocument/2006/relationships/image" Target="../media/image3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3: </a:t>
            </a:r>
            <a:r>
              <a:rPr lang="en-GB" dirty="0">
                <a:solidFill>
                  <a:schemeClr val="accent5"/>
                </a:solidFill>
              </a:rPr>
              <a:t>Inequalities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Quadratic Inequalities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Solving Quadratic Inequalities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624" y="917972"/>
                <a:ext cx="4968552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3200" b="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−15&gt;0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24" y="917972"/>
                <a:ext cx="4968552" cy="584775"/>
              </a:xfrm>
              <a:prstGeom prst="rect">
                <a:avLst/>
              </a:prstGeom>
              <a:blipFill>
                <a:blip r:embed="rId2"/>
                <a:stretch>
                  <a:fillRect l="-821" b="-175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2180" y="2340823"/>
                <a:ext cx="4320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80" y="2340823"/>
                <a:ext cx="43204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18212" y="1756048"/>
            <a:ext cx="2952328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</a:t>
            </a:r>
            <a:r>
              <a:rPr lang="en-GB" dirty="0"/>
              <a:t>: Get 0 on one side</a:t>
            </a:r>
          </a:p>
          <a:p>
            <a:r>
              <a:rPr lang="en-GB" sz="1400" dirty="0"/>
              <a:t>(already done!)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8212" y="2539087"/>
            <a:ext cx="29523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2</a:t>
            </a:r>
            <a:r>
              <a:rPr lang="en-GB" dirty="0"/>
              <a:t>: Factorise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18212" y="3174781"/>
            <a:ext cx="29523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3</a:t>
            </a:r>
            <a:r>
              <a:rPr lang="en-GB" dirty="0"/>
              <a:t>: Sketch and reason</a:t>
            </a:r>
            <a:endParaRPr lang="en-GB" sz="1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755576" y="3333651"/>
            <a:ext cx="4323878" cy="2130560"/>
            <a:chOff x="755576" y="3333651"/>
            <a:chExt cx="4323878" cy="213056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5576" y="4941168"/>
              <a:ext cx="302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2267744" y="3666232"/>
              <a:ext cx="0" cy="1797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: Shape 16"/>
            <p:cNvSpPr/>
            <p:nvPr/>
          </p:nvSpPr>
          <p:spPr>
            <a:xfrm>
              <a:off x="876300" y="3962400"/>
              <a:ext cx="2171700" cy="1435103"/>
            </a:xfrm>
            <a:custGeom>
              <a:avLst/>
              <a:gdLst>
                <a:gd name="connsiteX0" fmla="*/ 0 w 2070100"/>
                <a:gd name="connsiteY0" fmla="*/ 0 h 1727203"/>
                <a:gd name="connsiteX1" fmla="*/ 1066800 w 2070100"/>
                <a:gd name="connsiteY1" fmla="*/ 1727200 h 1727203"/>
                <a:gd name="connsiteX2" fmla="*/ 2070100 w 2070100"/>
                <a:gd name="connsiteY2" fmla="*/ 12700 h 172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727203">
                  <a:moveTo>
                    <a:pt x="0" y="0"/>
                  </a:moveTo>
                  <a:cubicBezTo>
                    <a:pt x="360891" y="862541"/>
                    <a:pt x="721783" y="1725083"/>
                    <a:pt x="1066800" y="1727200"/>
                  </a:cubicBezTo>
                  <a:cubicBezTo>
                    <a:pt x="1411817" y="1729317"/>
                    <a:pt x="1740958" y="871008"/>
                    <a:pt x="2070100" y="127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47057" y="4892464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57" y="4892464"/>
                  <a:ext cx="4864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350369" y="4901580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369" y="4901580"/>
                  <a:ext cx="48646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127126" y="3578721"/>
                  <a:ext cx="29523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126" y="3578721"/>
                  <a:ext cx="29523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88979" y="3819525"/>
                <a:ext cx="38930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Since we sketched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+5)(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we’re interested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, i.e. the parts of the line where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value is positive.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979" y="3819525"/>
                <a:ext cx="3893096" cy="1200329"/>
              </a:xfrm>
              <a:prstGeom prst="rect">
                <a:avLst/>
              </a:prstGeom>
              <a:blipFill>
                <a:blip r:embed="rId9"/>
                <a:stretch>
                  <a:fillRect l="-1411" t="-3061" b="-7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5824165" y="5059227"/>
            <a:ext cx="2340124" cy="47976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</a:t>
            </a:r>
            <a:r>
              <a:rPr lang="en-GB" dirty="0" err="1"/>
              <a:t>Fro</a:t>
            </a:r>
            <a:r>
              <a:rPr lang="en-GB" dirty="0"/>
              <a:t>-Bolden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3" name="Freeform: Shape 22"/>
          <p:cNvSpPr/>
          <p:nvPr/>
        </p:nvSpPr>
        <p:spPr>
          <a:xfrm>
            <a:off x="876300" y="3971925"/>
            <a:ext cx="561975" cy="971550"/>
          </a:xfrm>
          <a:custGeom>
            <a:avLst/>
            <a:gdLst>
              <a:gd name="connsiteX0" fmla="*/ 561975 w 561975"/>
              <a:gd name="connsiteY0" fmla="*/ 971550 h 971550"/>
              <a:gd name="connsiteX1" fmla="*/ 247650 w 561975"/>
              <a:gd name="connsiteY1" fmla="*/ 466725 h 971550"/>
              <a:gd name="connsiteX2" fmla="*/ 0 w 561975"/>
              <a:gd name="connsiteY2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975" h="971550">
                <a:moveTo>
                  <a:pt x="561975" y="971550"/>
                </a:moveTo>
                <a:cubicBezTo>
                  <a:pt x="451643" y="800100"/>
                  <a:pt x="341312" y="628650"/>
                  <a:pt x="247650" y="466725"/>
                </a:cubicBezTo>
                <a:cubicBezTo>
                  <a:pt x="153988" y="304800"/>
                  <a:pt x="76994" y="152400"/>
                  <a:pt x="0" y="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/>
          <p:cNvSpPr/>
          <p:nvPr/>
        </p:nvSpPr>
        <p:spPr>
          <a:xfrm flipH="1">
            <a:off x="2524394" y="3967963"/>
            <a:ext cx="561975" cy="971550"/>
          </a:xfrm>
          <a:custGeom>
            <a:avLst/>
            <a:gdLst>
              <a:gd name="connsiteX0" fmla="*/ 561975 w 561975"/>
              <a:gd name="connsiteY0" fmla="*/ 971550 h 971550"/>
              <a:gd name="connsiteX1" fmla="*/ 247650 w 561975"/>
              <a:gd name="connsiteY1" fmla="*/ 466725 h 971550"/>
              <a:gd name="connsiteX2" fmla="*/ 0 w 561975"/>
              <a:gd name="connsiteY2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975" h="971550">
                <a:moveTo>
                  <a:pt x="561975" y="971550"/>
                </a:moveTo>
                <a:cubicBezTo>
                  <a:pt x="451643" y="800100"/>
                  <a:pt x="341312" y="628650"/>
                  <a:pt x="247650" y="466725"/>
                </a:cubicBezTo>
                <a:cubicBezTo>
                  <a:pt x="153988" y="304800"/>
                  <a:pt x="76994" y="152400"/>
                  <a:pt x="0" y="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4164" y="5628334"/>
                <a:ext cx="228613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What can you say about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values of points in this region?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&lt;−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4" y="5628334"/>
                <a:ext cx="2286136" cy="1077218"/>
              </a:xfrm>
              <a:prstGeom prst="rect">
                <a:avLst/>
              </a:prstGeom>
              <a:blipFill>
                <a:blip r:embed="rId10"/>
                <a:stretch>
                  <a:fillRect l="-1600" t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39552" y="4713434"/>
            <a:ext cx="336748" cy="943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436280" y="5614771"/>
                <a:ext cx="228613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What can you say about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values of points in this region?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80" y="5614771"/>
                <a:ext cx="2286136" cy="1077218"/>
              </a:xfrm>
              <a:prstGeom prst="rect">
                <a:avLst/>
              </a:prstGeom>
              <a:blipFill>
                <a:blip r:embed="rId11"/>
                <a:stretch>
                  <a:fillRect l="-1600" t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3009900" y="4622800"/>
            <a:ext cx="592746" cy="100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68185" y="5726487"/>
                <a:ext cx="30754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&lt;−5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&gt;3}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85" y="5726487"/>
                <a:ext cx="3075495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270500" y="6129943"/>
                <a:ext cx="37465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</a:t>
                </a:r>
                <a:r>
                  <a:rPr lang="en-GB" sz="1400" dirty="0"/>
                  <a:t>: If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value is ‘strictly’ greater than 0, i.e. &gt; 0, then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value is strictly less than -5. So the &lt; vs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400" dirty="0"/>
                  <a:t> must match the original question.</a:t>
                </a: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0" y="6129943"/>
                <a:ext cx="3746500" cy="738664"/>
              </a:xfrm>
              <a:prstGeom prst="rect">
                <a:avLst/>
              </a:prstGeom>
              <a:blipFill>
                <a:blip r:embed="rId13"/>
                <a:stretch>
                  <a:fillRect l="-489" t="-1653" r="-1140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/>
          <p:cNvSpPr/>
          <p:nvPr/>
        </p:nvSpPr>
        <p:spPr>
          <a:xfrm>
            <a:off x="4644132" y="5733723"/>
            <a:ext cx="534144" cy="4230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649117" y="2298159"/>
            <a:ext cx="3694283" cy="7752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521200" y="2743200"/>
            <a:ext cx="939800" cy="6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69573" y="6385821"/>
            <a:ext cx="1337028" cy="472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34132" y="6361487"/>
            <a:ext cx="1337028" cy="4721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52384" y="5670836"/>
            <a:ext cx="3673624" cy="11425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3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9" grpId="0"/>
      <p:bldP spid="32" grpId="0"/>
      <p:bldP spid="33" grpId="0"/>
      <p:bldP spid="34" grpId="0" animBg="1"/>
      <p:bldP spid="35" grpId="0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Solving Quadratic Inequalities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5624" y="917972"/>
                <a:ext cx="4968552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3200" b="0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−15≤0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24" y="917972"/>
                <a:ext cx="4968552" cy="584775"/>
              </a:xfrm>
              <a:prstGeom prst="rect">
                <a:avLst/>
              </a:prstGeom>
              <a:blipFill>
                <a:blip r:embed="rId2"/>
                <a:stretch>
                  <a:fillRect l="-821" b="-175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2363631"/>
                <a:ext cx="43204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63631"/>
                <a:ext cx="432048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18212" y="1756048"/>
            <a:ext cx="2952328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1</a:t>
            </a:r>
            <a:r>
              <a:rPr lang="en-GB" dirty="0"/>
              <a:t>: Get 0 on one side</a:t>
            </a:r>
          </a:p>
          <a:p>
            <a:r>
              <a:rPr lang="en-GB" sz="1400" dirty="0"/>
              <a:t>(already done!)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8212" y="2539087"/>
            <a:ext cx="29523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2</a:t>
            </a:r>
            <a:r>
              <a:rPr lang="en-GB" dirty="0"/>
              <a:t>: Factorise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618212" y="3174781"/>
            <a:ext cx="29523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Step 3</a:t>
            </a:r>
            <a:r>
              <a:rPr lang="en-GB" dirty="0"/>
              <a:t>: Sketch and reason</a:t>
            </a:r>
            <a:endParaRPr lang="en-GB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55576" y="3333651"/>
            <a:ext cx="4323878" cy="2130560"/>
            <a:chOff x="755576" y="3333651"/>
            <a:chExt cx="4323878" cy="213056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755576" y="4941168"/>
              <a:ext cx="302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267744" y="3666232"/>
              <a:ext cx="0" cy="1797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: Shape 15"/>
            <p:cNvSpPr/>
            <p:nvPr/>
          </p:nvSpPr>
          <p:spPr>
            <a:xfrm>
              <a:off x="876300" y="3962400"/>
              <a:ext cx="2171700" cy="1435103"/>
            </a:xfrm>
            <a:custGeom>
              <a:avLst/>
              <a:gdLst>
                <a:gd name="connsiteX0" fmla="*/ 0 w 2070100"/>
                <a:gd name="connsiteY0" fmla="*/ 0 h 1727203"/>
                <a:gd name="connsiteX1" fmla="*/ 1066800 w 2070100"/>
                <a:gd name="connsiteY1" fmla="*/ 1727200 h 1727203"/>
                <a:gd name="connsiteX2" fmla="*/ 2070100 w 2070100"/>
                <a:gd name="connsiteY2" fmla="*/ 12700 h 172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727203">
                  <a:moveTo>
                    <a:pt x="0" y="0"/>
                  </a:moveTo>
                  <a:cubicBezTo>
                    <a:pt x="360891" y="862541"/>
                    <a:pt x="721783" y="1725083"/>
                    <a:pt x="1066800" y="1727200"/>
                  </a:cubicBezTo>
                  <a:cubicBezTo>
                    <a:pt x="1411817" y="1729317"/>
                    <a:pt x="1740958" y="871008"/>
                    <a:pt x="2070100" y="127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47057" y="4892464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57" y="4892464"/>
                  <a:ext cx="4864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50369" y="4901580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369" y="4901580"/>
                  <a:ext cx="48646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127126" y="3578721"/>
                  <a:ext cx="29523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126" y="3578721"/>
                  <a:ext cx="29523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reeform: Shape 23"/>
          <p:cNvSpPr/>
          <p:nvPr/>
        </p:nvSpPr>
        <p:spPr>
          <a:xfrm>
            <a:off x="1410494" y="4927600"/>
            <a:ext cx="1143000" cy="482614"/>
          </a:xfrm>
          <a:custGeom>
            <a:avLst/>
            <a:gdLst>
              <a:gd name="connsiteX0" fmla="*/ 0 w 1143000"/>
              <a:gd name="connsiteY0" fmla="*/ 0 h 482614"/>
              <a:gd name="connsiteX1" fmla="*/ 546100 w 1143000"/>
              <a:gd name="connsiteY1" fmla="*/ 482600 h 482614"/>
              <a:gd name="connsiteX2" fmla="*/ 1143000 w 1143000"/>
              <a:gd name="connsiteY2" fmla="*/ 12700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82614">
                <a:moveTo>
                  <a:pt x="0" y="0"/>
                </a:moveTo>
                <a:cubicBezTo>
                  <a:pt x="177800" y="240241"/>
                  <a:pt x="355600" y="480483"/>
                  <a:pt x="546100" y="482600"/>
                </a:cubicBezTo>
                <a:cubicBezTo>
                  <a:pt x="736600" y="484717"/>
                  <a:pt x="939800" y="248708"/>
                  <a:pt x="1143000" y="1270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/>
          <p:cNvSpPr/>
          <p:nvPr/>
        </p:nvSpPr>
        <p:spPr>
          <a:xfrm>
            <a:off x="5061821" y="4696179"/>
            <a:ext cx="1022890" cy="681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74340" y="4830913"/>
                <a:ext cx="26305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: −5≤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≤3}</m:t>
                      </m:r>
                    </m:oMath>
                  </m:oMathPara>
                </a14:m>
                <a:endParaRPr lang="en-GB" sz="2400" dirty="0"/>
              </a:p>
              <a:p>
                <a:endParaRPr lang="en-GB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340" y="4830913"/>
                <a:ext cx="2630523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24889" y="5570936"/>
                <a:ext cx="184809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Bro Note:</a:t>
                </a:r>
                <a:r>
                  <a:rPr lang="en-GB" sz="1400" dirty="0"/>
                  <a:t> As discussed previously, we need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1400" dirty="0"/>
                  <a:t> rather than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GB" sz="1400" dirty="0"/>
                  <a:t> to be consistent with the original inequality.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89" y="5570936"/>
                <a:ext cx="1848095" cy="1169551"/>
              </a:xfrm>
              <a:prstGeom prst="rect">
                <a:avLst/>
              </a:prstGeom>
              <a:blipFill>
                <a:blip r:embed="rId11"/>
                <a:stretch>
                  <a:fillRect l="-990" t="-1042" r="-2640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201632" y="4347026"/>
            <a:ext cx="2473220" cy="1090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Final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39560" y="5579320"/>
                <a:ext cx="25631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Again, what can we say about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value of any point in this region?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560" y="5579320"/>
                <a:ext cx="2563195" cy="461665"/>
              </a:xfrm>
              <a:prstGeom prst="rect">
                <a:avLst/>
              </a:prstGeom>
              <a:blipFill>
                <a:blip r:embed="rId12"/>
                <a:stretch>
                  <a:fillRect l="-238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7788" y="3402890"/>
            <a:ext cx="4362400" cy="2914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Sketch with</a:t>
            </a:r>
            <a:br>
              <a:rPr lang="en-GB" sz="2800" dirty="0"/>
            </a:br>
            <a:r>
              <a:rPr lang="en-GB" sz="2800" dirty="0"/>
              <a:t>highlighted region</a:t>
            </a:r>
          </a:p>
        </p:txBody>
      </p:sp>
    </p:spTree>
    <p:extLst>
      <p:ext uri="{BB962C8B-B14F-4D97-AF65-F5344CB8AC3E}">
        <p14:creationId xmlns:p14="http://schemas.microsoft.com/office/powerpoint/2010/main" val="28260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836712"/>
                <a:ext cx="345638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GB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+4≥0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36712"/>
                <a:ext cx="3456384" cy="1384995"/>
              </a:xfrm>
              <a:prstGeom prst="rect">
                <a:avLst/>
              </a:prstGeom>
              <a:blipFill>
                <a:blip r:embed="rId2"/>
                <a:stretch>
                  <a:fillRect l="-3527" t="-30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555" y="2512372"/>
            <a:ext cx="3840173" cy="2122155"/>
            <a:chOff x="151571" y="3378807"/>
            <a:chExt cx="3840173" cy="212215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755576" y="4941168"/>
              <a:ext cx="302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836837" y="3702983"/>
              <a:ext cx="0" cy="1797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688172" y="3378807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172" y="3378807"/>
                  <a:ext cx="288032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167"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/>
            <p:cNvSpPr/>
            <p:nvPr/>
          </p:nvSpPr>
          <p:spPr>
            <a:xfrm>
              <a:off x="1011766" y="3857990"/>
              <a:ext cx="2123805" cy="1483068"/>
            </a:xfrm>
            <a:custGeom>
              <a:avLst/>
              <a:gdLst>
                <a:gd name="connsiteX0" fmla="*/ 0 w 2070100"/>
                <a:gd name="connsiteY0" fmla="*/ 0 h 1727203"/>
                <a:gd name="connsiteX1" fmla="*/ 1066800 w 2070100"/>
                <a:gd name="connsiteY1" fmla="*/ 1727200 h 1727203"/>
                <a:gd name="connsiteX2" fmla="*/ 2070100 w 2070100"/>
                <a:gd name="connsiteY2" fmla="*/ 12700 h 172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727203">
                  <a:moveTo>
                    <a:pt x="0" y="0"/>
                  </a:moveTo>
                  <a:cubicBezTo>
                    <a:pt x="360891" y="862541"/>
                    <a:pt x="721783" y="1725083"/>
                    <a:pt x="1066800" y="1727200"/>
                  </a:cubicBezTo>
                  <a:cubicBezTo>
                    <a:pt x="1411817" y="1729317"/>
                    <a:pt x="1740958" y="871008"/>
                    <a:pt x="2070100" y="127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218507" y="4911514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507" y="4911514"/>
                  <a:ext cx="48646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388469" y="4895230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469" y="4895230"/>
                  <a:ext cx="4864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51571" y="3499698"/>
                  <a:ext cx="29523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+4)(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71" y="3499698"/>
                  <a:ext cx="29523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Freeform: Shape 14"/>
          <p:cNvSpPr/>
          <p:nvPr/>
        </p:nvSpPr>
        <p:spPr>
          <a:xfrm>
            <a:off x="869245" y="2991556"/>
            <a:ext cx="591608" cy="1071385"/>
          </a:xfrm>
          <a:custGeom>
            <a:avLst/>
            <a:gdLst>
              <a:gd name="connsiteX0" fmla="*/ 561975 w 561975"/>
              <a:gd name="connsiteY0" fmla="*/ 971550 h 971550"/>
              <a:gd name="connsiteX1" fmla="*/ 247650 w 561975"/>
              <a:gd name="connsiteY1" fmla="*/ 466725 h 971550"/>
              <a:gd name="connsiteX2" fmla="*/ 0 w 561975"/>
              <a:gd name="connsiteY2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975" h="971550">
                <a:moveTo>
                  <a:pt x="561975" y="971550"/>
                </a:moveTo>
                <a:cubicBezTo>
                  <a:pt x="451643" y="800100"/>
                  <a:pt x="341312" y="628650"/>
                  <a:pt x="247650" y="466725"/>
                </a:cubicBezTo>
                <a:cubicBezTo>
                  <a:pt x="153988" y="304800"/>
                  <a:pt x="76994" y="152400"/>
                  <a:pt x="0" y="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>
          <a:xfrm flipH="1">
            <a:off x="2422793" y="3048000"/>
            <a:ext cx="568762" cy="1022268"/>
          </a:xfrm>
          <a:custGeom>
            <a:avLst/>
            <a:gdLst>
              <a:gd name="connsiteX0" fmla="*/ 561975 w 561975"/>
              <a:gd name="connsiteY0" fmla="*/ 971550 h 971550"/>
              <a:gd name="connsiteX1" fmla="*/ 247650 w 561975"/>
              <a:gd name="connsiteY1" fmla="*/ 466725 h 971550"/>
              <a:gd name="connsiteX2" fmla="*/ 0 w 561975"/>
              <a:gd name="connsiteY2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975" h="971550">
                <a:moveTo>
                  <a:pt x="561975" y="971550"/>
                </a:moveTo>
                <a:cubicBezTo>
                  <a:pt x="451643" y="800100"/>
                  <a:pt x="341312" y="628650"/>
                  <a:pt x="247650" y="466725"/>
                </a:cubicBezTo>
                <a:cubicBezTo>
                  <a:pt x="153988" y="304800"/>
                  <a:pt x="76994" y="152400"/>
                  <a:pt x="0" y="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2349" y="4925086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≤−4</m:t>
                    </m:r>
                  </m:oMath>
                </a14:m>
                <a:r>
                  <a:rPr lang="en-GB" sz="2800" dirty="0"/>
                  <a:t> or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≥−1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9" y="4925086"/>
                <a:ext cx="3456384" cy="523220"/>
              </a:xfrm>
              <a:prstGeom prst="rect">
                <a:avLst/>
              </a:prstGeom>
              <a:blipFill>
                <a:blip r:embed="rId8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3622" y="846538"/>
                <a:ext cx="3456384" cy="1394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2800" b="1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br>
                  <a:rPr lang="en-GB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−9&lt;0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622" y="846538"/>
                <a:ext cx="3456384" cy="1394741"/>
              </a:xfrm>
              <a:prstGeom prst="rect">
                <a:avLst/>
              </a:prstGeom>
              <a:blipFill>
                <a:blip r:embed="rId9"/>
                <a:stretch>
                  <a:fillRect l="-3527" t="-3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93839" y="2531922"/>
            <a:ext cx="3808294" cy="2099578"/>
            <a:chOff x="755576" y="3412673"/>
            <a:chExt cx="3964216" cy="2099578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755576" y="4941168"/>
              <a:ext cx="302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103059" y="3714272"/>
              <a:ext cx="0" cy="1797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931816" y="3412673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816" y="3412673"/>
                  <a:ext cx="288032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1111"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Freeform: Shape 23"/>
            <p:cNvSpPr/>
            <p:nvPr/>
          </p:nvSpPr>
          <p:spPr>
            <a:xfrm>
              <a:off x="1011766" y="3857990"/>
              <a:ext cx="2123805" cy="1483068"/>
            </a:xfrm>
            <a:custGeom>
              <a:avLst/>
              <a:gdLst>
                <a:gd name="connsiteX0" fmla="*/ 0 w 2070100"/>
                <a:gd name="connsiteY0" fmla="*/ 0 h 1727203"/>
                <a:gd name="connsiteX1" fmla="*/ 1066800 w 2070100"/>
                <a:gd name="connsiteY1" fmla="*/ 1727200 h 1727203"/>
                <a:gd name="connsiteX2" fmla="*/ 2070100 w 2070100"/>
                <a:gd name="connsiteY2" fmla="*/ 12700 h 172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727203">
                  <a:moveTo>
                    <a:pt x="0" y="0"/>
                  </a:moveTo>
                  <a:cubicBezTo>
                    <a:pt x="360891" y="862541"/>
                    <a:pt x="721783" y="1725083"/>
                    <a:pt x="1066800" y="1727200"/>
                  </a:cubicBezTo>
                  <a:cubicBezTo>
                    <a:pt x="1411817" y="1729317"/>
                    <a:pt x="1740958" y="871008"/>
                    <a:pt x="2070100" y="127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218507" y="4911514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507" y="4911514"/>
                  <a:ext cx="48646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399758" y="4872653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9758" y="4872653"/>
                  <a:ext cx="48646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330327" y="3567430"/>
                  <a:ext cx="2389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327" y="3567430"/>
                  <a:ext cx="2389465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Freeform: Shape 28"/>
          <p:cNvSpPr/>
          <p:nvPr/>
        </p:nvSpPr>
        <p:spPr>
          <a:xfrm>
            <a:off x="5587383" y="4030133"/>
            <a:ext cx="982750" cy="440267"/>
          </a:xfrm>
          <a:custGeom>
            <a:avLst/>
            <a:gdLst>
              <a:gd name="connsiteX0" fmla="*/ 0 w 1143000"/>
              <a:gd name="connsiteY0" fmla="*/ 0 h 482614"/>
              <a:gd name="connsiteX1" fmla="*/ 546100 w 1143000"/>
              <a:gd name="connsiteY1" fmla="*/ 482600 h 482614"/>
              <a:gd name="connsiteX2" fmla="*/ 1143000 w 1143000"/>
              <a:gd name="connsiteY2" fmla="*/ 12700 h 482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0" h="482614">
                <a:moveTo>
                  <a:pt x="0" y="0"/>
                </a:moveTo>
                <a:cubicBezTo>
                  <a:pt x="177800" y="240241"/>
                  <a:pt x="355600" y="480483"/>
                  <a:pt x="546100" y="482600"/>
                </a:cubicBezTo>
                <a:cubicBezTo>
                  <a:pt x="736600" y="484717"/>
                  <a:pt x="939800" y="248708"/>
                  <a:pt x="1143000" y="1270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72217" y="4914996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−3&lt;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217" y="4914996"/>
                <a:ext cx="345638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310450" y="1349892"/>
            <a:ext cx="3798706" cy="423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14834" y="1349892"/>
            <a:ext cx="3964722" cy="423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8212" y="5696421"/>
            <a:ext cx="3679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Note: </a:t>
            </a:r>
            <a:r>
              <a:rPr lang="en-GB" sz="1200" dirty="0"/>
              <a:t>The most common error students make with quadratic inequalities is to skip the ‘sketch step’. Sod’s Law states that even though you have a 50% chance of getting it right without a sketch (presuming you’ve factorised correctly).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34">
                <a:extLst>
                  <a:ext uri="{FF2B5EF4-FFF2-40B4-BE49-F238E27FC236}">
                    <a16:creationId xmlns:a16="http://schemas.microsoft.com/office/drawing/2014/main" id="{32EC43E6-0E98-E8A8-6587-A8F4EF061663}"/>
                  </a:ext>
                </a:extLst>
              </p:cNvPr>
              <p:cNvSpPr txBox="1"/>
              <p:nvPr/>
            </p:nvSpPr>
            <p:spPr>
              <a:xfrm>
                <a:off x="4628174" y="5947090"/>
                <a:ext cx="4125924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200" b="1" dirty="0"/>
                  <a:t>Use of Technology:</a:t>
                </a:r>
              </a:p>
              <a:p>
                <a:r>
                  <a:rPr lang="en-GB" sz="1200" dirty="0"/>
                  <a:t>Use the quadratic inequality solver on my ClassWiz. Just go to Menu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/>
                  <a:t> Inequalities, then choose ‘order 2’ (i.e. quadratic)</a:t>
                </a:r>
              </a:p>
            </p:txBody>
          </p:sp>
        </mc:Choice>
        <mc:Fallback>
          <p:sp>
            <p:nvSpPr>
              <p:cNvPr id="28" name="TextBox 34">
                <a:extLst>
                  <a:ext uri="{FF2B5EF4-FFF2-40B4-BE49-F238E27FC236}">
                    <a16:creationId xmlns:a16="http://schemas.microsoft.com/office/drawing/2014/main" id="{32EC43E6-0E98-E8A8-6587-A8F4EF06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74" y="5947090"/>
                <a:ext cx="4125924" cy="646331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13" y="2641268"/>
            <a:ext cx="5040560" cy="152897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85857" y="1052736"/>
            <a:ext cx="302433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C1 June 2008 Q8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57" y="1422068"/>
            <a:ext cx="5172075" cy="1219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43608" y="4694041"/>
                <a:ext cx="495315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Note: </a:t>
                </a:r>
                <a:r>
                  <a:rPr lang="en-GB" sz="1400" dirty="0"/>
                  <a:t>What often confuses students is that the original equation has no solutions, but the inequality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400" dirty="0"/>
                  <a:t> </a:t>
                </a:r>
                <a:r>
                  <a:rPr lang="en-GB" sz="1400" i="1" u="sng" dirty="0"/>
                  <a:t>did</a:t>
                </a:r>
                <a:r>
                  <a:rPr lang="en-GB" sz="1400" dirty="0"/>
                  <a:t> have solutions. But think carefully what we’ve done: We’ve found the solutions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400" dirty="0"/>
                  <a:t> that result in the original equation not having any solutions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. These are different variables, so have different solutions sets, even if the solution set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400" dirty="0"/>
                  <a:t> influences the solution set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694041"/>
                <a:ext cx="4953155" cy="1600438"/>
              </a:xfrm>
              <a:prstGeom prst="rect">
                <a:avLst/>
              </a:prstGeom>
              <a:blipFill>
                <a:blip r:embed="rId4"/>
                <a:stretch>
                  <a:fillRect l="-369" t="-760" r="-492" b="-30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145093" y="2651900"/>
            <a:ext cx="4851670" cy="671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45093" y="3323865"/>
            <a:ext cx="4851670" cy="28885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8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20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D6CF60F-D9E9-B036-B024-5ADC98AD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77628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27CD7D-A1FE-11F3-95B7-52EC244A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3" y="831481"/>
            <a:ext cx="83248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C2963BD-BBF4-7759-187D-952035F2F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1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61753</TotalTime>
  <Words>564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Office Theme</vt:lpstr>
      <vt:lpstr>P1 Chapter 3: Inequalities  Quadratic Inequalities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2025-06-24T14:46:39Z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