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81" r:id="rId5"/>
    <p:sldId id="687" r:id="rId6"/>
    <p:sldId id="690" r:id="rId7"/>
    <p:sldId id="698" r:id="rId8"/>
    <p:sldId id="689" r:id="rId9"/>
    <p:sldId id="691" r:id="rId10"/>
    <p:sldId id="692" r:id="rId11"/>
    <p:sldId id="533" r:id="rId12"/>
    <p:sldId id="699" r:id="rId13"/>
    <p:sldId id="7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7: </a:t>
            </a:r>
            <a:r>
              <a:rPr lang="en-GB" dirty="0">
                <a:solidFill>
                  <a:schemeClr val="accent5"/>
                </a:solidFill>
              </a:rPr>
              <a:t>Hypothesis Testing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One Tailed Tests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ED4930-D858-7ED2-A436-89DCA142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" y="1454817"/>
            <a:ext cx="9144000" cy="39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Doing a full one-tailed hypothesis test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93879" y="67574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We’ve done various bits of a hypothesis test, and haven’t actually properly conducted one yet. Let’s do an example!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360128"/>
            <a:ext cx="8352928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John tosses a coin 8 times and it comes up heads 6 times. He claims the coin is </a:t>
            </a:r>
            <a:r>
              <a:rPr lang="en-GB" sz="1600" b="1" dirty="0"/>
              <a:t>biased towards heads</a:t>
            </a:r>
            <a:r>
              <a:rPr lang="en-GB" sz="1600" dirty="0"/>
              <a:t>. With a significance level of 5%, test his claim.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2160" y="2492896"/>
                <a:ext cx="2468905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C.D.F. Binomial table:</a:t>
                </a:r>
                <a:endParaRPr lang="en-GB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492896"/>
                <a:ext cx="2468905" cy="646331"/>
              </a:xfrm>
              <a:prstGeom prst="rect">
                <a:avLst/>
              </a:prstGeom>
              <a:blipFill>
                <a:blip r:embed="rId2"/>
                <a:stretch>
                  <a:fillRect l="-1467" t="-3636" b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982829"/>
                  </p:ext>
                </p:extLst>
              </p:nvPr>
            </p:nvGraphicFramePr>
            <p:xfrm>
              <a:off x="6012160" y="3159202"/>
              <a:ext cx="2471936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16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0.3633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2184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0.8555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982829"/>
                  </p:ext>
                </p:extLst>
              </p:nvPr>
            </p:nvGraphicFramePr>
            <p:xfrm>
              <a:off x="6012160" y="3159202"/>
              <a:ext cx="2471936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2000" r="-164935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1508" t="-2000" r="-794" b="-8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0.3633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0.8555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3980" y="2244974"/>
                <a:ext cx="374441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 number of heads.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probability of heads.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0" y="2244974"/>
                <a:ext cx="3744416" cy="1754326"/>
              </a:xfrm>
              <a:prstGeom prst="rect">
                <a:avLst/>
              </a:prstGeom>
              <a:blipFill>
                <a:blip r:embed="rId4"/>
                <a:stretch>
                  <a:fillRect t="-1736" b="-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3348" y="4139331"/>
                <a:ext cx="33099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true,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8,0.5</m:t>
                        </m:r>
                      </m:e>
                    </m:d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=1−0.8555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=0.1445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14.45% &gt; 5%, so insufficient evidence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Coin is not biased.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8" y="4139331"/>
                <a:ext cx="3309948" cy="2308324"/>
              </a:xfrm>
              <a:prstGeom prst="rect">
                <a:avLst/>
              </a:prstGeom>
              <a:blipFill>
                <a:blip r:embed="rId5"/>
                <a:stretch>
                  <a:fillRect l="-1657" t="-13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84219" y="2244974"/>
                <a:ext cx="2232248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STEP 1: </a:t>
                </a:r>
                <a:r>
                  <a:rPr lang="en-GB" sz="1400" dirty="0"/>
                  <a:t>Define test statistic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(stating its distribution), and the parameter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19" y="2244974"/>
                <a:ext cx="2232248" cy="738664"/>
              </a:xfrm>
              <a:prstGeom prst="rect">
                <a:avLst/>
              </a:prstGeom>
              <a:blipFill>
                <a:blip r:embed="rId6"/>
                <a:stretch>
                  <a:fillRect l="-270"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779912" y="3156551"/>
            <a:ext cx="208823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2: </a:t>
            </a:r>
            <a:r>
              <a:rPr lang="en-GB" sz="1400" dirty="0"/>
              <a:t>Write null and alternative hypotheses.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146" y="4006008"/>
            <a:ext cx="2088232" cy="1538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3: </a:t>
            </a:r>
            <a:r>
              <a:rPr lang="en-GB" sz="1400" dirty="0"/>
              <a:t>Determine probability of observed test statistic (or ‘more extreme’), assuming null hypothesis. </a:t>
            </a:r>
          </a:p>
          <a:p>
            <a:r>
              <a:rPr lang="en-GB" sz="1100" dirty="0"/>
              <a:t>i.e. Determine probability we’d see this outcome just by chance.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28235" y="5645611"/>
                <a:ext cx="2088232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STEP 4: </a:t>
                </a:r>
                <a:r>
                  <a:rPr lang="en-GB" sz="1400" dirty="0"/>
                  <a:t>Two-part conclusion:</a:t>
                </a:r>
              </a:p>
              <a:p>
                <a:r>
                  <a:rPr lang="en-GB" sz="1400" dirty="0"/>
                  <a:t>1. Do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/>
                  <a:t> or not?</a:t>
                </a:r>
              </a:p>
              <a:p>
                <a:r>
                  <a:rPr lang="en-GB" sz="1400" dirty="0"/>
                  <a:t>2. Put </a:t>
                </a:r>
                <a:r>
                  <a:rPr lang="en-GB" sz="1400" u="sng" dirty="0"/>
                  <a:t>in context of original problem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235" y="5645611"/>
                <a:ext cx="2088232" cy="1169551"/>
              </a:xfrm>
              <a:prstGeom prst="rect">
                <a:avLst/>
              </a:prstGeom>
              <a:blipFill>
                <a:blip r:embed="rId7"/>
                <a:stretch>
                  <a:fillRect l="-288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>
            <a:off x="3347864" y="2614306"/>
            <a:ext cx="33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338623" y="3418161"/>
            <a:ext cx="441290" cy="11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668233" y="4667693"/>
            <a:ext cx="202532" cy="3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15070" y="5752214"/>
            <a:ext cx="213165" cy="11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6801" y="2227317"/>
            <a:ext cx="2557906" cy="941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6801" y="3308534"/>
            <a:ext cx="2557906" cy="7084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6111" y="4158178"/>
            <a:ext cx="3058326" cy="1158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6111" y="5473307"/>
            <a:ext cx="3058326" cy="1158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19" name="Straight Arrow Connector 18"/>
          <p:cNvCxnSpPr>
            <a:stCxn id="5" idx="1"/>
          </p:cNvCxnSpPr>
          <p:nvPr/>
        </p:nvCxnSpPr>
        <p:spPr>
          <a:xfrm flipH="1" flipV="1">
            <a:off x="5834743" y="5254171"/>
            <a:ext cx="320305" cy="1162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55048" y="6093859"/>
                <a:ext cx="2771237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NEW TO A LEVEL 2017: </a:t>
                </a:r>
                <a:r>
                  <a:rPr lang="en-GB" sz="1200" dirty="0"/>
                  <a:t>The probability of ‘the observed value or more extreme’ is known as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dirty="0"/>
                  <a:t>-value.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48" y="6093859"/>
                <a:ext cx="2771237" cy="646331"/>
              </a:xfrm>
              <a:prstGeom prst="rect">
                <a:avLst/>
              </a:prstGeom>
              <a:blipFill>
                <a:blip r:embed="rId8"/>
                <a:stretch>
                  <a:fillRect r="-218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2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Alternative method using critical regions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93879" y="675747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also find the critical region and see if the test statistic lies within 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360128"/>
            <a:ext cx="8352928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John tosses a coin 8 times and it comes up heads 6 times. He claims the coin is </a:t>
            </a:r>
            <a:r>
              <a:rPr lang="en-GB" sz="1600" b="1" dirty="0"/>
              <a:t>biased towards heads</a:t>
            </a:r>
            <a:r>
              <a:rPr lang="en-GB" sz="1600" dirty="0"/>
              <a:t>. With a significance level of 5%, test his claim.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2160" y="2492896"/>
                <a:ext cx="2468905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C.D.F. Binomial table:</a:t>
                </a:r>
                <a:endParaRPr lang="en-GB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492896"/>
                <a:ext cx="2468905" cy="646331"/>
              </a:xfrm>
              <a:prstGeom prst="rect">
                <a:avLst/>
              </a:prstGeom>
              <a:blipFill>
                <a:blip r:embed="rId2"/>
                <a:stretch>
                  <a:fillRect l="-1467" t="-3636" b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6012160" y="3159202"/>
              <a:ext cx="2471936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16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0.3633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2184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0.8555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012160" y="3159202"/>
              <a:ext cx="2471936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2000" r="-164935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1508" t="-2000" r="-794" b="-8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0.3633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0.8555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3980" y="2244974"/>
                <a:ext cx="374441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 number of heads.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probability of heads.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0" y="2244974"/>
                <a:ext cx="3744416" cy="1754326"/>
              </a:xfrm>
              <a:prstGeom prst="rect">
                <a:avLst/>
              </a:prstGeom>
              <a:blipFill>
                <a:blip r:embed="rId4"/>
                <a:stretch>
                  <a:fillRect t="-1736" b="-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8343" y="4139331"/>
                <a:ext cx="356495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≥7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=1−0.9648=0.0352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Critical region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≥7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6 is not in critical region, so do 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Coin is not biased.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" y="4139331"/>
                <a:ext cx="3564953" cy="1754326"/>
              </a:xfrm>
              <a:prstGeom prst="rect">
                <a:avLst/>
              </a:prstGeom>
              <a:blipFill>
                <a:blip r:embed="rId5"/>
                <a:stretch>
                  <a:fillRect l="-1368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84219" y="2244974"/>
                <a:ext cx="2232248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STEP 1: </a:t>
                </a:r>
                <a:r>
                  <a:rPr lang="en-GB" sz="1400" dirty="0"/>
                  <a:t>Define test statistic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(stating its distribution), and the parameter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19" y="2244974"/>
                <a:ext cx="2232248" cy="738664"/>
              </a:xfrm>
              <a:prstGeom prst="rect">
                <a:avLst/>
              </a:prstGeom>
              <a:blipFill>
                <a:blip r:embed="rId6"/>
                <a:stretch>
                  <a:fillRect l="-270"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779912" y="3156551"/>
            <a:ext cx="208823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2: </a:t>
            </a:r>
            <a:r>
              <a:rPr lang="en-GB" sz="1400" dirty="0"/>
              <a:t>Write null and alternative hypotheses.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1959" y="4615609"/>
            <a:ext cx="1709533" cy="738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3 (Alternative): </a:t>
            </a:r>
            <a:r>
              <a:rPr lang="en-GB" sz="1400" dirty="0"/>
              <a:t>Determine critical region.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28235" y="5645611"/>
                <a:ext cx="2088232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STEP 4: </a:t>
                </a:r>
                <a:r>
                  <a:rPr lang="en-GB" sz="1400" dirty="0"/>
                  <a:t>Two-part conclusion:</a:t>
                </a:r>
              </a:p>
              <a:p>
                <a:r>
                  <a:rPr lang="en-GB" sz="1400" dirty="0"/>
                  <a:t>1. Do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/>
                  <a:t> or not?</a:t>
                </a:r>
              </a:p>
              <a:p>
                <a:r>
                  <a:rPr lang="en-GB" sz="1400" dirty="0"/>
                  <a:t>2. Put </a:t>
                </a:r>
                <a:r>
                  <a:rPr lang="en-GB" sz="1400" u="sng" dirty="0"/>
                  <a:t>in context of original problem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235" y="5645611"/>
                <a:ext cx="2088232" cy="1169551"/>
              </a:xfrm>
              <a:prstGeom prst="rect">
                <a:avLst/>
              </a:prstGeom>
              <a:blipFill>
                <a:blip r:embed="rId7"/>
                <a:stretch>
                  <a:fillRect l="-288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>
            <a:off x="3347864" y="2614306"/>
            <a:ext cx="33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338623" y="3418161"/>
            <a:ext cx="441290" cy="11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837215" y="4795157"/>
            <a:ext cx="382360" cy="14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624595" y="6104639"/>
            <a:ext cx="213165" cy="11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8590" y="4139332"/>
            <a:ext cx="3365123" cy="664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0535" y="4914210"/>
            <a:ext cx="3286094" cy="949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576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/>
                    <a:t>More on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GB" sz="3200" dirty="0"/>
                    <a:t>-values</a:t>
                  </a:r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93936" y="721161"/>
            <a:ext cx="793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(Note that this is not covered in the Pearson textbook, but </a:t>
            </a:r>
            <a:r>
              <a:rPr lang="en-GB" b="1" dirty="0"/>
              <a:t>is</a:t>
            </a:r>
            <a:r>
              <a:rPr lang="en-GB" dirty="0"/>
              <a:t> in the specification)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1556792"/>
                <a:ext cx="7560840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Sheila wants to know if a coin is biased towards heads and throws it a large number of times, counting the number of heads.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-value is less than 0.03.</a:t>
                </a:r>
              </a:p>
              <a:p>
                <a:r>
                  <a:rPr lang="en-GB" dirty="0"/>
                  <a:t>Conduct a hypothesis test at the 5% significance level.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7560840" cy="923330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579382" y="2670832"/>
                <a:ext cx="3303361" cy="15696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600" b="1"/>
                  <a:t>Note:</a:t>
                </a:r>
                <a:r>
                  <a:rPr lang="en-GB" sz="1600"/>
                  <a:t> </a:t>
                </a:r>
                <a:r>
                  <a:rPr lang="en-GB" sz="1600" dirty="0"/>
                  <a:t>Ordinarily we’d calculate the probability of seeing the observed number of heads ‘or more extreme’. But this has already been done for us (i.e. the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-value), so we just need to compare this against the threshold.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82" y="2670832"/>
                <a:ext cx="3303361" cy="1569660"/>
              </a:xfrm>
              <a:prstGeom prst="rect">
                <a:avLst/>
              </a:prstGeom>
              <a:blipFill>
                <a:blip r:embed="rId4"/>
                <a:stretch>
                  <a:fillRect l="-549" t="-382" r="-366" b="-3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0653" y="2692715"/>
                <a:ext cx="388843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b="1" dirty="0">
                    <a:latin typeface="+mj-lt"/>
                  </a:rPr>
                  <a:t> be the probability of heads.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b="1" dirty="0"/>
                  <a:t> </a:t>
                </a:r>
                <a:br>
                  <a:rPr lang="en-GB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b="1" dirty="0"/>
                  <a:t> </a:t>
                </a:r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en-GB" b="1" dirty="0"/>
                  <a:t> so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b="1" dirty="0"/>
                  <a:t>.</a:t>
                </a:r>
              </a:p>
              <a:p>
                <a:r>
                  <a:rPr lang="en-GB" b="1" dirty="0"/>
                  <a:t>Sufficient evidence to suggest the coin is biased.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53" y="2692715"/>
                <a:ext cx="3888432" cy="2031325"/>
              </a:xfrm>
              <a:prstGeom prst="rect">
                <a:avLst/>
              </a:prstGeom>
              <a:blipFill>
                <a:blip r:embed="rId5"/>
                <a:stretch>
                  <a:fillRect l="-1254" t="-1802" r="-627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39952" y="2670832"/>
            <a:ext cx="4379282" cy="2502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98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764704"/>
                <a:ext cx="7992888" cy="159377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standard treatment for a particular disease has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dirty="0"/>
                  <a:t> probability of success. A certain doctor has undertake research in this area and has produced a new drug which has been successful with 11 out of 20 patients. The doctor claims the new drug represents an improvement on the standard treatment.</a:t>
                </a:r>
              </a:p>
              <a:p>
                <a:r>
                  <a:rPr lang="en-GB" dirty="0"/>
                  <a:t>Test, at the 5% significance level, the claim made by the doctor.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7992888" cy="15937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8192" y="2708920"/>
                <a:ext cx="557798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 number of patients for whom trial was successful.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probability of success in each patient.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&gt;0.4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>
                    <a:latin typeface="+mj-lt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b="0" dirty="0">
                    <a:latin typeface="+mj-lt"/>
                  </a:rPr>
                  <a:t> is true, 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(20,0.4)</m:t>
                    </m:r>
                  </m:oMath>
                </a14:m>
                <a:endParaRPr lang="en-GB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≥11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=0.1275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12.75% &gt; 5% so not enough evidence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dirty="0"/>
                  <a:t> New drug is no better than old one.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2" y="2708920"/>
                <a:ext cx="5577983" cy="3416320"/>
              </a:xfrm>
              <a:prstGeom prst="rect">
                <a:avLst/>
              </a:prstGeom>
              <a:blipFill>
                <a:blip r:embed="rId3"/>
                <a:stretch>
                  <a:fillRect l="-984" t="-891" b="-1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octor, doctors, health, hospital, medical, medici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033" y="1646624"/>
            <a:ext cx="972765" cy="97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84167" y="2762645"/>
                <a:ext cx="2232248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STEP 1: </a:t>
                </a:r>
                <a:r>
                  <a:rPr lang="en-GB" sz="1400" dirty="0"/>
                  <a:t>Define test statistic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(stating its distribution), and the parameter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7" y="2762645"/>
                <a:ext cx="2232248" cy="738664"/>
              </a:xfrm>
              <a:prstGeom prst="rect">
                <a:avLst/>
              </a:prstGeom>
              <a:blipFill>
                <a:blip r:embed="rId5"/>
                <a:stretch>
                  <a:fillRect l="-270"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32646" y="3851755"/>
            <a:ext cx="208823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2: </a:t>
            </a:r>
            <a:r>
              <a:rPr lang="en-GB" sz="1400" dirty="0"/>
              <a:t>Write null and alternative hypotheses.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5506" y="4526832"/>
            <a:ext cx="2868981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STEP 3: </a:t>
            </a:r>
            <a:r>
              <a:rPr lang="en-GB" sz="1400" dirty="0"/>
              <a:t>Determine probability of observed test statistic (or ‘more extreme’), assuming null hypothesis.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5506" y="5391912"/>
                <a:ext cx="2088232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STEP 4: </a:t>
                </a:r>
                <a:r>
                  <a:rPr lang="en-GB" sz="1400" dirty="0"/>
                  <a:t>Two-part conclusion:</a:t>
                </a:r>
              </a:p>
              <a:p>
                <a:r>
                  <a:rPr lang="en-GB" sz="1400" dirty="0"/>
                  <a:t>1. Do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/>
                  <a:t> or not?</a:t>
                </a:r>
              </a:p>
              <a:p>
                <a:r>
                  <a:rPr lang="en-GB" sz="1400" dirty="0"/>
                  <a:t>2. Put </a:t>
                </a:r>
                <a:r>
                  <a:rPr lang="en-GB" sz="1400" u="sng" dirty="0"/>
                  <a:t>in context of original problem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06" y="5391912"/>
                <a:ext cx="2088232" cy="1169551"/>
              </a:xfrm>
              <a:prstGeom prst="rect">
                <a:avLst/>
              </a:prstGeom>
              <a:blipFill>
                <a:blip r:embed="rId6"/>
                <a:stretch>
                  <a:fillRect l="-289" b="-3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85596" y="2677952"/>
            <a:ext cx="5210539" cy="8950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8192" y="3785414"/>
            <a:ext cx="2114196" cy="709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8192" y="4600756"/>
            <a:ext cx="4137824" cy="709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8192" y="5443979"/>
            <a:ext cx="5073928" cy="7091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99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539552" y="1175489"/>
            <a:ext cx="6857782" cy="185589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27051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student takes a multiple choice test. The test is made up of 10 questions each with 5 possible answers. The student gets 4 questions correct. Her teacher claims she was guessing the answers. Using a one tailed test, at the 5% level of significance, test whether or not there is evidence to reject the teacher’s claim.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27051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your hypotheses clearly.				</a:t>
            </a:r>
            <a:r>
              <a:rPr lang="en-GB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836712"/>
            <a:ext cx="273630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S2 Jan 2011 Q2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992888" cy="25071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39552" y="3403303"/>
            <a:ext cx="36004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08376" y="3142046"/>
                <a:ext cx="258140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Note the mark for stating distribution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200" dirty="0"/>
                  <a:t> under null hypothesis.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76" y="3142046"/>
                <a:ext cx="2581402" cy="46166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3846849" y="3370159"/>
            <a:ext cx="661527" cy="29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26969" y="5301208"/>
            <a:ext cx="1944216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Note two-mark conclusion.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77612" y="5098103"/>
            <a:ext cx="649358" cy="31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0444" y="3118249"/>
            <a:ext cx="8360028" cy="3047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0646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Applied Year 1/AS</a:t>
            </a:r>
          </a:p>
          <a:p>
            <a:r>
              <a:rPr lang="en-GB" sz="2400" dirty="0"/>
              <a:t>Pages 47-48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0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6697615-89C5-B877-C162-7A467F10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465" y="908720"/>
            <a:ext cx="70199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C02EB6-BCA8-E63C-E13E-1A7317C3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75" y="764704"/>
            <a:ext cx="7108649" cy="58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29471</TotalTime>
  <Words>1013</Words>
  <Application>Microsoft Office PowerPoint</Application>
  <PresentationFormat>On-screen Show 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Office Theme</vt:lpstr>
      <vt:lpstr>Stats1 Chapter 7: Hypothesis Testing  One Tailed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910</cp:revision>
  <dcterms:created xsi:type="dcterms:W3CDTF">2013-02-28T07:36:55Z</dcterms:created>
  <dcterms:modified xsi:type="dcterms:W3CDTF">2024-05-21T12:32:41Z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