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481" r:id="rId5"/>
    <p:sldId id="483" r:id="rId6"/>
    <p:sldId id="666" r:id="rId7"/>
    <p:sldId id="667" r:id="rId8"/>
    <p:sldId id="668" r:id="rId9"/>
    <p:sldId id="669" r:id="rId10"/>
    <p:sldId id="670" r:id="rId11"/>
    <p:sldId id="682" r:id="rId12"/>
    <p:sldId id="618" r:id="rId13"/>
    <p:sldId id="533" r:id="rId14"/>
    <p:sldId id="700" r:id="rId15"/>
    <p:sldId id="702" r:id="rId16"/>
    <p:sldId id="53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488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V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4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wer"/>
            <c:dispRSqr val="0"/>
            <c:dispEq val="0"/>
          </c:trendline>
          <c:xVal>
            <c:numRef>
              <c:f>Sheet1!$B$2:$I$2</c:f>
              <c:numCache>
                <c:formatCode>General</c:formatCode>
                <c:ptCount val="8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</c:numCache>
            </c:numRef>
          </c:xVal>
          <c:yVal>
            <c:numRef>
              <c:f>Sheet1!$B$3:$I$3</c:f>
              <c:numCache>
                <c:formatCode>General</c:formatCode>
                <c:ptCount val="8"/>
                <c:pt idx="0">
                  <c:v>10115</c:v>
                </c:pt>
                <c:pt idx="1">
                  <c:v>26790</c:v>
                </c:pt>
                <c:pt idx="2">
                  <c:v>60306</c:v>
                </c:pt>
                <c:pt idx="3">
                  <c:v>180386</c:v>
                </c:pt>
                <c:pt idx="4">
                  <c:v>1119801</c:v>
                </c:pt>
                <c:pt idx="5">
                  <c:v>8300000</c:v>
                </c:pt>
                <c:pt idx="6">
                  <c:v>21900000</c:v>
                </c:pt>
                <c:pt idx="7">
                  <c:v>57500000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B80-4092-8E91-1672AD3B5B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601432"/>
        <c:axId val="419599792"/>
      </c:scatterChart>
      <c:valAx>
        <c:axId val="419601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599792"/>
        <c:crosses val="autoZero"/>
        <c:crossBetween val="midCat"/>
      </c:valAx>
      <c:valAx>
        <c:axId val="419599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6014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0.png"/><Relationship Id="rId7" Type="http://schemas.openxmlformats.org/officeDocument/2006/relationships/image" Target="../media/image1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4"/>
            <a:ext cx="9144000" cy="2594718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Stats2 Chapter 1: </a:t>
            </a:r>
            <a:r>
              <a:rPr lang="en-GB" dirty="0">
                <a:solidFill>
                  <a:schemeClr val="accent5"/>
                </a:solidFill>
              </a:rPr>
              <a:t> Measuring Correlation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Exponential Models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01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4D11CF2-1DC0-3192-E426-EEDABF4C5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990600"/>
            <a:ext cx="73628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9476E0F-24BE-0739-B16A-4645870EB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117" y="651876"/>
            <a:ext cx="6864622" cy="620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87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96E31B0-587C-E258-DC94-724900403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28" y="692696"/>
            <a:ext cx="7391400" cy="4314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DCC1C3-B263-1A0E-E755-42EC754EA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71654"/>
            <a:ext cx="9144000" cy="176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3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C69D736-BF2E-8547-D3D2-16247ECCB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785812"/>
            <a:ext cx="909637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Chapter Overview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6028" y="1630451"/>
                <a:ext cx="2863883" cy="1200329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Recap of Pure Year 1. Using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dirty="0"/>
                  <a:t> to model an exponential relationship between two variables.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28" y="1630451"/>
                <a:ext cx="2863883" cy="1200329"/>
              </a:xfrm>
              <a:prstGeom prst="rect">
                <a:avLst/>
              </a:prstGeom>
              <a:blipFill>
                <a:blip r:embed="rId2"/>
                <a:stretch>
                  <a:fillRect b="-448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937803" y="1239561"/>
            <a:ext cx="2842107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r>
              <a:rPr lang="en-GB" dirty="0"/>
              <a:t>:: Exponential Models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544" y="4200586"/>
            <a:ext cx="3024336" cy="1754326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Find the first 4 terms in the We want to test whether two variables have some kind of correlation, or whether any correlation observed just happened by chance.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7544" y="3831254"/>
            <a:ext cx="3024336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3</a:t>
            </a:r>
            <a:r>
              <a:rPr lang="en-GB" dirty="0"/>
              <a:t>:: Hypothesis Testing for no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355976" y="1946392"/>
                <a:ext cx="3744415" cy="1200329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Using the Product Moment Correlation Coefficient (PMCC),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/>
                  <a:t>, to measure the strength of correlation between two variables.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1946392"/>
                <a:ext cx="3744415" cy="1200329"/>
              </a:xfrm>
              <a:prstGeom prst="rect">
                <a:avLst/>
              </a:prstGeom>
              <a:blipFill>
                <a:blip r:embed="rId3"/>
                <a:stretch>
                  <a:fillRect b="-448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4355976" y="1586352"/>
            <a:ext cx="374441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2</a:t>
            </a:r>
            <a:r>
              <a:rPr lang="en-GB" dirty="0"/>
              <a:t>:: Measuring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16016" y="5094869"/>
                <a:ext cx="4176464" cy="95410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Teacher Notes: </a:t>
                </a:r>
                <a:r>
                  <a:rPr lang="en-GB" sz="1400" dirty="0"/>
                  <a:t>(1) is mostly a recap of Pure Year 1. (2) is in the old S1 module, but students now just use their calculator to calculate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1400" dirty="0"/>
                  <a:t>; they do not need to use formulae. (3) is from the old S3 module but simplified.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5094869"/>
                <a:ext cx="4176464" cy="954107"/>
              </a:xfrm>
              <a:prstGeom prst="rect">
                <a:avLst/>
              </a:prstGeom>
              <a:blipFill>
                <a:blip r:embed="rId4"/>
                <a:stretch>
                  <a:fillRect l="-145" r="-581" b="-4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05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5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b="1" dirty="0"/>
                <a:t>RECAP </a:t>
              </a:r>
              <a:r>
                <a:rPr lang="en-GB" sz="3200" dirty="0"/>
                <a:t>:: What is regression?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/>
          <p:cNvCxnSpPr/>
          <p:nvPr/>
        </p:nvCxnSpPr>
        <p:spPr>
          <a:xfrm flipV="1">
            <a:off x="755576" y="1010761"/>
            <a:ext cx="0" cy="28083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55576" y="3819073"/>
            <a:ext cx="468052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164121" y="3868890"/>
                <a:ext cx="2520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Time spent revising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(</m:t>
                    </m:r>
                    <m:r>
                      <a:rPr lang="en-GB" b="0" i="1" smtClean="0">
                        <a:latin typeface="Cambria Math"/>
                      </a:rPr>
                      <m:t>𝑥</m:t>
                    </m:r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121" y="3868890"/>
                <a:ext cx="2520280" cy="369332"/>
              </a:xfrm>
              <a:prstGeom prst="rect">
                <a:avLst/>
              </a:prstGeom>
              <a:blipFill>
                <a:blip r:embed="rId2"/>
                <a:stretch>
                  <a:fillRect l="-1937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16200000">
                <a:off x="-369839" y="2037531"/>
                <a:ext cx="1728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Exam mark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(</m:t>
                    </m:r>
                    <m:r>
                      <a:rPr lang="en-GB" b="0" i="1" smtClean="0">
                        <a:latin typeface="Cambria Math"/>
                      </a:rPr>
                      <m:t>𝑦</m:t>
                    </m:r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369839" y="2037531"/>
                <a:ext cx="1728192" cy="369332"/>
              </a:xfrm>
              <a:prstGeom prst="rect">
                <a:avLst/>
              </a:prstGeom>
              <a:blipFill>
                <a:blip r:embed="rId3"/>
                <a:stretch>
                  <a:fillRect l="-10000" r="-26667" b="-31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1043608" y="3098993"/>
            <a:ext cx="216024" cy="216024"/>
            <a:chOff x="3347864" y="2780928"/>
            <a:chExt cx="216024" cy="216024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619672" y="3098993"/>
            <a:ext cx="216024" cy="216024"/>
            <a:chOff x="3347864" y="2780928"/>
            <a:chExt cx="216024" cy="216024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017812" y="2494354"/>
            <a:ext cx="216024" cy="216024"/>
            <a:chOff x="3347864" y="2780928"/>
            <a:chExt cx="216024" cy="216024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593876" y="2624467"/>
            <a:ext cx="216024" cy="216024"/>
            <a:chOff x="3347864" y="2780928"/>
            <a:chExt cx="216024" cy="216024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930674" y="1607569"/>
            <a:ext cx="216024" cy="216024"/>
            <a:chOff x="3347864" y="2780928"/>
            <a:chExt cx="216024" cy="216024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624499" y="1915420"/>
            <a:ext cx="216024" cy="216024"/>
            <a:chOff x="3347864" y="2780928"/>
            <a:chExt cx="216024" cy="216024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4202435" y="984468"/>
            <a:ext cx="216024" cy="216024"/>
            <a:chOff x="3347864" y="2780928"/>
            <a:chExt cx="216024" cy="216024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 flipV="1">
            <a:off x="755576" y="1154777"/>
            <a:ext cx="4032448" cy="2376264"/>
          </a:xfrm>
          <a:prstGeom prst="line">
            <a:avLst/>
          </a:prstGeom>
          <a:ln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64912" y="4558618"/>
            <a:ext cx="5058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record people’s exam marks as well as the time they spent revising. I want to predict how well someone will do based on the time they spent revising. How would I do this?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563534" y="2137918"/>
                <a:ext cx="16565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𝑦</m:t>
                      </m:r>
                      <m:r>
                        <a:rPr lang="en-GB" b="0" i="1" smtClean="0">
                          <a:latin typeface="Cambria Math"/>
                        </a:rPr>
                        <m:t>=20+3</m:t>
                      </m:r>
                      <m:r>
                        <a:rPr lang="en-GB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534" y="2137918"/>
                <a:ext cx="1656538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331035" y="870451"/>
                <a:ext cx="3599109" cy="255454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What we’ve done here is come up with a </a:t>
                </a:r>
                <a:r>
                  <a:rPr lang="en-GB" sz="1600" b="1" dirty="0"/>
                  <a:t>model</a:t>
                </a:r>
                <a:r>
                  <a:rPr lang="en-GB" sz="1600" dirty="0"/>
                  <a:t> to explain the data, in this case, a line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/>
                      </a:rPr>
                      <m:t>𝑦</m:t>
                    </m:r>
                    <m:r>
                      <a:rPr lang="en-GB" sz="1600" b="0" i="1" smtClean="0">
                        <a:latin typeface="Cambria Math"/>
                      </a:rPr>
                      <m:t>=</m:t>
                    </m:r>
                    <m:r>
                      <a:rPr lang="en-GB" sz="1600" b="0" i="1" smtClean="0">
                        <a:latin typeface="Cambria Math"/>
                      </a:rPr>
                      <m:t>𝑎</m:t>
                    </m:r>
                    <m:r>
                      <a:rPr lang="en-GB" sz="1600" b="0" i="1" smtClean="0">
                        <a:latin typeface="Cambria Math"/>
                      </a:rPr>
                      <m:t>+</m:t>
                    </m:r>
                    <m:r>
                      <a:rPr lang="en-GB" sz="1600" b="0" i="1" smtClean="0">
                        <a:latin typeface="Cambria Math"/>
                      </a:rPr>
                      <m:t>𝑏𝑥</m:t>
                    </m:r>
                  </m:oMath>
                </a14:m>
                <a:r>
                  <a:rPr lang="en-GB" sz="1600" dirty="0"/>
                  <a:t>. We’ve then tried to set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GB" sz="1600" dirty="0"/>
                  <a:t> such that the resulting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GB" sz="1600" dirty="0"/>
                  <a:t> value matches the actual exam marks as closely as possible.</a:t>
                </a:r>
              </a:p>
              <a:p>
                <a:r>
                  <a:rPr lang="en-GB" sz="1600" u="sng" dirty="0"/>
                  <a:t>The ‘regression’ bit is the act of setting the parameters of our model (here the gradient and y-intercept of the line of best fit) to best explain the data.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035" y="870451"/>
                <a:ext cx="3599109" cy="2554545"/>
              </a:xfrm>
              <a:prstGeom prst="rect">
                <a:avLst/>
              </a:prstGeom>
              <a:blipFill>
                <a:blip r:embed="rId5"/>
                <a:stretch>
                  <a:fillRect l="-673" t="-236" r="-337" b="-16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51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5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Exponential Regression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8" name="Straight Arrow Connector 7"/>
          <p:cNvCxnSpPr/>
          <p:nvPr/>
        </p:nvCxnSpPr>
        <p:spPr>
          <a:xfrm flipV="1">
            <a:off x="1763688" y="908720"/>
            <a:ext cx="0" cy="28083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763688" y="3717032"/>
            <a:ext cx="4680520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444208" y="3573016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Time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(</m:t>
                    </m:r>
                    <m:r>
                      <a:rPr lang="en-GB" b="0" i="1" smtClean="0">
                        <a:latin typeface="Cambria Math"/>
                      </a:rPr>
                      <m:t>𝑥</m:t>
                    </m:r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3573016"/>
                <a:ext cx="144016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3390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23528" y="1666545"/>
                <a:ext cx="14401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Rabbit population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(</m:t>
                    </m:r>
                    <m:r>
                      <a:rPr lang="en-GB" b="0" i="1" smtClean="0">
                        <a:latin typeface="Cambria Math"/>
                      </a:rPr>
                      <m:t>𝑦</m:t>
                    </m:r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666545"/>
                <a:ext cx="1440160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3390" t="-3289" b="-39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1655676" y="3295678"/>
            <a:ext cx="216024" cy="216024"/>
            <a:chOff x="3347864" y="2780928"/>
            <a:chExt cx="216024" cy="216024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2436546" y="3134326"/>
            <a:ext cx="216024" cy="216024"/>
            <a:chOff x="3347864" y="2780928"/>
            <a:chExt cx="216024" cy="216024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337497" y="2942799"/>
            <a:ext cx="216024" cy="216024"/>
            <a:chOff x="3347864" y="2780928"/>
            <a:chExt cx="216024" cy="216024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103948" y="2263552"/>
            <a:ext cx="216024" cy="216024"/>
            <a:chOff x="3347864" y="2780928"/>
            <a:chExt cx="216024" cy="216024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791037" y="1612512"/>
            <a:ext cx="216024" cy="216024"/>
            <a:chOff x="3347864" y="2780928"/>
            <a:chExt cx="216024" cy="216024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485886" y="746331"/>
            <a:ext cx="216024" cy="216024"/>
            <a:chOff x="3347864" y="2780928"/>
            <a:chExt cx="216024" cy="216024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92453" y="4149404"/>
                <a:ext cx="806489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For some variables, e.g. population with time, it may be more appropriate to use an </a:t>
                </a:r>
                <a:r>
                  <a:rPr lang="en-GB" b="1" dirty="0"/>
                  <a:t>exponential</a:t>
                </a:r>
                <a:r>
                  <a:rPr lang="en-GB" dirty="0"/>
                  <a:t> equation, i.e.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are constants we need to fix to best match the data.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53" y="4149404"/>
                <a:ext cx="8064896" cy="923330"/>
              </a:xfrm>
              <a:prstGeom prst="rect">
                <a:avLst/>
              </a:prstGeom>
              <a:blipFill>
                <a:blip r:embed="rId4"/>
                <a:stretch>
                  <a:fillRect l="-605" t="-3974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/>
          <p:cNvSpPr/>
          <p:nvPr/>
        </p:nvSpPr>
        <p:spPr>
          <a:xfrm>
            <a:off x="1765005" y="733647"/>
            <a:ext cx="3902148" cy="2668772"/>
          </a:xfrm>
          <a:custGeom>
            <a:avLst/>
            <a:gdLst>
              <a:gd name="connsiteX0" fmla="*/ 0 w 3902148"/>
              <a:gd name="connsiteY0" fmla="*/ 2668772 h 2668772"/>
              <a:gd name="connsiteX1" fmla="*/ 1424762 w 3902148"/>
              <a:gd name="connsiteY1" fmla="*/ 2339162 h 2668772"/>
              <a:gd name="connsiteX2" fmla="*/ 2509283 w 3902148"/>
              <a:gd name="connsiteY2" fmla="*/ 1733106 h 2668772"/>
              <a:gd name="connsiteX3" fmla="*/ 3519376 w 3902148"/>
              <a:gd name="connsiteY3" fmla="*/ 648586 h 2668772"/>
              <a:gd name="connsiteX4" fmla="*/ 3902148 w 3902148"/>
              <a:gd name="connsiteY4" fmla="*/ 0 h 2668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2148" h="2668772">
                <a:moveTo>
                  <a:pt x="0" y="2668772"/>
                </a:moveTo>
                <a:cubicBezTo>
                  <a:pt x="503274" y="2581939"/>
                  <a:pt x="1006548" y="2495106"/>
                  <a:pt x="1424762" y="2339162"/>
                </a:cubicBezTo>
                <a:cubicBezTo>
                  <a:pt x="1842976" y="2183218"/>
                  <a:pt x="2160181" y="2014869"/>
                  <a:pt x="2509283" y="1733106"/>
                </a:cubicBezTo>
                <a:cubicBezTo>
                  <a:pt x="2858385" y="1451343"/>
                  <a:pt x="3287232" y="937437"/>
                  <a:pt x="3519376" y="648586"/>
                </a:cubicBezTo>
                <a:cubicBezTo>
                  <a:pt x="3751520" y="359735"/>
                  <a:pt x="3826834" y="179867"/>
                  <a:pt x="3902148" y="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655676" y="1268760"/>
            <a:ext cx="4284476" cy="230425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09076" y="918856"/>
                <a:ext cx="2682853" cy="92333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/>
                  <a:t>Linear regression line not a good fit for the data.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076" y="918856"/>
                <a:ext cx="2682853" cy="923330"/>
              </a:xfrm>
              <a:prstGeom prst="rect">
                <a:avLst/>
              </a:prstGeom>
              <a:blipFill>
                <a:blip r:embed="rId5"/>
                <a:stretch>
                  <a:fillRect l="-1577" t="-2581" b="-6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559236" y="2072280"/>
                <a:ext cx="1730324" cy="9233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/>
                  <a:t>Exponential line much better fit.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236" y="2072280"/>
                <a:ext cx="1730324" cy="923330"/>
              </a:xfrm>
              <a:prstGeom prst="rect">
                <a:avLst/>
              </a:prstGeom>
              <a:blipFill>
                <a:blip r:embed="rId6"/>
                <a:stretch>
                  <a:fillRect l="-2431" t="-2581" r="-1736" b="-6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83891" y="5085287"/>
                <a:ext cx="311250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891" y="5085287"/>
                <a:ext cx="3112505" cy="923330"/>
              </a:xfrm>
              <a:prstGeom prst="rect">
                <a:avLst/>
              </a:prstGeom>
              <a:blipFill>
                <a:blip r:embed="rId7"/>
                <a:stretch>
                  <a:fillRect l="-587" b="-46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4575368" y="5010961"/>
            <a:ext cx="24482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 Year 1, what did we do to both sides to end up with a straight line equation?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135697" y="6161192"/>
                <a:ext cx="6356461" cy="3693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Wingdings" panose="05000000000000000000" pitchFamily="2" charset="2"/>
                  </a:rPr>
                  <a:t>!</a:t>
                </a:r>
                <a:r>
                  <a:rPr lang="en-GB" dirty="0"/>
                  <a:t> 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dirty="0"/>
                  <a:t> for constants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func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697" y="6161192"/>
                <a:ext cx="6356461" cy="369332"/>
              </a:xfrm>
              <a:prstGeom prst="rect">
                <a:avLst/>
              </a:prstGeom>
              <a:blipFill>
                <a:blip r:embed="rId8"/>
                <a:stretch>
                  <a:fillRect l="-573" t="-7813" b="-21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1401504" y="5438235"/>
            <a:ext cx="2661046" cy="6098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2863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32" grpId="0" animBg="1"/>
      <p:bldP spid="15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Exponential Regression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24C0F6-0EEF-4D0B-AFEA-EDAB452ECE5F}"/>
              </a:ext>
            </a:extLst>
          </p:cNvPr>
          <p:cNvCxnSpPr>
            <a:cxnSpLocks/>
          </p:cNvCxnSpPr>
          <p:nvPr/>
        </p:nvCxnSpPr>
        <p:spPr>
          <a:xfrm flipV="1">
            <a:off x="1619672" y="3717032"/>
            <a:ext cx="2304256" cy="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0AF667-3FF1-4125-8956-047A60794A98}"/>
                  </a:ext>
                </a:extLst>
              </p:cNvPr>
              <p:cNvSpPr txBox="1"/>
              <p:nvPr/>
            </p:nvSpPr>
            <p:spPr>
              <a:xfrm>
                <a:off x="392163" y="2191866"/>
                <a:ext cx="14401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Rabbit population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(</m:t>
                    </m:r>
                    <m:r>
                      <a:rPr lang="en-GB" b="0" i="1" smtClean="0">
                        <a:latin typeface="Cambria Math"/>
                      </a:rPr>
                      <m:t>𝑦</m:t>
                    </m:r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0AF667-3FF1-4125-8956-047A60794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63" y="2191866"/>
                <a:ext cx="1440160" cy="923330"/>
              </a:xfrm>
              <a:prstGeom prst="rect">
                <a:avLst/>
              </a:prstGeom>
              <a:blipFill>
                <a:blip r:embed="rId2"/>
                <a:stretch>
                  <a:fillRect l="-3376" t="-3974" b="-4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C43F31-EA32-4484-9FE8-2DC199BF433A}"/>
              </a:ext>
            </a:extLst>
          </p:cNvPr>
          <p:cNvCxnSpPr>
            <a:cxnSpLocks/>
          </p:cNvCxnSpPr>
          <p:nvPr/>
        </p:nvCxnSpPr>
        <p:spPr>
          <a:xfrm flipV="1">
            <a:off x="1619672" y="1412776"/>
            <a:ext cx="0" cy="23042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57DC36-82AC-4D9E-AEB5-535759BB8983}"/>
                  </a:ext>
                </a:extLst>
              </p:cNvPr>
              <p:cNvSpPr txBox="1"/>
              <p:nvPr/>
            </p:nvSpPr>
            <p:spPr>
              <a:xfrm>
                <a:off x="3203848" y="3783617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Time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057DC36-82AC-4D9E-AEB5-535759BB8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783617"/>
                <a:ext cx="1440160" cy="369332"/>
              </a:xfrm>
              <a:prstGeom prst="rect">
                <a:avLst/>
              </a:prstGeom>
              <a:blipFill>
                <a:blip r:embed="rId3"/>
                <a:stretch>
                  <a:fillRect l="-3814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A1954E-69E3-47FB-B2C6-BAC79824C6E6}"/>
                  </a:ext>
                </a:extLst>
              </p:cNvPr>
              <p:cNvSpPr txBox="1"/>
              <p:nvPr/>
            </p:nvSpPr>
            <p:spPr>
              <a:xfrm>
                <a:off x="1347689" y="750864"/>
                <a:ext cx="6356461" cy="3693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dirty="0"/>
                  <a:t> for constants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func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A1954E-69E3-47FB-B2C6-BAC79824C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689" y="750864"/>
                <a:ext cx="6356461" cy="369332"/>
              </a:xfrm>
              <a:prstGeom prst="rect">
                <a:avLst/>
              </a:prstGeom>
              <a:blipFill>
                <a:blip r:embed="rId4"/>
                <a:stretch>
                  <a:fillRect l="-573" t="-4615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BAB2904D-D7C2-43AD-9DF9-A58C143448D8}"/>
              </a:ext>
            </a:extLst>
          </p:cNvPr>
          <p:cNvGrpSpPr/>
          <p:nvPr/>
        </p:nvGrpSpPr>
        <p:grpSpPr>
          <a:xfrm>
            <a:off x="1559983" y="3168087"/>
            <a:ext cx="216024" cy="216024"/>
            <a:chOff x="3347864" y="2780928"/>
            <a:chExt cx="216024" cy="21602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532AB9-FB9A-41D6-906F-C68E477BCE72}"/>
                </a:ext>
              </a:extLst>
            </p:cNvPr>
            <p:cNvCxnSpPr/>
            <p:nvPr/>
          </p:nvCxnSpPr>
          <p:spPr>
            <a:xfrm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89AB783-C365-4B8F-9F71-E71BACF25F0E}"/>
                </a:ext>
              </a:extLst>
            </p:cNvPr>
            <p:cNvCxnSpPr/>
            <p:nvPr/>
          </p:nvCxnSpPr>
          <p:spPr>
            <a:xfrm flipH="1"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55661D-7167-4F23-9E7C-C84A22330365}"/>
              </a:ext>
            </a:extLst>
          </p:cNvPr>
          <p:cNvGrpSpPr/>
          <p:nvPr/>
        </p:nvGrpSpPr>
        <p:grpSpPr>
          <a:xfrm>
            <a:off x="2014439" y="3045284"/>
            <a:ext cx="216024" cy="216024"/>
            <a:chOff x="3347864" y="2780928"/>
            <a:chExt cx="216024" cy="21602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4CC249-51C3-4A58-8E32-EB46440E7A98}"/>
                </a:ext>
              </a:extLst>
            </p:cNvPr>
            <p:cNvCxnSpPr/>
            <p:nvPr/>
          </p:nvCxnSpPr>
          <p:spPr>
            <a:xfrm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3CBAC5E-CF2B-49BA-90C6-075AC56EC2FC}"/>
                </a:ext>
              </a:extLst>
            </p:cNvPr>
            <p:cNvCxnSpPr/>
            <p:nvPr/>
          </p:nvCxnSpPr>
          <p:spPr>
            <a:xfrm flipH="1"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785667B-885B-4076-85F5-F496D400835A}"/>
              </a:ext>
            </a:extLst>
          </p:cNvPr>
          <p:cNvSpPr/>
          <p:nvPr/>
        </p:nvSpPr>
        <p:spPr>
          <a:xfrm>
            <a:off x="1648046" y="1446028"/>
            <a:ext cx="2296633" cy="1839432"/>
          </a:xfrm>
          <a:custGeom>
            <a:avLst/>
            <a:gdLst>
              <a:gd name="connsiteX0" fmla="*/ 0 w 3902148"/>
              <a:gd name="connsiteY0" fmla="*/ 2668772 h 2668772"/>
              <a:gd name="connsiteX1" fmla="*/ 1424762 w 3902148"/>
              <a:gd name="connsiteY1" fmla="*/ 2339162 h 2668772"/>
              <a:gd name="connsiteX2" fmla="*/ 2509283 w 3902148"/>
              <a:gd name="connsiteY2" fmla="*/ 1733106 h 2668772"/>
              <a:gd name="connsiteX3" fmla="*/ 3519376 w 3902148"/>
              <a:gd name="connsiteY3" fmla="*/ 648586 h 2668772"/>
              <a:gd name="connsiteX4" fmla="*/ 3902148 w 3902148"/>
              <a:gd name="connsiteY4" fmla="*/ 0 h 2668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2148" h="2668772">
                <a:moveTo>
                  <a:pt x="0" y="2668772"/>
                </a:moveTo>
                <a:cubicBezTo>
                  <a:pt x="503274" y="2581939"/>
                  <a:pt x="1006548" y="2495106"/>
                  <a:pt x="1424762" y="2339162"/>
                </a:cubicBezTo>
                <a:cubicBezTo>
                  <a:pt x="1842976" y="2183218"/>
                  <a:pt x="2160181" y="2014869"/>
                  <a:pt x="2509283" y="1733106"/>
                </a:cubicBezTo>
                <a:cubicBezTo>
                  <a:pt x="2858385" y="1451343"/>
                  <a:pt x="3287232" y="937437"/>
                  <a:pt x="3519376" y="648586"/>
                </a:cubicBezTo>
                <a:cubicBezTo>
                  <a:pt x="3751520" y="359735"/>
                  <a:pt x="3826834" y="179867"/>
                  <a:pt x="3902148" y="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D2E3A4A-48A1-4FC3-A000-CCBD1232F47E}"/>
              </a:ext>
            </a:extLst>
          </p:cNvPr>
          <p:cNvGrpSpPr/>
          <p:nvPr/>
        </p:nvGrpSpPr>
        <p:grpSpPr>
          <a:xfrm>
            <a:off x="2447764" y="2880643"/>
            <a:ext cx="216024" cy="216024"/>
            <a:chOff x="3347864" y="2780928"/>
            <a:chExt cx="216024" cy="21602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DF9FDBD-5B63-4A09-8FD3-A593BCCED3A6}"/>
                </a:ext>
              </a:extLst>
            </p:cNvPr>
            <p:cNvCxnSpPr/>
            <p:nvPr/>
          </p:nvCxnSpPr>
          <p:spPr>
            <a:xfrm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1195C11-2A32-4A33-9ED7-C86E22EC4219}"/>
                </a:ext>
              </a:extLst>
            </p:cNvPr>
            <p:cNvCxnSpPr/>
            <p:nvPr/>
          </p:nvCxnSpPr>
          <p:spPr>
            <a:xfrm flipH="1"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3D781AC-99C3-4BE2-A6D3-7224A4ACE63D}"/>
              </a:ext>
            </a:extLst>
          </p:cNvPr>
          <p:cNvGrpSpPr/>
          <p:nvPr/>
        </p:nvGrpSpPr>
        <p:grpSpPr>
          <a:xfrm>
            <a:off x="2802418" y="2688208"/>
            <a:ext cx="216024" cy="216024"/>
            <a:chOff x="3347864" y="2780928"/>
            <a:chExt cx="216024" cy="21602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E60CA90-4AE9-4C86-802B-DA4C36B15336}"/>
                </a:ext>
              </a:extLst>
            </p:cNvPr>
            <p:cNvCxnSpPr/>
            <p:nvPr/>
          </p:nvCxnSpPr>
          <p:spPr>
            <a:xfrm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2D7F512-2654-47B7-87D5-1D39EF6B30B0}"/>
                </a:ext>
              </a:extLst>
            </p:cNvPr>
            <p:cNvCxnSpPr/>
            <p:nvPr/>
          </p:nvCxnSpPr>
          <p:spPr>
            <a:xfrm flipH="1"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77BBC56-0053-420B-93E2-CAA4E11857AD}"/>
              </a:ext>
            </a:extLst>
          </p:cNvPr>
          <p:cNvGrpSpPr/>
          <p:nvPr/>
        </p:nvGrpSpPr>
        <p:grpSpPr>
          <a:xfrm>
            <a:off x="3156111" y="2384422"/>
            <a:ext cx="216024" cy="216024"/>
            <a:chOff x="3347864" y="2780928"/>
            <a:chExt cx="216024" cy="216024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98819CB-9FE3-4222-AB03-F83FFCCE76CD}"/>
                </a:ext>
              </a:extLst>
            </p:cNvPr>
            <p:cNvCxnSpPr/>
            <p:nvPr/>
          </p:nvCxnSpPr>
          <p:spPr>
            <a:xfrm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D8A08DB-59AE-4849-9172-B145D3DF8BA6}"/>
                </a:ext>
              </a:extLst>
            </p:cNvPr>
            <p:cNvCxnSpPr/>
            <p:nvPr/>
          </p:nvCxnSpPr>
          <p:spPr>
            <a:xfrm flipH="1"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ACBBF89-5247-4422-9BC7-96BAE154101D}"/>
              </a:ext>
            </a:extLst>
          </p:cNvPr>
          <p:cNvGrpSpPr/>
          <p:nvPr/>
        </p:nvGrpSpPr>
        <p:grpSpPr>
          <a:xfrm>
            <a:off x="3419872" y="2094623"/>
            <a:ext cx="216024" cy="216024"/>
            <a:chOff x="3347864" y="2780928"/>
            <a:chExt cx="216024" cy="216024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F36DFE5-E5F3-48BD-B875-1EFE1471306F}"/>
                </a:ext>
              </a:extLst>
            </p:cNvPr>
            <p:cNvCxnSpPr/>
            <p:nvPr/>
          </p:nvCxnSpPr>
          <p:spPr>
            <a:xfrm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78E4EE2-66B2-4041-A3F2-D831C01819D3}"/>
                </a:ext>
              </a:extLst>
            </p:cNvPr>
            <p:cNvCxnSpPr/>
            <p:nvPr/>
          </p:nvCxnSpPr>
          <p:spPr>
            <a:xfrm flipH="1"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608DACA-C148-48D3-BB3F-1B944DB55D00}"/>
              </a:ext>
            </a:extLst>
          </p:cNvPr>
          <p:cNvGrpSpPr/>
          <p:nvPr/>
        </p:nvGrpSpPr>
        <p:grpSpPr>
          <a:xfrm>
            <a:off x="3563888" y="1742979"/>
            <a:ext cx="216024" cy="216024"/>
            <a:chOff x="3347864" y="2780928"/>
            <a:chExt cx="216024" cy="21602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61063F2-AB41-4CC8-BF69-3E8B80FF4C8B}"/>
                </a:ext>
              </a:extLst>
            </p:cNvPr>
            <p:cNvCxnSpPr/>
            <p:nvPr/>
          </p:nvCxnSpPr>
          <p:spPr>
            <a:xfrm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6EB19D-BABB-40FB-A2DD-CD12245DC7A3}"/>
                </a:ext>
              </a:extLst>
            </p:cNvPr>
            <p:cNvCxnSpPr/>
            <p:nvPr/>
          </p:nvCxnSpPr>
          <p:spPr>
            <a:xfrm flipH="1"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6D5ABB4-B269-4BA4-9AB4-E503AFF4ACEF}"/>
              </a:ext>
            </a:extLst>
          </p:cNvPr>
          <p:cNvGrpSpPr/>
          <p:nvPr/>
        </p:nvGrpSpPr>
        <p:grpSpPr>
          <a:xfrm>
            <a:off x="3836667" y="1446028"/>
            <a:ext cx="216024" cy="216024"/>
            <a:chOff x="3347864" y="2780928"/>
            <a:chExt cx="216024" cy="216024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B103F3D-6BC7-422A-99D0-E53A67A72901}"/>
                </a:ext>
              </a:extLst>
            </p:cNvPr>
            <p:cNvCxnSpPr/>
            <p:nvPr/>
          </p:nvCxnSpPr>
          <p:spPr>
            <a:xfrm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6ACFF4C-503A-492D-9C93-1187CAC7E39C}"/>
                </a:ext>
              </a:extLst>
            </p:cNvPr>
            <p:cNvCxnSpPr/>
            <p:nvPr/>
          </p:nvCxnSpPr>
          <p:spPr>
            <a:xfrm flipH="1"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C0EAF3C-94BB-4D11-9606-E0E56274CEF9}"/>
              </a:ext>
            </a:extLst>
          </p:cNvPr>
          <p:cNvCxnSpPr>
            <a:cxnSpLocks/>
          </p:cNvCxnSpPr>
          <p:nvPr/>
        </p:nvCxnSpPr>
        <p:spPr>
          <a:xfrm flipV="1">
            <a:off x="5143078" y="3688741"/>
            <a:ext cx="2304256" cy="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562BD8-7652-426D-A84C-DDBDD70424D3}"/>
                  </a:ext>
                </a:extLst>
              </p:cNvPr>
              <p:cNvSpPr txBox="1"/>
              <p:nvPr/>
            </p:nvSpPr>
            <p:spPr>
              <a:xfrm>
                <a:off x="4077494" y="1839725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562BD8-7652-426D-A84C-DDBDD7042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494" y="1839725"/>
                <a:ext cx="144016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00F622-1B8E-4925-89BA-8E10541D64CC}"/>
              </a:ext>
            </a:extLst>
          </p:cNvPr>
          <p:cNvCxnSpPr>
            <a:cxnSpLocks/>
          </p:cNvCxnSpPr>
          <p:nvPr/>
        </p:nvCxnSpPr>
        <p:spPr>
          <a:xfrm flipV="1">
            <a:off x="5143078" y="1384485"/>
            <a:ext cx="0" cy="23042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F9B0871-6739-4E6A-8CAC-AC43A474300A}"/>
                  </a:ext>
                </a:extLst>
              </p:cNvPr>
              <p:cNvSpPr txBox="1"/>
              <p:nvPr/>
            </p:nvSpPr>
            <p:spPr>
              <a:xfrm>
                <a:off x="6727254" y="3755326"/>
                <a:ext cx="1440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Time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F9B0871-6739-4E6A-8CAC-AC43A4743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254" y="3755326"/>
                <a:ext cx="1440160" cy="369332"/>
              </a:xfrm>
              <a:prstGeom prst="rect">
                <a:avLst/>
              </a:prstGeom>
              <a:blipFill>
                <a:blip r:embed="rId6"/>
                <a:stretch>
                  <a:fillRect l="-3814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057F75FC-B81C-4445-91BB-1596974190A6}"/>
              </a:ext>
            </a:extLst>
          </p:cNvPr>
          <p:cNvGrpSpPr/>
          <p:nvPr/>
        </p:nvGrpSpPr>
        <p:grpSpPr>
          <a:xfrm>
            <a:off x="5083389" y="3139796"/>
            <a:ext cx="216024" cy="216024"/>
            <a:chOff x="3347864" y="2780928"/>
            <a:chExt cx="216024" cy="216024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BB0E721-6A52-408B-84D2-15A5AF408DEA}"/>
                </a:ext>
              </a:extLst>
            </p:cNvPr>
            <p:cNvCxnSpPr/>
            <p:nvPr/>
          </p:nvCxnSpPr>
          <p:spPr>
            <a:xfrm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09DC95B-8911-40BF-ABF6-64879488533F}"/>
                </a:ext>
              </a:extLst>
            </p:cNvPr>
            <p:cNvCxnSpPr/>
            <p:nvPr/>
          </p:nvCxnSpPr>
          <p:spPr>
            <a:xfrm flipH="1"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12C1CDC-7328-4F5D-8D13-67AC9496C180}"/>
              </a:ext>
            </a:extLst>
          </p:cNvPr>
          <p:cNvGrpSpPr/>
          <p:nvPr/>
        </p:nvGrpSpPr>
        <p:grpSpPr>
          <a:xfrm>
            <a:off x="5509270" y="2731243"/>
            <a:ext cx="216024" cy="216024"/>
            <a:chOff x="3347864" y="2780928"/>
            <a:chExt cx="216024" cy="216024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BAEC5ED-F0C4-4325-B686-D3B5FC8B743E}"/>
                </a:ext>
              </a:extLst>
            </p:cNvPr>
            <p:cNvCxnSpPr/>
            <p:nvPr/>
          </p:nvCxnSpPr>
          <p:spPr>
            <a:xfrm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1CC277F-C92F-468F-ABDB-F1F0FBDD4BEE}"/>
                </a:ext>
              </a:extLst>
            </p:cNvPr>
            <p:cNvCxnSpPr/>
            <p:nvPr/>
          </p:nvCxnSpPr>
          <p:spPr>
            <a:xfrm flipH="1"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3362CD8-D60D-4A3B-9AD6-51DDF7BF09B9}"/>
              </a:ext>
            </a:extLst>
          </p:cNvPr>
          <p:cNvGrpSpPr/>
          <p:nvPr/>
        </p:nvGrpSpPr>
        <p:grpSpPr>
          <a:xfrm>
            <a:off x="5923545" y="2499927"/>
            <a:ext cx="216024" cy="216024"/>
            <a:chOff x="3347864" y="2780928"/>
            <a:chExt cx="216024" cy="216024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B11BF04-C1C0-4F5A-9BC7-63F5BFE9D568}"/>
                </a:ext>
              </a:extLst>
            </p:cNvPr>
            <p:cNvCxnSpPr/>
            <p:nvPr/>
          </p:nvCxnSpPr>
          <p:spPr>
            <a:xfrm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576F5BE-5A57-4D36-BB3E-5C45D36AEA9B}"/>
                </a:ext>
              </a:extLst>
            </p:cNvPr>
            <p:cNvCxnSpPr/>
            <p:nvPr/>
          </p:nvCxnSpPr>
          <p:spPr>
            <a:xfrm flipH="1"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72666F-7EEC-4EA6-9E24-B17FC053BD99}"/>
              </a:ext>
            </a:extLst>
          </p:cNvPr>
          <p:cNvGrpSpPr/>
          <p:nvPr/>
        </p:nvGrpSpPr>
        <p:grpSpPr>
          <a:xfrm>
            <a:off x="6259149" y="2155092"/>
            <a:ext cx="216024" cy="216024"/>
            <a:chOff x="3347864" y="2780928"/>
            <a:chExt cx="216024" cy="216024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58D1B7A-90FC-44BC-A350-4A0A895991BF}"/>
                </a:ext>
              </a:extLst>
            </p:cNvPr>
            <p:cNvCxnSpPr/>
            <p:nvPr/>
          </p:nvCxnSpPr>
          <p:spPr>
            <a:xfrm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CDD1FEA-ADB8-4936-A2BF-6EC9C79936E0}"/>
                </a:ext>
              </a:extLst>
            </p:cNvPr>
            <p:cNvCxnSpPr/>
            <p:nvPr/>
          </p:nvCxnSpPr>
          <p:spPr>
            <a:xfrm flipH="1"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982FE40-7A86-409B-949C-739910E89EC5}"/>
              </a:ext>
            </a:extLst>
          </p:cNvPr>
          <p:cNvGrpSpPr/>
          <p:nvPr/>
        </p:nvGrpSpPr>
        <p:grpSpPr>
          <a:xfrm>
            <a:off x="6641417" y="1946556"/>
            <a:ext cx="216024" cy="216024"/>
            <a:chOff x="3347864" y="2780928"/>
            <a:chExt cx="216024" cy="216024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F137B5A-45B0-4FE6-ADFE-F31D37BB1160}"/>
                </a:ext>
              </a:extLst>
            </p:cNvPr>
            <p:cNvCxnSpPr/>
            <p:nvPr/>
          </p:nvCxnSpPr>
          <p:spPr>
            <a:xfrm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110034C-CDE1-4041-AC64-1131CF25BCDC}"/>
                </a:ext>
              </a:extLst>
            </p:cNvPr>
            <p:cNvCxnSpPr/>
            <p:nvPr/>
          </p:nvCxnSpPr>
          <p:spPr>
            <a:xfrm flipH="1"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618AAE1-820C-4080-8B29-D22E6132C8FB}"/>
              </a:ext>
            </a:extLst>
          </p:cNvPr>
          <p:cNvGrpSpPr/>
          <p:nvPr/>
        </p:nvGrpSpPr>
        <p:grpSpPr>
          <a:xfrm>
            <a:off x="6886128" y="1713907"/>
            <a:ext cx="216024" cy="216024"/>
            <a:chOff x="3347864" y="2780928"/>
            <a:chExt cx="216024" cy="216024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75708D1-26CC-4BED-AAF4-8F55DE662E12}"/>
                </a:ext>
              </a:extLst>
            </p:cNvPr>
            <p:cNvCxnSpPr/>
            <p:nvPr/>
          </p:nvCxnSpPr>
          <p:spPr>
            <a:xfrm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3C9C998-29CB-4802-AD24-2A52A51BE8B8}"/>
                </a:ext>
              </a:extLst>
            </p:cNvPr>
            <p:cNvCxnSpPr/>
            <p:nvPr/>
          </p:nvCxnSpPr>
          <p:spPr>
            <a:xfrm flipH="1"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C4D917D-265C-4984-BB19-A9BF6F2C6EB5}"/>
              </a:ext>
            </a:extLst>
          </p:cNvPr>
          <p:cNvGrpSpPr/>
          <p:nvPr/>
        </p:nvGrpSpPr>
        <p:grpSpPr>
          <a:xfrm>
            <a:off x="7106344" y="1543238"/>
            <a:ext cx="216024" cy="216024"/>
            <a:chOff x="3347864" y="2780928"/>
            <a:chExt cx="216024" cy="216024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009666F-AA59-4527-AB5F-564C972E938C}"/>
                </a:ext>
              </a:extLst>
            </p:cNvPr>
            <p:cNvCxnSpPr/>
            <p:nvPr/>
          </p:nvCxnSpPr>
          <p:spPr>
            <a:xfrm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BF2A81C-C6AD-46EF-90B0-B42E7D9C619C}"/>
                </a:ext>
              </a:extLst>
            </p:cNvPr>
            <p:cNvCxnSpPr/>
            <p:nvPr/>
          </p:nvCxnSpPr>
          <p:spPr>
            <a:xfrm flipH="1"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B107DCA-40C6-43CC-B6DB-E31FD97D1B29}"/>
              </a:ext>
            </a:extLst>
          </p:cNvPr>
          <p:cNvGrpSpPr/>
          <p:nvPr/>
        </p:nvGrpSpPr>
        <p:grpSpPr>
          <a:xfrm>
            <a:off x="7350548" y="1332012"/>
            <a:ext cx="216024" cy="216024"/>
            <a:chOff x="3347864" y="2780928"/>
            <a:chExt cx="216024" cy="216024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F958824-0248-4ED6-AC62-0BA6DC06DAAD}"/>
                </a:ext>
              </a:extLst>
            </p:cNvPr>
            <p:cNvCxnSpPr/>
            <p:nvPr/>
          </p:nvCxnSpPr>
          <p:spPr>
            <a:xfrm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9A3D0E6-4354-4501-87A2-5D08B9E00F09}"/>
                </a:ext>
              </a:extLst>
            </p:cNvPr>
            <p:cNvCxnSpPr/>
            <p:nvPr/>
          </p:nvCxnSpPr>
          <p:spPr>
            <a:xfrm flipH="1">
              <a:off x="3347864" y="2780928"/>
              <a:ext cx="216024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00A1A30-4636-4A0D-9952-D8596D811827}"/>
              </a:ext>
            </a:extLst>
          </p:cNvPr>
          <p:cNvCxnSpPr>
            <a:cxnSpLocks/>
          </p:cNvCxnSpPr>
          <p:nvPr/>
        </p:nvCxnSpPr>
        <p:spPr>
          <a:xfrm flipV="1">
            <a:off x="5179926" y="1384485"/>
            <a:ext cx="2396171" cy="185515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D12001B-B20B-4ADA-8497-47CDCC0686DB}"/>
                  </a:ext>
                </a:extLst>
              </p:cNvPr>
              <p:cNvSpPr txBox="1"/>
              <p:nvPr/>
            </p:nvSpPr>
            <p:spPr>
              <a:xfrm>
                <a:off x="702618" y="4646662"/>
                <a:ext cx="770485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Comparing the equations, we can see that if we log 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values (although leave 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values), the data then forms a straight line, with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-intercept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func>
                  </m:oMath>
                </a14:m>
                <a:r>
                  <a:rPr lang="en-GB" dirty="0"/>
                  <a:t> and gradient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func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D12001B-B20B-4ADA-8497-47CDCC068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18" y="4646662"/>
                <a:ext cx="7704856" cy="923330"/>
              </a:xfrm>
              <a:prstGeom prst="rect">
                <a:avLst/>
              </a:prstGeom>
              <a:blipFill>
                <a:blip r:embed="rId7"/>
                <a:stretch>
                  <a:fillRect l="-633" t="-3289" r="-237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19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763F26-B8B9-7853-7F41-9646C21C9689}"/>
                  </a:ext>
                </a:extLst>
              </p:cNvPr>
              <p:cNvSpPr txBox="1"/>
              <p:nvPr/>
            </p:nvSpPr>
            <p:spPr>
              <a:xfrm>
                <a:off x="6824712" y="5309487"/>
                <a:ext cx="2224484" cy="13849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The textbooks starts with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=−0.2215+0.0792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/>
                  <a:t> and raises 10 to the power of each side. It is maybe easier to start with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GB" sz="1400" dirty="0"/>
                  <a:t> and then log.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763F26-B8B9-7853-7F41-9646C21C9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712" y="5309487"/>
                <a:ext cx="2224484" cy="1384995"/>
              </a:xfrm>
              <a:prstGeom prst="rect">
                <a:avLst/>
              </a:prstGeom>
              <a:blipFill>
                <a:blip r:embed="rId2"/>
                <a:stretch>
                  <a:fillRect l="-272" b="-25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3BC79C55-652A-4BA6-A130-6D6098C2D7F3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257DA43D-0686-41C4-9CB8-9D307FBC4D90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Example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1195DA6-E030-4EA6-A407-29CD1329A479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895067-5CA5-416B-8740-D6840A34F3B3}"/>
                  </a:ext>
                </a:extLst>
              </p:cNvPr>
              <p:cNvSpPr txBox="1"/>
              <p:nvPr/>
            </p:nvSpPr>
            <p:spPr>
              <a:xfrm>
                <a:off x="355426" y="794182"/>
                <a:ext cx="8136904" cy="3293209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[Textbook] The table shows some data collected on the temperature, in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GB" sz="1600" b="0" i="0" dirty="0">
                    <a:latin typeface="+mj-lt"/>
                  </a:rPr>
                  <a:t>C</a:t>
                </a:r>
                <a:r>
                  <a:rPr lang="en-GB" sz="1600" dirty="0"/>
                  <a:t>, of a colony of bacteria (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600" dirty="0"/>
                  <a:t>) and its growth rate (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sz="1600" dirty="0"/>
                  <a:t>).</a:t>
                </a:r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endParaRPr lang="en-GB" sz="1600" dirty="0"/>
              </a:p>
              <a:p>
                <a:r>
                  <a:rPr lang="en-GB" sz="1600" dirty="0"/>
                  <a:t>The data are coded using the changes of variable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func>
                  </m:oMath>
                </a14:m>
                <a:r>
                  <a:rPr lang="en-GB" sz="1600" dirty="0"/>
                  <a:t>. The regression line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600" dirty="0"/>
                  <a:t> on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/>
                  <a:t> is found to be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=−0.2215+0.0792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/>
                  <a:t>.</a:t>
                </a:r>
              </a:p>
              <a:p>
                <a:r>
                  <a:rPr lang="en-GB" sz="1600" dirty="0"/>
                  <a:t>a. Mika says that the constant -0.2215 in the regression line means that the colony is shrinking when the temperature is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0°</m:t>
                    </m:r>
                  </m:oMath>
                </a14:m>
                <a:r>
                  <a:rPr lang="en-GB" sz="1600" dirty="0"/>
                  <a:t>C. Explain why Mika is wrong</a:t>
                </a:r>
              </a:p>
              <a:p>
                <a:r>
                  <a:rPr lang="en-GB" sz="1600" dirty="0"/>
                  <a:t>b. Given that the data can be modelled by an equation of the form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GB" sz="1600" dirty="0"/>
                  <a:t> where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600" dirty="0"/>
                  <a:t> are constants, find the values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6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895067-5CA5-416B-8740-D6840A34F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26" y="794182"/>
                <a:ext cx="8136904" cy="32932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3263DB8-ED87-49C6-BC9B-389B8F1C4B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3718317"/>
                  </p:ext>
                </p:extLst>
              </p:nvPr>
            </p:nvGraphicFramePr>
            <p:xfrm>
              <a:off x="518287" y="1520448"/>
              <a:ext cx="7257523" cy="7416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032381">
                      <a:extLst>
                        <a:ext uri="{9D8B030D-6E8A-4147-A177-3AD203B41FA5}">
                          <a16:colId xmlns:a16="http://schemas.microsoft.com/office/drawing/2014/main" val="4049874319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896385437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1766743708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41432528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305562359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39575869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4290811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Temperature, </a:t>
                          </a:r>
                          <a14:m>
                            <m:oMath xmlns:m="http://schemas.openxmlformats.org/officeDocument/2006/math"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oMath>
                          </a14:m>
                          <a:r>
                            <a:rPr lang="en-GB" dirty="0"/>
                            <a:t> (</a:t>
                          </a:r>
                          <a14:m>
                            <m:oMath xmlns:m="http://schemas.openxmlformats.org/officeDocument/2006/math">
                              <m:r>
                                <a:rPr lang="en-GB" b="1" i="1" dirty="0" smtClean="0">
                                  <a:latin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r>
                            <a:rPr lang="en-GB" dirty="0"/>
                            <a:t>C)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0911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Growth rate, </a:t>
                          </a:r>
                          <a14:m>
                            <m:oMath xmlns:m="http://schemas.openxmlformats.org/officeDocument/2006/math"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1.79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2.58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4.46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13447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3263DB8-ED87-49C6-BC9B-389B8F1C4B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3718317"/>
                  </p:ext>
                </p:extLst>
              </p:nvPr>
            </p:nvGraphicFramePr>
            <p:xfrm>
              <a:off x="518287" y="1520448"/>
              <a:ext cx="7257523" cy="74168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2032381">
                      <a:extLst>
                        <a:ext uri="{9D8B030D-6E8A-4147-A177-3AD203B41FA5}">
                          <a16:colId xmlns:a16="http://schemas.microsoft.com/office/drawing/2014/main" val="4049874319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896385437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1766743708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414325283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3055623590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395758695"/>
                        </a:ext>
                      </a:extLst>
                    </a:gridCol>
                    <a:gridCol w="870857">
                      <a:extLst>
                        <a:ext uri="{9D8B030D-6E8A-4147-A177-3AD203B41FA5}">
                          <a16:colId xmlns:a16="http://schemas.microsoft.com/office/drawing/2014/main" val="42908113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9" t="-8065" r="-257186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09119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9" t="-109836" r="-25718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1.49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1.79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2.58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4.46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13447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7BBCBB-8BA4-4465-89BF-60BBD6B8BAAB}"/>
                  </a:ext>
                </a:extLst>
              </p:cNvPr>
              <p:cNvSpPr txBox="1"/>
              <p:nvPr/>
            </p:nvSpPr>
            <p:spPr>
              <a:xfrm>
                <a:off x="644515" y="4265393"/>
                <a:ext cx="6553681" cy="2313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When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=−0.2215+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0.0792×0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=−0.2215</m:t>
                    </m:r>
                  </m:oMath>
                </a14:m>
                <a:endParaRPr lang="en-GB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∴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−0.2215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=0.600 (3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𝑠𝑓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  <a:p>
                <a:r>
                  <a:rPr lang="en-GB" sz="1600" dirty="0"/>
                  <a:t>The growth rate is positive.</a:t>
                </a:r>
              </a:p>
              <a:p>
                <a:endParaRPr lang="en-GB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en-GB" sz="1600" dirty="0"/>
              </a:p>
              <a:p>
                <a:r>
                  <a:rPr lang="en-GB" sz="1600" dirty="0"/>
                  <a:t>Compare to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=−0.2215+0.0792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  → </m:t>
                    </m:r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func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=−0.2215+0.0792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GB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=−0.2215   → 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−0.2215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=0.600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=0.0792        → 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0.0792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=1.20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7BBCBB-8BA4-4465-89BF-60BBD6B8B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15" y="4265393"/>
                <a:ext cx="6553681" cy="2313967"/>
              </a:xfrm>
              <a:prstGeom prst="rect">
                <a:avLst/>
              </a:prstGeom>
              <a:blipFill>
                <a:blip r:embed="rId5"/>
                <a:stretch>
                  <a:fillRect l="-558" t="-792" b="-7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2DC7A20D-556B-46AF-B64B-9E9574CE0473}"/>
              </a:ext>
            </a:extLst>
          </p:cNvPr>
          <p:cNvSpPr/>
          <p:nvPr/>
        </p:nvSpPr>
        <p:spPr>
          <a:xfrm>
            <a:off x="419221" y="4314344"/>
            <a:ext cx="218732" cy="2151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1510AF-C85B-4DCF-9729-DD780437FC41}"/>
              </a:ext>
            </a:extLst>
          </p:cNvPr>
          <p:cNvSpPr/>
          <p:nvPr/>
        </p:nvSpPr>
        <p:spPr>
          <a:xfrm>
            <a:off x="419221" y="5316224"/>
            <a:ext cx="218732" cy="2151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FC9F9F-CC55-4BDF-9348-3B0DA89EFDB0}"/>
              </a:ext>
            </a:extLst>
          </p:cNvPr>
          <p:cNvSpPr/>
          <p:nvPr/>
        </p:nvSpPr>
        <p:spPr>
          <a:xfrm>
            <a:off x="644515" y="4317222"/>
            <a:ext cx="5624624" cy="7721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2F779C-AD1F-47C3-AD6E-3EA7101F1906}"/>
              </a:ext>
            </a:extLst>
          </p:cNvPr>
          <p:cNvSpPr/>
          <p:nvPr/>
        </p:nvSpPr>
        <p:spPr>
          <a:xfrm>
            <a:off x="630785" y="5255529"/>
            <a:ext cx="8418411" cy="14929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3724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5E14D6C-FA3E-42EF-9A37-B1F6B2C3601B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4B6FA480-6460-4DE0-8DA7-122A9D758012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Test Your Understanding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3DE0188-B7C9-4DD6-B62D-C13A59D57305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3638E-F740-4D01-BC7A-A7DD61DB155C}"/>
                  </a:ext>
                </a:extLst>
              </p:cNvPr>
              <p:cNvSpPr txBox="1"/>
              <p:nvPr/>
            </p:nvSpPr>
            <p:spPr>
              <a:xfrm>
                <a:off x="355426" y="794182"/>
                <a:ext cx="8136904" cy="1200329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Robert wants to model a rabbit population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dirty="0"/>
                  <a:t> with respect to time in years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. He proposes that the population can be modelled using an exponential model: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The data is coded using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func>
                  </m:oMath>
                </a14:m>
                <a:r>
                  <a:rPr lang="en-GB" dirty="0"/>
                  <a:t>. The regression line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is found to be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=2+0.3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. Determine the values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3638E-F740-4D01-BC7A-A7DD61DB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26" y="794182"/>
                <a:ext cx="8136904" cy="1200329"/>
              </a:xfrm>
              <a:prstGeom prst="rect">
                <a:avLst/>
              </a:prstGeom>
              <a:blipFill>
                <a:blip r:embed="rId2"/>
                <a:stretch>
                  <a:fillRect b="-448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7110C0-C8BE-46BD-92A7-093760B35385}"/>
                  </a:ext>
                </a:extLst>
              </p:cNvPr>
              <p:cNvSpPr txBox="1"/>
              <p:nvPr/>
            </p:nvSpPr>
            <p:spPr>
              <a:xfrm>
                <a:off x="971600" y="2189566"/>
                <a:ext cx="468052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∴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    → 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=0.3     →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=2.00 (3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7110C0-C8BE-46BD-92A7-093760B35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189566"/>
                <a:ext cx="4680520" cy="1477328"/>
              </a:xfrm>
              <a:prstGeom prst="rect">
                <a:avLst/>
              </a:prstGeom>
              <a:blipFill>
                <a:blip r:embed="rId3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FF5FBA8-26E6-405A-9EBF-B3D15A223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8060" y="2111075"/>
            <a:ext cx="947625" cy="15121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560430-EE98-4917-96AF-475925104007}"/>
              </a:ext>
            </a:extLst>
          </p:cNvPr>
          <p:cNvSpPr txBox="1"/>
          <p:nvPr/>
        </p:nvSpPr>
        <p:spPr>
          <a:xfrm>
            <a:off x="7319824" y="3555141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Rabbit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77CB29-0F17-482B-A280-38D9145B9220}"/>
              </a:ext>
            </a:extLst>
          </p:cNvPr>
          <p:cNvSpPr/>
          <p:nvPr/>
        </p:nvSpPr>
        <p:spPr>
          <a:xfrm>
            <a:off x="611560" y="2159402"/>
            <a:ext cx="5931694" cy="15898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13638E-F740-4D01-BC7A-A7DD61DB155C}"/>
                  </a:ext>
                </a:extLst>
              </p:cNvPr>
              <p:cNvSpPr txBox="1"/>
              <p:nvPr/>
            </p:nvSpPr>
            <p:spPr>
              <a:xfrm>
                <a:off x="502976" y="3951237"/>
                <a:ext cx="8136904" cy="1759264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MyHomework.com has had the following annual numbers of page views each year: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Determine the appropriate constants if we assume a polynomial model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 is the number of years after 2011.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F13638E-F740-4D01-BC7A-A7DD61DB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76" y="3951237"/>
                <a:ext cx="8136904" cy="17592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8505169"/>
                  </p:ext>
                </p:extLst>
              </p:nvPr>
            </p:nvGraphicFramePr>
            <p:xfrm>
              <a:off x="931218" y="4398278"/>
              <a:ext cx="6767554" cy="609600"/>
            </p:xfrm>
            <a:graphic>
              <a:graphicData uri="http://schemas.openxmlformats.org/drawingml/2006/table">
                <a:tbl>
                  <a:tblPr firstCol="1" bandRow="1">
                    <a:tableStyleId>{073A0DAA-6AF3-43AB-8588-CEC1D06C72B9}</a:tableStyleId>
                  </a:tblPr>
                  <a:tblGrid>
                    <a:gridCol w="997839">
                      <a:extLst>
                        <a:ext uri="{9D8B030D-6E8A-4147-A177-3AD203B41FA5}">
                          <a16:colId xmlns:a16="http://schemas.microsoft.com/office/drawing/2014/main" val="78256783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19808796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02400235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979837327"/>
                        </a:ext>
                      </a:extLst>
                    </a:gridCol>
                    <a:gridCol w="765493">
                      <a:extLst>
                        <a:ext uri="{9D8B030D-6E8A-4147-A177-3AD203B41FA5}">
                          <a16:colId xmlns:a16="http://schemas.microsoft.com/office/drawing/2014/main" val="1541694485"/>
                        </a:ext>
                      </a:extLst>
                    </a:gridCol>
                    <a:gridCol w="855980">
                      <a:extLst>
                        <a:ext uri="{9D8B030D-6E8A-4147-A177-3AD203B41FA5}">
                          <a16:colId xmlns:a16="http://schemas.microsoft.com/office/drawing/2014/main" val="3420891298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592811406"/>
                        </a:ext>
                      </a:extLst>
                    </a:gridCol>
                    <a:gridCol w="719455">
                      <a:extLst>
                        <a:ext uri="{9D8B030D-6E8A-4147-A177-3AD203B41FA5}">
                          <a16:colId xmlns:a16="http://schemas.microsoft.com/office/drawing/2014/main" val="2142353021"/>
                        </a:ext>
                      </a:extLst>
                    </a:gridCol>
                    <a:gridCol w="719455">
                      <a:extLst>
                        <a:ext uri="{9D8B030D-6E8A-4147-A177-3AD203B41FA5}">
                          <a16:colId xmlns:a16="http://schemas.microsoft.com/office/drawing/2014/main" val="3938862083"/>
                        </a:ext>
                      </a:extLst>
                    </a:gridCol>
                  </a:tblGrid>
                  <a:tr h="145229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Year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2012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2013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2014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2015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2016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2017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2018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2019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3060437"/>
                      </a:ext>
                    </a:extLst>
                  </a:tr>
                  <a:tr h="12846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/>
                            <a:t>Views </a:t>
                          </a:r>
                          <a14:m>
                            <m:oMath xmlns:m="http://schemas.openxmlformats.org/officeDocument/2006/math">
                              <m:r>
                                <a:rPr lang="en-GB" sz="1400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oMath>
                          </a14:m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10115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26790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60306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180386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1119801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8.3 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21.9 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i="1" dirty="0"/>
                            <a:t>57.5 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65754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8505169"/>
                  </p:ext>
                </p:extLst>
              </p:nvPr>
            </p:nvGraphicFramePr>
            <p:xfrm>
              <a:off x="931218" y="4398278"/>
              <a:ext cx="6767554" cy="609600"/>
            </p:xfrm>
            <a:graphic>
              <a:graphicData uri="http://schemas.openxmlformats.org/drawingml/2006/table">
                <a:tbl>
                  <a:tblPr firstCol="1" bandRow="1">
                    <a:tableStyleId>{073A0DAA-6AF3-43AB-8588-CEC1D06C72B9}</a:tableStyleId>
                  </a:tblPr>
                  <a:tblGrid>
                    <a:gridCol w="997839">
                      <a:extLst>
                        <a:ext uri="{9D8B030D-6E8A-4147-A177-3AD203B41FA5}">
                          <a16:colId xmlns:a16="http://schemas.microsoft.com/office/drawing/2014/main" val="78256783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19808796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02400235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979837327"/>
                        </a:ext>
                      </a:extLst>
                    </a:gridCol>
                    <a:gridCol w="765493">
                      <a:extLst>
                        <a:ext uri="{9D8B030D-6E8A-4147-A177-3AD203B41FA5}">
                          <a16:colId xmlns:a16="http://schemas.microsoft.com/office/drawing/2014/main" val="1541694485"/>
                        </a:ext>
                      </a:extLst>
                    </a:gridCol>
                    <a:gridCol w="855980">
                      <a:extLst>
                        <a:ext uri="{9D8B030D-6E8A-4147-A177-3AD203B41FA5}">
                          <a16:colId xmlns:a16="http://schemas.microsoft.com/office/drawing/2014/main" val="3420891298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592811406"/>
                        </a:ext>
                      </a:extLst>
                    </a:gridCol>
                    <a:gridCol w="719455">
                      <a:extLst>
                        <a:ext uri="{9D8B030D-6E8A-4147-A177-3AD203B41FA5}">
                          <a16:colId xmlns:a16="http://schemas.microsoft.com/office/drawing/2014/main" val="2142353021"/>
                        </a:ext>
                      </a:extLst>
                    </a:gridCol>
                    <a:gridCol w="719455">
                      <a:extLst>
                        <a:ext uri="{9D8B030D-6E8A-4147-A177-3AD203B41FA5}">
                          <a16:colId xmlns:a16="http://schemas.microsoft.com/office/drawing/2014/main" val="393886208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Year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2012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2013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2014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2015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2016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2017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2018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2019</a:t>
                          </a:r>
                          <a:endParaRPr lang="en-GB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306043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10" t="-104000" r="-57926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10115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26790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60306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180386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1119801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8.3 m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21.9 m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i="1" dirty="0" smtClean="0"/>
                            <a:t>57.5 m</a:t>
                          </a:r>
                          <a:endParaRPr lang="en-GB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657548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5763359"/>
                <a:ext cx="2563714" cy="108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GB" sz="1600" b="0" dirty="0"/>
              </a:p>
              <a:p>
                <a:r>
                  <a:rPr lang="en-GB" sz="1600" dirty="0"/>
                  <a:t>So need to log the t values and V values.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63359"/>
                <a:ext cx="2563714" cy="1081643"/>
              </a:xfrm>
              <a:prstGeom prst="rect">
                <a:avLst/>
              </a:prstGeom>
              <a:blipFill>
                <a:blip r:embed="rId7"/>
                <a:stretch>
                  <a:fillRect l="-1188" b="-61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2967325"/>
                  </p:ext>
                </p:extLst>
              </p:nvPr>
            </p:nvGraphicFramePr>
            <p:xfrm>
              <a:off x="2650557" y="5805172"/>
              <a:ext cx="5989323" cy="548640"/>
            </p:xfrm>
            <a:graphic>
              <a:graphicData uri="http://schemas.openxmlformats.org/drawingml/2006/table">
                <a:tbl>
                  <a:tblPr firstCol="1" bandRow="1">
                    <a:tableStyleId>{073A0DAA-6AF3-43AB-8588-CEC1D06C72B9}</a:tableStyleId>
                  </a:tblPr>
                  <a:tblGrid>
                    <a:gridCol w="597218">
                      <a:extLst>
                        <a:ext uri="{9D8B030D-6E8A-4147-A177-3AD203B41FA5}">
                          <a16:colId xmlns:a16="http://schemas.microsoft.com/office/drawing/2014/main" val="782567831"/>
                        </a:ext>
                      </a:extLst>
                    </a:gridCol>
                    <a:gridCol w="644843">
                      <a:extLst>
                        <a:ext uri="{9D8B030D-6E8A-4147-A177-3AD203B41FA5}">
                          <a16:colId xmlns:a16="http://schemas.microsoft.com/office/drawing/2014/main" val="2198087962"/>
                        </a:ext>
                      </a:extLst>
                    </a:gridCol>
                    <a:gridCol w="644843">
                      <a:extLst>
                        <a:ext uri="{9D8B030D-6E8A-4147-A177-3AD203B41FA5}">
                          <a16:colId xmlns:a16="http://schemas.microsoft.com/office/drawing/2014/main" val="4024002352"/>
                        </a:ext>
                      </a:extLst>
                    </a:gridCol>
                    <a:gridCol w="644843">
                      <a:extLst>
                        <a:ext uri="{9D8B030D-6E8A-4147-A177-3AD203B41FA5}">
                          <a16:colId xmlns:a16="http://schemas.microsoft.com/office/drawing/2014/main" val="2979837327"/>
                        </a:ext>
                      </a:extLst>
                    </a:gridCol>
                    <a:gridCol w="684530">
                      <a:extLst>
                        <a:ext uri="{9D8B030D-6E8A-4147-A177-3AD203B41FA5}">
                          <a16:colId xmlns:a16="http://schemas.microsoft.com/office/drawing/2014/main" val="1541694485"/>
                        </a:ext>
                      </a:extLst>
                    </a:gridCol>
                    <a:gridCol w="762318">
                      <a:extLst>
                        <a:ext uri="{9D8B030D-6E8A-4147-A177-3AD203B41FA5}">
                          <a16:colId xmlns:a16="http://schemas.microsoft.com/office/drawing/2014/main" val="3420891298"/>
                        </a:ext>
                      </a:extLst>
                    </a:gridCol>
                    <a:gridCol w="644843">
                      <a:extLst>
                        <a:ext uri="{9D8B030D-6E8A-4147-A177-3AD203B41FA5}">
                          <a16:colId xmlns:a16="http://schemas.microsoft.com/office/drawing/2014/main" val="1592811406"/>
                        </a:ext>
                      </a:extLst>
                    </a:gridCol>
                    <a:gridCol w="646430">
                      <a:extLst>
                        <a:ext uri="{9D8B030D-6E8A-4147-A177-3AD203B41FA5}">
                          <a16:colId xmlns:a16="http://schemas.microsoft.com/office/drawing/2014/main" val="2142353021"/>
                        </a:ext>
                      </a:extLst>
                    </a:gridCol>
                    <a:gridCol w="719455">
                      <a:extLst>
                        <a:ext uri="{9D8B030D-6E8A-4147-A177-3AD203B41FA5}">
                          <a16:colId xmlns:a16="http://schemas.microsoft.com/office/drawing/2014/main" val="3938862083"/>
                        </a:ext>
                      </a:extLst>
                    </a:gridCol>
                  </a:tblGrid>
                  <a:tr h="14522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200" b="1" i="1" smtClean="0"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  <m:r>
                                  <a:rPr lang="en-GB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sz="12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0.3010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0.4771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0.6020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0.6989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0.7781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0.8450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0.9030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3060437"/>
                      </a:ext>
                    </a:extLst>
                  </a:tr>
                  <a:tr h="12846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200" b="1" i="1" smtClean="0"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  <m:r>
                                  <a:rPr lang="en-GB" sz="1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sz="1200" b="1" i="1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oMath>
                            </m:oMathPara>
                          </a14:m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4.0050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4.4280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4.7804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5.2562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6.0491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6.9191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7.3404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7.7597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65754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2967325"/>
                  </p:ext>
                </p:extLst>
              </p:nvPr>
            </p:nvGraphicFramePr>
            <p:xfrm>
              <a:off x="2650557" y="5805172"/>
              <a:ext cx="5989323" cy="548640"/>
            </p:xfrm>
            <a:graphic>
              <a:graphicData uri="http://schemas.openxmlformats.org/drawingml/2006/table">
                <a:tbl>
                  <a:tblPr firstCol="1" bandRow="1">
                    <a:tableStyleId>{073A0DAA-6AF3-43AB-8588-CEC1D06C72B9}</a:tableStyleId>
                  </a:tblPr>
                  <a:tblGrid>
                    <a:gridCol w="597218">
                      <a:extLst>
                        <a:ext uri="{9D8B030D-6E8A-4147-A177-3AD203B41FA5}">
                          <a16:colId xmlns:a16="http://schemas.microsoft.com/office/drawing/2014/main" val="782567831"/>
                        </a:ext>
                      </a:extLst>
                    </a:gridCol>
                    <a:gridCol w="644843">
                      <a:extLst>
                        <a:ext uri="{9D8B030D-6E8A-4147-A177-3AD203B41FA5}">
                          <a16:colId xmlns:a16="http://schemas.microsoft.com/office/drawing/2014/main" val="2198087962"/>
                        </a:ext>
                      </a:extLst>
                    </a:gridCol>
                    <a:gridCol w="644843">
                      <a:extLst>
                        <a:ext uri="{9D8B030D-6E8A-4147-A177-3AD203B41FA5}">
                          <a16:colId xmlns:a16="http://schemas.microsoft.com/office/drawing/2014/main" val="4024002352"/>
                        </a:ext>
                      </a:extLst>
                    </a:gridCol>
                    <a:gridCol w="644843">
                      <a:extLst>
                        <a:ext uri="{9D8B030D-6E8A-4147-A177-3AD203B41FA5}">
                          <a16:colId xmlns:a16="http://schemas.microsoft.com/office/drawing/2014/main" val="2979837327"/>
                        </a:ext>
                      </a:extLst>
                    </a:gridCol>
                    <a:gridCol w="684530">
                      <a:extLst>
                        <a:ext uri="{9D8B030D-6E8A-4147-A177-3AD203B41FA5}">
                          <a16:colId xmlns:a16="http://schemas.microsoft.com/office/drawing/2014/main" val="1541694485"/>
                        </a:ext>
                      </a:extLst>
                    </a:gridCol>
                    <a:gridCol w="762318">
                      <a:extLst>
                        <a:ext uri="{9D8B030D-6E8A-4147-A177-3AD203B41FA5}">
                          <a16:colId xmlns:a16="http://schemas.microsoft.com/office/drawing/2014/main" val="3420891298"/>
                        </a:ext>
                      </a:extLst>
                    </a:gridCol>
                    <a:gridCol w="644843">
                      <a:extLst>
                        <a:ext uri="{9D8B030D-6E8A-4147-A177-3AD203B41FA5}">
                          <a16:colId xmlns:a16="http://schemas.microsoft.com/office/drawing/2014/main" val="1592811406"/>
                        </a:ext>
                      </a:extLst>
                    </a:gridCol>
                    <a:gridCol w="646430">
                      <a:extLst>
                        <a:ext uri="{9D8B030D-6E8A-4147-A177-3AD203B41FA5}">
                          <a16:colId xmlns:a16="http://schemas.microsoft.com/office/drawing/2014/main" val="2142353021"/>
                        </a:ext>
                      </a:extLst>
                    </a:gridCol>
                    <a:gridCol w="719455">
                      <a:extLst>
                        <a:ext uri="{9D8B030D-6E8A-4147-A177-3AD203B41FA5}">
                          <a16:colId xmlns:a16="http://schemas.microsoft.com/office/drawing/2014/main" val="393886208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20" t="-2174" r="-906122" b="-1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 smtClean="0"/>
                            <a:t>0</a:t>
                          </a:r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 smtClean="0"/>
                            <a:t>0.3010</a:t>
                          </a:r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 smtClean="0"/>
                            <a:t>0.4771</a:t>
                          </a:r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 smtClean="0"/>
                            <a:t>0.6020</a:t>
                          </a:r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 smtClean="0"/>
                            <a:t>0.6989</a:t>
                          </a:r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 smtClean="0"/>
                            <a:t>0.7781</a:t>
                          </a:r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 smtClean="0"/>
                            <a:t>0.8450</a:t>
                          </a:r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 smtClean="0"/>
                            <a:t>0.9030</a:t>
                          </a:r>
                          <a:endParaRPr lang="en-GB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306043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20" t="-104444" r="-906122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 smtClean="0"/>
                            <a:t>4.0050</a:t>
                          </a:r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 smtClean="0"/>
                            <a:t>4.4280</a:t>
                          </a:r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 smtClean="0"/>
                            <a:t>4.7804</a:t>
                          </a:r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 smtClean="0"/>
                            <a:t>5.2562</a:t>
                          </a:r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 smtClean="0"/>
                            <a:t>6.0491</a:t>
                          </a:r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 smtClean="0"/>
                            <a:t>6.9191</a:t>
                          </a:r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 smtClean="0"/>
                            <a:t>7.3404</a:t>
                          </a:r>
                          <a:endParaRPr lang="en-GB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 smtClean="0"/>
                            <a:t>7.7597</a:t>
                          </a:r>
                          <a:endParaRPr lang="en-GB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657548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514600" y="6304180"/>
                <a:ext cx="6377880" cy="541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Using calculator stats mode, y-intercept: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sz="1400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func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𝟑𝟒𝟎𝟔</m:t>
                    </m:r>
                  </m:oMath>
                </a14:m>
                <a:r>
                  <a:rPr lang="en-GB" sz="1400" dirty="0"/>
                  <a:t>, gradient: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𝟑𝟎𝟐𝟓</m:t>
                    </m:r>
                  </m:oMath>
                </a14:m>
                <a:endParaRPr lang="en-GB" sz="1400" b="1" dirty="0"/>
              </a:p>
              <a:p>
                <a:r>
                  <a:rPr lang="en-GB" sz="1400" b="1" dirty="0"/>
                  <a:t>Therefore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𝟐𝟏𝟗𝟏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𝟑𝟎𝟐𝟓</m:t>
                        </m:r>
                      </m:sup>
                    </m:sSup>
                  </m:oMath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6304180"/>
                <a:ext cx="6377880" cy="541623"/>
              </a:xfrm>
              <a:prstGeom prst="rect">
                <a:avLst/>
              </a:prstGeom>
              <a:blipFill>
                <a:blip r:embed="rId9"/>
                <a:stretch>
                  <a:fillRect l="-287" t="-2247" b="-101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1377CB29-0F17-482B-A280-38D9145B9220}"/>
              </a:ext>
            </a:extLst>
          </p:cNvPr>
          <p:cNvSpPr/>
          <p:nvPr/>
        </p:nvSpPr>
        <p:spPr>
          <a:xfrm>
            <a:off x="40060" y="5765800"/>
            <a:ext cx="8938840" cy="10568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09768" y="4576078"/>
            <a:ext cx="755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projected</a:t>
            </a:r>
            <a:endParaRPr lang="en-GB" dirty="0"/>
          </a:p>
        </p:txBody>
      </p:sp>
      <p:cxnSp>
        <p:nvCxnSpPr>
          <p:cNvPr id="20" name="Straight Arrow Connector 19"/>
          <p:cNvCxnSpPr>
            <a:stCxn id="18" idx="1"/>
          </p:cNvCxnSpPr>
          <p:nvPr/>
        </p:nvCxnSpPr>
        <p:spPr>
          <a:xfrm flipH="1">
            <a:off x="7581900" y="4706883"/>
            <a:ext cx="327868" cy="106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92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3638E-F740-4D01-BC7A-A7DD61DB155C}"/>
                  </a:ext>
                </a:extLst>
              </p:cNvPr>
              <p:cNvSpPr txBox="1"/>
              <p:nvPr/>
            </p:nvSpPr>
            <p:spPr>
              <a:xfrm>
                <a:off x="475678" y="116632"/>
                <a:ext cx="8136904" cy="1759264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DrFrostMaths has had the following annual numbers of page views each year: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Determine the appropriate constants if we assume a polynomial model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 is the number of years after 2011.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3638E-F740-4D01-BC7A-A7DD61DB1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78" y="116632"/>
                <a:ext cx="8136904" cy="17592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8574296"/>
                  </p:ext>
                </p:extLst>
              </p:nvPr>
            </p:nvGraphicFramePr>
            <p:xfrm>
              <a:off x="903920" y="563673"/>
              <a:ext cx="6767554" cy="609600"/>
            </p:xfrm>
            <a:graphic>
              <a:graphicData uri="http://schemas.openxmlformats.org/drawingml/2006/table">
                <a:tbl>
                  <a:tblPr firstCol="1" bandRow="1">
                    <a:tableStyleId>{073A0DAA-6AF3-43AB-8588-CEC1D06C72B9}</a:tableStyleId>
                  </a:tblPr>
                  <a:tblGrid>
                    <a:gridCol w="997839">
                      <a:extLst>
                        <a:ext uri="{9D8B030D-6E8A-4147-A177-3AD203B41FA5}">
                          <a16:colId xmlns:a16="http://schemas.microsoft.com/office/drawing/2014/main" val="78256783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19808796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02400235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979837327"/>
                        </a:ext>
                      </a:extLst>
                    </a:gridCol>
                    <a:gridCol w="765493">
                      <a:extLst>
                        <a:ext uri="{9D8B030D-6E8A-4147-A177-3AD203B41FA5}">
                          <a16:colId xmlns:a16="http://schemas.microsoft.com/office/drawing/2014/main" val="1541694485"/>
                        </a:ext>
                      </a:extLst>
                    </a:gridCol>
                    <a:gridCol w="855980">
                      <a:extLst>
                        <a:ext uri="{9D8B030D-6E8A-4147-A177-3AD203B41FA5}">
                          <a16:colId xmlns:a16="http://schemas.microsoft.com/office/drawing/2014/main" val="3420891298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592811406"/>
                        </a:ext>
                      </a:extLst>
                    </a:gridCol>
                    <a:gridCol w="719455">
                      <a:extLst>
                        <a:ext uri="{9D8B030D-6E8A-4147-A177-3AD203B41FA5}">
                          <a16:colId xmlns:a16="http://schemas.microsoft.com/office/drawing/2014/main" val="2142353021"/>
                        </a:ext>
                      </a:extLst>
                    </a:gridCol>
                    <a:gridCol w="719455">
                      <a:extLst>
                        <a:ext uri="{9D8B030D-6E8A-4147-A177-3AD203B41FA5}">
                          <a16:colId xmlns:a16="http://schemas.microsoft.com/office/drawing/2014/main" val="3938862083"/>
                        </a:ext>
                      </a:extLst>
                    </a:gridCol>
                  </a:tblGrid>
                  <a:tr h="145229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Year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2012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2013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2014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2015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2016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2017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2018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2019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3060437"/>
                      </a:ext>
                    </a:extLst>
                  </a:tr>
                  <a:tr h="12846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/>
                            <a:t>Views </a:t>
                          </a:r>
                          <a14:m>
                            <m:oMath xmlns:m="http://schemas.openxmlformats.org/officeDocument/2006/math">
                              <m:r>
                                <a:rPr lang="en-GB" sz="1400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oMath>
                          </a14:m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10115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26790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60306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180386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1119801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8.3 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21.9 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57.5 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65754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8574296"/>
                  </p:ext>
                </p:extLst>
              </p:nvPr>
            </p:nvGraphicFramePr>
            <p:xfrm>
              <a:off x="903920" y="563673"/>
              <a:ext cx="6767554" cy="609600"/>
            </p:xfrm>
            <a:graphic>
              <a:graphicData uri="http://schemas.openxmlformats.org/drawingml/2006/table">
                <a:tbl>
                  <a:tblPr firstCol="1" bandRow="1">
                    <a:tableStyleId>{073A0DAA-6AF3-43AB-8588-CEC1D06C72B9}</a:tableStyleId>
                  </a:tblPr>
                  <a:tblGrid>
                    <a:gridCol w="997839">
                      <a:extLst>
                        <a:ext uri="{9D8B030D-6E8A-4147-A177-3AD203B41FA5}">
                          <a16:colId xmlns:a16="http://schemas.microsoft.com/office/drawing/2014/main" val="782567831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19808796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4024002352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2979837327"/>
                        </a:ext>
                      </a:extLst>
                    </a:gridCol>
                    <a:gridCol w="765493">
                      <a:extLst>
                        <a:ext uri="{9D8B030D-6E8A-4147-A177-3AD203B41FA5}">
                          <a16:colId xmlns:a16="http://schemas.microsoft.com/office/drawing/2014/main" val="1541694485"/>
                        </a:ext>
                      </a:extLst>
                    </a:gridCol>
                    <a:gridCol w="855980">
                      <a:extLst>
                        <a:ext uri="{9D8B030D-6E8A-4147-A177-3AD203B41FA5}">
                          <a16:colId xmlns:a16="http://schemas.microsoft.com/office/drawing/2014/main" val="3420891298"/>
                        </a:ext>
                      </a:extLst>
                    </a:gridCol>
                    <a:gridCol w="677333">
                      <a:extLst>
                        <a:ext uri="{9D8B030D-6E8A-4147-A177-3AD203B41FA5}">
                          <a16:colId xmlns:a16="http://schemas.microsoft.com/office/drawing/2014/main" val="1592811406"/>
                        </a:ext>
                      </a:extLst>
                    </a:gridCol>
                    <a:gridCol w="719455">
                      <a:extLst>
                        <a:ext uri="{9D8B030D-6E8A-4147-A177-3AD203B41FA5}">
                          <a16:colId xmlns:a16="http://schemas.microsoft.com/office/drawing/2014/main" val="2142353021"/>
                        </a:ext>
                      </a:extLst>
                    </a:gridCol>
                    <a:gridCol w="719455">
                      <a:extLst>
                        <a:ext uri="{9D8B030D-6E8A-4147-A177-3AD203B41FA5}">
                          <a16:colId xmlns:a16="http://schemas.microsoft.com/office/drawing/2014/main" val="3938862083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Year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2012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2013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2014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2015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2016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2017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2018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2019</a:t>
                          </a:r>
                          <a:endParaRPr lang="en-GB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306043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10" t="-104000" r="-57865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10115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26790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60306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180386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1119801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8.3 m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21.9 m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57.5 m</a:t>
                          </a:r>
                          <a:endParaRPr lang="en-GB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657548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360524" y="2028479"/>
            <a:ext cx="8783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 you can see below, this polynomial model we found produces a strong fit to the data!</a:t>
            </a:r>
          </a:p>
          <a:p>
            <a:r>
              <a:rPr lang="en-GB" dirty="0"/>
              <a:t>An exponential model would have also produced a good fit.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434112"/>
              </p:ext>
            </p:extLst>
          </p:nvPr>
        </p:nvGraphicFramePr>
        <p:xfrm>
          <a:off x="475678" y="3054268"/>
          <a:ext cx="8136904" cy="3622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6032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1.1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Stats/Mechanics Year 2</a:t>
            </a:r>
          </a:p>
          <a:p>
            <a:r>
              <a:rPr lang="en-GB" sz="2400" dirty="0"/>
              <a:t>Pages 1-2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233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BC63E370-B75D-429B-9F05-FAD61AB8FA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05EED4-4B36-4376-9BE5-8E52B56148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9BEB23-2F0B-4C9E-B294-2A9A03E449A1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28320</TotalTime>
  <Words>1133</Words>
  <Application>Microsoft Office PowerPoint</Application>
  <PresentationFormat>On-screen Show (4:3)</PresentationFormat>
  <Paragraphs>157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Wingdings</vt:lpstr>
      <vt:lpstr>Office Theme</vt:lpstr>
      <vt:lpstr>Stats2 Chapter 1:  Measuring Correlation  Exponential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1091</cp:revision>
  <dcterms:created xsi:type="dcterms:W3CDTF">2013-02-28T07:36:55Z</dcterms:created>
  <dcterms:modified xsi:type="dcterms:W3CDTF">2024-05-24T13:43:07Z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