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47" r:id="rId2"/>
    <p:sldId id="533" r:id="rId3"/>
    <p:sldId id="536" r:id="rId4"/>
    <p:sldId id="529" r:id="rId5"/>
    <p:sldId id="532" r:id="rId6"/>
    <p:sldId id="531" r:id="rId7"/>
    <p:sldId id="530" r:id="rId8"/>
    <p:sldId id="548" r:id="rId9"/>
    <p:sldId id="549" r:id="rId10"/>
    <p:sldId id="550" r:id="rId11"/>
    <p:sldId id="551" r:id="rId12"/>
    <p:sldId id="552" r:id="rId13"/>
    <p:sldId id="55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6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134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6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10: </a:t>
            </a:r>
            <a:r>
              <a:rPr lang="en-GB" dirty="0">
                <a:solidFill>
                  <a:schemeClr val="accent5"/>
                </a:solidFill>
              </a:rPr>
              <a:t>Forces and Motion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Lifting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3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22517"/>
            <a:ext cx="7781925" cy="62007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0098A51-504B-4299-8AD9-F3F27789DBA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DB961E6-9DDD-426B-BA86-943C87CB0DB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Starter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AB47F7A-4921-43C7-95F9-0819E7563663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899592" y="1484784"/>
            <a:ext cx="3096344" cy="136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899592" y="2852935"/>
            <a:ext cx="3096344" cy="7298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65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92696"/>
            <a:ext cx="7627930" cy="43924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0098A51-504B-4299-8AD9-F3F27789DBA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DB961E6-9DDD-426B-BA86-943C87CB0DB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Contact Forces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AB47F7A-4921-43C7-95F9-0819E7563663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4283968" y="1052736"/>
            <a:ext cx="3960440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4283968" y="1700808"/>
            <a:ext cx="396044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5008802"/>
            <a:ext cx="66967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/>
              <a:t>(c)  How does the acceleration of the brick get affected by the height 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       of the supporting rod?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(d)  What happens to the acceleration of the brick if the supporting</a:t>
            </a:r>
          </a:p>
          <a:p>
            <a:pPr>
              <a:spcAft>
                <a:spcPts val="600"/>
              </a:spcAft>
            </a:pPr>
            <a:r>
              <a:rPr lang="en-GB" sz="1600" dirty="0"/>
              <a:t>       rod has it’s thickness made equal to zero?</a:t>
            </a:r>
          </a:p>
          <a:p>
            <a:r>
              <a:rPr lang="en-GB" sz="1600" dirty="0"/>
              <a:t>(e)  What is the normal supporting force during the acceleration when</a:t>
            </a:r>
          </a:p>
          <a:p>
            <a:r>
              <a:rPr lang="en-GB" sz="1600" dirty="0"/>
              <a:t>        there is no rod?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8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8134350" cy="39243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Newton’s 3</a:t>
              </a:r>
              <a:r>
                <a:rPr lang="en-GB" sz="3200" baseline="30000" dirty="0">
                  <a:latin typeface="+mj-lt"/>
                </a:rPr>
                <a:t>rd</a:t>
              </a:r>
              <a:r>
                <a:rPr lang="en-GB" sz="3200" dirty="0">
                  <a:latin typeface="+mj-lt"/>
                </a:rPr>
                <a:t> Law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813690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Newton’s 3</a:t>
            </a:r>
            <a:r>
              <a:rPr lang="en-GB" baseline="30000" dirty="0"/>
              <a:t>rd</a:t>
            </a:r>
            <a:r>
              <a:rPr lang="en-GB" dirty="0"/>
              <a:t> Law: For every action there is an equal and opposite reaction.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819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object A causes an action-force on object B, the object </a:t>
            </a:r>
            <a:r>
              <a:rPr lang="en-GB" i="1" dirty="0"/>
              <a:t>causing the action</a:t>
            </a:r>
            <a:r>
              <a:rPr lang="en-GB" dirty="0"/>
              <a:t> feels a recoiling force.  The recoil is the </a:t>
            </a:r>
            <a:r>
              <a:rPr lang="en-GB" u="sng" dirty="0"/>
              <a:t>reaction</a:t>
            </a:r>
            <a:r>
              <a:rPr lang="en-GB" dirty="0"/>
              <a:t> </a:t>
            </a:r>
            <a:r>
              <a:rPr lang="en-GB" i="1" dirty="0">
                <a:solidFill>
                  <a:srgbClr val="0070C0"/>
                </a:solidFill>
              </a:rPr>
              <a:t>object A has </a:t>
            </a:r>
            <a:r>
              <a:rPr lang="en-GB" dirty="0"/>
              <a:t>to causing an action force on B.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8224" y="5589240"/>
            <a:ext cx="2290801" cy="120032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1200" dirty="0"/>
              <a:t>Confused.com:  “If the reaction is equal but opposite, surely the object can’t move?”</a:t>
            </a:r>
          </a:p>
          <a:p>
            <a:endParaRPr lang="en-GB" sz="1200" dirty="0"/>
          </a:p>
          <a:p>
            <a:r>
              <a:rPr lang="en-GB" sz="1200" dirty="0"/>
              <a:t>Solution: The action and reaction are acting on different objects!</a:t>
            </a:r>
          </a:p>
        </p:txBody>
      </p:sp>
    </p:spTree>
    <p:extLst>
      <p:ext uri="{BB962C8B-B14F-4D97-AF65-F5344CB8AC3E}">
        <p14:creationId xmlns:p14="http://schemas.microsoft.com/office/powerpoint/2010/main" val="37036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Lifting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516216" y="1032020"/>
            <a:ext cx="2362809" cy="1200329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1200" dirty="0"/>
              <a:t>Confused.com:  “If the reaction is equal but opposite, surely the object can’t move?”</a:t>
            </a:r>
          </a:p>
          <a:p>
            <a:endParaRPr lang="en-GB" sz="1200" dirty="0"/>
          </a:p>
          <a:p>
            <a:r>
              <a:rPr lang="en-GB" sz="1200" dirty="0"/>
              <a:t>Solution: The action and reaction are acting on different objects!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0492" y="1065972"/>
                <a:ext cx="5747692" cy="160043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[Textbook] A light scale-pan is attached to a vertical light inextensible string. The scale-pan carries two masses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. The mass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is 400g and the mass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 is 600g.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rests on top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, as shown in the diagram.</a:t>
                </a:r>
              </a:p>
              <a:p>
                <a:r>
                  <a:rPr lang="en-GB" sz="1400" dirty="0"/>
                  <a:t>The scale-pan is raised vertically, using the string, with acceleration 0.5 ms</a:t>
                </a:r>
                <a:r>
                  <a:rPr lang="en-GB" sz="1400" baseline="30000" dirty="0"/>
                  <a:t>-2</a:t>
                </a:r>
                <a:r>
                  <a:rPr lang="en-GB" sz="1400" dirty="0"/>
                  <a:t>. 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tension in the string.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force exerted on mass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 by mass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force exerted on mass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 by the scale-pan.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2" y="1065972"/>
                <a:ext cx="5747692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Isosceles Triangle 8"/>
          <p:cNvSpPr/>
          <p:nvPr/>
        </p:nvSpPr>
        <p:spPr>
          <a:xfrm>
            <a:off x="185217" y="3204960"/>
            <a:ext cx="1656184" cy="19442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9" idx="0"/>
          </p:cNvCxnSpPr>
          <p:nvPr/>
        </p:nvCxnSpPr>
        <p:spPr>
          <a:xfrm flipH="1" flipV="1">
            <a:off x="1009823" y="2822878"/>
            <a:ext cx="3486" cy="3820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2794" y="4682542"/>
            <a:ext cx="790555" cy="467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0.6 kg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551" y="4215230"/>
            <a:ext cx="619074" cy="467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0.4 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00751" y="3879598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51" y="3879598"/>
                <a:ext cx="4221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17625" y="4833272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25" y="4833272"/>
                <a:ext cx="4221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59137" y="3148058"/>
                <a:ext cx="281249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Considering the whole system (i.e. the triangle):</a:t>
                </a:r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=1×0.5</m:t>
                      </m:r>
                    </m:oMath>
                  </m:oMathPara>
                </a14:m>
                <a:br>
                  <a:rPr lang="en-GB" sz="1600" b="0" dirty="0"/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=10.3</m:t>
                    </m:r>
                  </m:oMath>
                </a14:m>
                <a:r>
                  <a:rPr lang="en-GB" sz="1600" dirty="0"/>
                  <a:t> N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137" y="3148058"/>
                <a:ext cx="2812491" cy="1323439"/>
              </a:xfrm>
              <a:prstGeom prst="rect">
                <a:avLst/>
              </a:prstGeom>
              <a:blipFill>
                <a:blip r:embed="rId5"/>
                <a:stretch>
                  <a:fillRect l="-1082" t="-1376" b="-4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Isosceles Triangle 17"/>
          <p:cNvSpPr/>
          <p:nvPr/>
        </p:nvSpPr>
        <p:spPr>
          <a:xfrm>
            <a:off x="4172807" y="3950464"/>
            <a:ext cx="886873" cy="994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619625" y="3801235"/>
            <a:ext cx="2495" cy="168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54DA5A-F01A-44B9-B974-2011BCA604BA}"/>
              </a:ext>
            </a:extLst>
          </p:cNvPr>
          <p:cNvCxnSpPr>
            <a:cxnSpLocks/>
          </p:cNvCxnSpPr>
          <p:nvPr/>
        </p:nvCxnSpPr>
        <p:spPr>
          <a:xfrm flipV="1">
            <a:off x="4615928" y="3599551"/>
            <a:ext cx="1096" cy="3695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18062" y="3622604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62" y="3622604"/>
                <a:ext cx="4221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54DA5A-F01A-44B9-B974-2011BCA604BA}"/>
              </a:ext>
            </a:extLst>
          </p:cNvPr>
          <p:cNvCxnSpPr>
            <a:cxnSpLocks/>
          </p:cNvCxnSpPr>
          <p:nvPr/>
        </p:nvCxnSpPr>
        <p:spPr>
          <a:xfrm flipH="1">
            <a:off x="4615928" y="4936823"/>
            <a:ext cx="3227" cy="3619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63782" y="4922583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782" y="4922583"/>
                <a:ext cx="422170" cy="369332"/>
              </a:xfrm>
              <a:prstGeom prst="rect">
                <a:avLst/>
              </a:prstGeom>
              <a:blipFill>
                <a:blip r:embed="rId7"/>
                <a:stretch>
                  <a:fillRect l="-2899" r="-11594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309593" y="4437528"/>
                <a:ext cx="652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GB" b="0" i="0" dirty="0">
                    <a:latin typeface="+mj-lt"/>
                  </a:rPr>
                  <a:t>kg</a:t>
                </a:r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593" y="4437528"/>
                <a:ext cx="652932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90591" y="2985188"/>
                <a:ext cx="37105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By Newton’s 3</a:t>
                </a:r>
                <a:r>
                  <a:rPr lang="en-GB" sz="1100" baseline="30000" dirty="0"/>
                  <a:t>rd</a:t>
                </a:r>
                <a:r>
                  <a:rPr lang="en-GB" sz="1100" dirty="0"/>
                  <a:t> Law, we force exerted on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100" dirty="0"/>
                  <a:t> by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100" dirty="0"/>
                  <a:t> is the same as that exerted on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100" dirty="0"/>
                  <a:t> by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100" dirty="0"/>
                  <a:t>. So considering forces at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100" dirty="0"/>
                  <a:t>: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91" y="2985188"/>
                <a:ext cx="3710534" cy="43088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292138" y="3811314"/>
            <a:ext cx="619074" cy="467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0.4 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81887" y="3632519"/>
                <a:ext cx="422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887" y="3632519"/>
                <a:ext cx="4221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54DA5A-F01A-44B9-B974-2011BCA604BA}"/>
              </a:ext>
            </a:extLst>
          </p:cNvPr>
          <p:cNvCxnSpPr>
            <a:cxnSpLocks/>
          </p:cNvCxnSpPr>
          <p:nvPr/>
        </p:nvCxnSpPr>
        <p:spPr>
          <a:xfrm flipH="1">
            <a:off x="6601675" y="4288730"/>
            <a:ext cx="3227" cy="3619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54DA5A-F01A-44B9-B974-2011BCA604BA}"/>
              </a:ext>
            </a:extLst>
          </p:cNvPr>
          <p:cNvCxnSpPr>
            <a:cxnSpLocks/>
          </p:cNvCxnSpPr>
          <p:nvPr/>
        </p:nvCxnSpPr>
        <p:spPr>
          <a:xfrm flipV="1">
            <a:off x="6603318" y="3471164"/>
            <a:ext cx="2270" cy="3506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645C13-3291-4004-8594-AB457FF4D21D}"/>
              </a:ext>
            </a:extLst>
          </p:cNvPr>
          <p:cNvCxnSpPr>
            <a:cxnSpLocks/>
          </p:cNvCxnSpPr>
          <p:nvPr/>
        </p:nvCxnSpPr>
        <p:spPr>
          <a:xfrm flipV="1">
            <a:off x="5941219" y="3903720"/>
            <a:ext cx="1472" cy="1913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/>
              <p:nvPr/>
            </p:nvSpPr>
            <p:spPr>
              <a:xfrm>
                <a:off x="5201761" y="3750029"/>
                <a:ext cx="818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0.5 </m:t>
                    </m:r>
                  </m:oMath>
                </a14:m>
                <a:r>
                  <a:rPr lang="en-GB" sz="1400" dirty="0">
                    <a:solidFill>
                      <a:schemeClr val="accent1"/>
                    </a:solidFill>
                  </a:rPr>
                  <a:t>ms</a:t>
                </a:r>
                <a:r>
                  <a:rPr lang="en-GB" sz="1400" baseline="30000" dirty="0">
                    <a:solidFill>
                      <a:schemeClr val="accent1"/>
                    </a:solidFill>
                  </a:rPr>
                  <a:t>-2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761" y="3750029"/>
                <a:ext cx="818039" cy="307777"/>
              </a:xfrm>
              <a:prstGeom prst="rect">
                <a:avLst/>
              </a:prstGeom>
              <a:blipFill>
                <a:blip r:embed="rId11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645C13-3291-4004-8594-AB457FF4D21D}"/>
              </a:ext>
            </a:extLst>
          </p:cNvPr>
          <p:cNvCxnSpPr>
            <a:cxnSpLocks/>
          </p:cNvCxnSpPr>
          <p:nvPr/>
        </p:nvCxnSpPr>
        <p:spPr>
          <a:xfrm flipV="1">
            <a:off x="5939025" y="3825139"/>
            <a:ext cx="1472" cy="1913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/>
              <p:nvPr/>
            </p:nvSpPr>
            <p:spPr>
              <a:xfrm>
                <a:off x="6361694" y="3483830"/>
                <a:ext cx="818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400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694" y="3483830"/>
                <a:ext cx="81803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/>
              <p:nvPr/>
            </p:nvSpPr>
            <p:spPr>
              <a:xfrm>
                <a:off x="6427870" y="4291596"/>
                <a:ext cx="818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870" y="4291596"/>
                <a:ext cx="818039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057059" y="3580412"/>
                <a:ext cx="20202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−0.4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=0.4×0.5</m:t>
                      </m:r>
                    </m:oMath>
                  </m:oMathPara>
                </a14:m>
                <a:br>
                  <a:rPr lang="en-GB" sz="1200" b="0" dirty="0"/>
                </a:b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=4.12</m:t>
                    </m:r>
                  </m:oMath>
                </a14:m>
                <a:r>
                  <a:rPr lang="en-GB" sz="1200" dirty="0"/>
                  <a:t> N</a:t>
                </a:r>
              </a:p>
              <a:p>
                <a:r>
                  <a:rPr lang="en-GB" sz="1200" dirty="0"/>
                  <a:t>So force exerted on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200" dirty="0"/>
                  <a:t> by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200" dirty="0"/>
                  <a:t> is 4.1N downwards.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059" y="3580412"/>
                <a:ext cx="2020266" cy="830997"/>
              </a:xfrm>
              <a:prstGeom prst="rect">
                <a:avLst/>
              </a:prstGeom>
              <a:blipFill>
                <a:blip r:embed="rId14"/>
                <a:stretch>
                  <a:fillRect l="-302" b="-4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43102" y="3029377"/>
            <a:ext cx="0" cy="262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1916945" y="3029930"/>
            <a:ext cx="3169406" cy="2330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5291777" y="3000432"/>
            <a:ext cx="3728397" cy="16613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49014" y="3006059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686162" y="3040046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507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4744"/>
            <a:ext cx="5819775" cy="1838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3B49E-D206-4FAF-97F8-6FE9784FED81}"/>
              </a:ext>
            </a:extLst>
          </p:cNvPr>
          <p:cNvSpPr txBox="1"/>
          <p:nvPr/>
        </p:nvSpPr>
        <p:spPr>
          <a:xfrm>
            <a:off x="323528" y="744030"/>
            <a:ext cx="266224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 May 2013 Q2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29000"/>
            <a:ext cx="6181725" cy="1476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1821695" y="3441916"/>
            <a:ext cx="5464930" cy="606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1821695" y="4048125"/>
            <a:ext cx="5464930" cy="870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939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Classwork Exercise 10.5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 Exercise Book</a:t>
            </a:r>
          </a:p>
          <a:p>
            <a:r>
              <a:rPr lang="en-GB" sz="2400" dirty="0"/>
              <a:t>Page 72</a:t>
            </a:r>
          </a:p>
          <a:p>
            <a:r>
              <a:rPr lang="en-GB" sz="2400" dirty="0"/>
              <a:t>Question 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0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26289</TotalTime>
  <Words>434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M1 Chapter 10: Forces and Motion  Lifting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872</cp:revision>
  <dcterms:created xsi:type="dcterms:W3CDTF">2013-02-28T07:36:55Z</dcterms:created>
  <dcterms:modified xsi:type="dcterms:W3CDTF">2024-06-11T08:08:09Z</dcterms:modified>
</cp:coreProperties>
</file>