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547" r:id="rId2"/>
    <p:sldId id="530" r:id="rId3"/>
    <p:sldId id="552" r:id="rId4"/>
    <p:sldId id="525" r:id="rId5"/>
    <p:sldId id="526" r:id="rId6"/>
    <p:sldId id="548" r:id="rId7"/>
    <p:sldId id="549" r:id="rId8"/>
    <p:sldId id="550" r:id="rId9"/>
    <p:sldId id="551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265F4CF-CD28-4EF9-BB37-EDEF0E617FAA}" v="37" dt="2024-09-26T15:23:11.64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153" autoAdjust="0"/>
    <p:restoredTop sz="88534" autoAdjust="0"/>
  </p:normalViewPr>
  <p:slideViewPr>
    <p:cSldViewPr>
      <p:cViewPr varScale="1">
        <p:scale>
          <a:sx n="73" d="100"/>
          <a:sy n="73" d="100"/>
        </p:scale>
        <p:origin x="1026" y="84"/>
      </p:cViewPr>
      <p:guideLst>
        <p:guide orient="horz" pos="2160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eter Beaven" userId="9bbdb69f-69d0-4759-aa9b-5c090a2da237" providerId="ADAL" clId="{6843ABBE-C4A5-4F55-9FCC-6538B913D2BF}"/>
    <pc:docChg chg="modSld">
      <pc:chgData name="Dieter Beaven" userId="9bbdb69f-69d0-4759-aa9b-5c090a2da237" providerId="ADAL" clId="{6843ABBE-C4A5-4F55-9FCC-6538B913D2BF}" dt="2024-09-24T15:50:18.383" v="7" actId="20577"/>
      <pc:docMkLst>
        <pc:docMk/>
      </pc:docMkLst>
      <pc:sldChg chg="modSp mod">
        <pc:chgData name="Dieter Beaven" userId="9bbdb69f-69d0-4759-aa9b-5c090a2da237" providerId="ADAL" clId="{6843ABBE-C4A5-4F55-9FCC-6538B913D2BF}" dt="2024-09-20T15:15:29.035" v="3" actId="1076"/>
        <pc:sldMkLst>
          <pc:docMk/>
          <pc:sldMk cId="2860282851" sldId="525"/>
        </pc:sldMkLst>
        <pc:spChg chg="mod">
          <ac:chgData name="Dieter Beaven" userId="9bbdb69f-69d0-4759-aa9b-5c090a2da237" providerId="ADAL" clId="{6843ABBE-C4A5-4F55-9FCC-6538B913D2BF}" dt="2024-09-20T15:15:03.622" v="2" actId="20577"/>
          <ac:spMkLst>
            <pc:docMk/>
            <pc:sldMk cId="2860282851" sldId="525"/>
            <ac:spMk id="5" creationId="{00000000-0000-0000-0000-000000000000}"/>
          </ac:spMkLst>
        </pc:spChg>
        <pc:spChg chg="mod">
          <ac:chgData name="Dieter Beaven" userId="9bbdb69f-69d0-4759-aa9b-5c090a2da237" providerId="ADAL" clId="{6843ABBE-C4A5-4F55-9FCC-6538B913D2BF}" dt="2024-09-20T15:15:29.035" v="3" actId="1076"/>
          <ac:spMkLst>
            <pc:docMk/>
            <pc:sldMk cId="2860282851" sldId="525"/>
            <ac:spMk id="7" creationId="{CFD2A369-4AD1-46FA-8D51-44D83758332A}"/>
          </ac:spMkLst>
        </pc:spChg>
      </pc:sldChg>
      <pc:sldChg chg="modSp">
        <pc:chgData name="Dieter Beaven" userId="9bbdb69f-69d0-4759-aa9b-5c090a2da237" providerId="ADAL" clId="{6843ABBE-C4A5-4F55-9FCC-6538B913D2BF}" dt="2024-09-24T15:50:18.383" v="7" actId="20577"/>
        <pc:sldMkLst>
          <pc:docMk/>
          <pc:sldMk cId="1451240093" sldId="530"/>
        </pc:sldMkLst>
        <pc:spChg chg="mod">
          <ac:chgData name="Dieter Beaven" userId="9bbdb69f-69d0-4759-aa9b-5c090a2da237" providerId="ADAL" clId="{6843ABBE-C4A5-4F55-9FCC-6538B913D2BF}" dt="2024-09-24T15:50:18.383" v="7" actId="20577"/>
          <ac:spMkLst>
            <pc:docMk/>
            <pc:sldMk cId="1451240093" sldId="530"/>
            <ac:spMk id="9" creationId="{00000000-0000-0000-0000-000000000000}"/>
          </ac:spMkLst>
        </pc:spChg>
      </pc:sldChg>
    </pc:docChg>
  </pc:docChgLst>
  <pc:docChgLst>
    <pc:chgData name="Dieter Beaven" userId="9bbdb69f-69d0-4759-aa9b-5c090a2da237" providerId="ADAL" clId="{6265F4CF-CD28-4EF9-BB37-EDEF0E617FAA}"/>
    <pc:docChg chg="modSld">
      <pc:chgData name="Dieter Beaven" userId="9bbdb69f-69d0-4759-aa9b-5c090a2da237" providerId="ADAL" clId="{6265F4CF-CD28-4EF9-BB37-EDEF0E617FAA}" dt="2024-09-26T15:23:15.769" v="37" actId="14100"/>
      <pc:docMkLst>
        <pc:docMk/>
      </pc:docMkLst>
      <pc:sldChg chg="modSp mod">
        <pc:chgData name="Dieter Beaven" userId="9bbdb69f-69d0-4759-aa9b-5c090a2da237" providerId="ADAL" clId="{6265F4CF-CD28-4EF9-BB37-EDEF0E617FAA}" dt="2024-09-26T15:23:15.769" v="37" actId="14100"/>
        <pc:sldMkLst>
          <pc:docMk/>
          <pc:sldMk cId="1451240093" sldId="530"/>
        </pc:sldMkLst>
        <pc:spChg chg="mod">
          <ac:chgData name="Dieter Beaven" userId="9bbdb69f-69d0-4759-aa9b-5c090a2da237" providerId="ADAL" clId="{6265F4CF-CD28-4EF9-BB37-EDEF0E617FAA}" dt="2024-09-26T15:23:15.769" v="37" actId="14100"/>
          <ac:spMkLst>
            <pc:docMk/>
            <pc:sldMk cId="1451240093" sldId="530"/>
            <ac:spMk id="9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E87F4A-DD11-41AF-8B76-F2E5B6202836}" type="datetimeFigureOut">
              <a:rPr lang="en-GB" smtClean="0"/>
              <a:pPr/>
              <a:t>30/09/2024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2F2399-CD51-4C4C-BC34-03B9F40F9CF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7450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30/09/2024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1611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30/09/2024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3399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30/09/2024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2211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30/09/2024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5171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30/09/2024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2520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30/09/2024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6172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30/09/2024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0052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30/09/2024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8912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30/09/2024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336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30/09/2024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7128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30/09/2024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6496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9AFE4D-3339-4F90-AB07-DAB31D79E32A}" type="datetimeFigureOut">
              <a:rPr lang="en-GB" smtClean="0"/>
              <a:pPr/>
              <a:t>30/09/2024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6745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1520" y="2130425"/>
            <a:ext cx="8640960" cy="3026767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rgbClr val="92D050"/>
                </a:solidFill>
              </a:rPr>
              <a:t>M1 Chapter 10: </a:t>
            </a:r>
            <a:r>
              <a:rPr lang="en-GB" dirty="0">
                <a:solidFill>
                  <a:schemeClr val="accent5"/>
                </a:solidFill>
              </a:rPr>
              <a:t>Forces and Motion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/>
            </a:r>
            <a:br>
              <a:rPr lang="en-GB" dirty="0"/>
            </a:br>
            <a:r>
              <a:rPr lang="en-GB" dirty="0"/>
              <a:t>Vector Forces in 2D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762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1975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 24"/>
          <p:cNvSpPr/>
          <p:nvPr/>
        </p:nvSpPr>
        <p:spPr>
          <a:xfrm>
            <a:off x="1543050" y="3851755"/>
            <a:ext cx="120650" cy="254000"/>
          </a:xfrm>
          <a:custGeom>
            <a:avLst/>
            <a:gdLst>
              <a:gd name="connsiteX0" fmla="*/ 0 w 120650"/>
              <a:gd name="connsiteY0" fmla="*/ 0 h 254000"/>
              <a:gd name="connsiteX1" fmla="*/ 95250 w 120650"/>
              <a:gd name="connsiteY1" fmla="*/ 120650 h 254000"/>
              <a:gd name="connsiteX2" fmla="*/ 120650 w 120650"/>
              <a:gd name="connsiteY2" fmla="*/ 254000 h 25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0650" h="254000">
                <a:moveTo>
                  <a:pt x="0" y="0"/>
                </a:moveTo>
                <a:cubicBezTo>
                  <a:pt x="37571" y="39158"/>
                  <a:pt x="75142" y="78317"/>
                  <a:pt x="95250" y="120650"/>
                </a:cubicBezTo>
                <a:cubicBezTo>
                  <a:pt x="115358" y="162983"/>
                  <a:pt x="118004" y="208491"/>
                  <a:pt x="120650" y="25400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5B8D5F8-499A-486F-BECC-3B29C84568AD}"/>
              </a:ext>
            </a:extLst>
          </p:cNvPr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>
              <a:extLst>
                <a:ext uri="{FF2B5EF4-FFF2-40B4-BE49-F238E27FC236}">
                  <a16:creationId xmlns:a16="http://schemas.microsoft.com/office/drawing/2014/main" id="{4C3B8C1B-2A37-4868-B3C8-6BB9E5F8FABB}"/>
                </a:ext>
              </a:extLst>
            </p:cNvPr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>
                  <a:latin typeface="+mj-lt"/>
                </a:rPr>
                <a:t>Forces in 2 Dimensions</a:t>
              </a:r>
              <a:endParaRPr lang="en-GB" sz="3200" dirty="0"/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AEF09538-8315-4E2A-B5A1-CCB9A1FA44A4}"/>
                </a:ext>
              </a:extLst>
            </p:cNvPr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/>
              <p:cNvSpPr/>
              <p:nvPr/>
            </p:nvSpPr>
            <p:spPr>
              <a:xfrm>
                <a:off x="359585" y="925619"/>
                <a:ext cx="7272808" cy="1077218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square">
                <a:spAutoFit/>
              </a:bodyPr>
              <a:lstStyle/>
              <a:p>
                <a:r>
                  <a:rPr lang="en-GB" sz="1600" dirty="0"/>
                  <a:t>[Textbook] Let </a:t>
                </a:r>
                <a14:m>
                  <m:oMath xmlns:m="http://schemas.openxmlformats.org/officeDocument/2006/math">
                    <m:r>
                      <a:rPr lang="en-GB" sz="1600" b="1" i="1" smtClean="0"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GB" sz="1600" dirty="0"/>
                  <a:t> represent East and </a:t>
                </a:r>
                <a14:m>
                  <m:oMath xmlns:m="http://schemas.openxmlformats.org/officeDocument/2006/math">
                    <m:r>
                      <a:rPr lang="en-GB" sz="1600" b="1" i="1" smtClean="0">
                        <a:latin typeface="Cambria Math" panose="02040503050406030204" pitchFamily="18" charset="0"/>
                      </a:rPr>
                      <m:t>𝒋</m:t>
                    </m:r>
                  </m:oMath>
                </a14:m>
                <a:r>
                  <a:rPr lang="en-GB" sz="1600" dirty="0"/>
                  <a:t> North. A resultant force of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GB" sz="16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+8</m:t>
                        </m:r>
                        <m:r>
                          <a:rPr lang="en-GB" sz="1600" b="1" i="1" smtClean="0">
                            <a:latin typeface="Cambria Math" panose="02040503050406030204" pitchFamily="18" charset="0"/>
                          </a:rPr>
                          <m:t>𝒋</m:t>
                        </m:r>
                      </m:e>
                    </m:d>
                  </m:oMath>
                </a14:m>
                <a:r>
                  <a:rPr lang="en-GB" sz="1600" b="0" i="0" dirty="0">
                    <a:latin typeface="+mj-lt"/>
                  </a:rPr>
                  <a:t> N acts upon a particle of mass 0.5 kg.</a:t>
                </a:r>
              </a:p>
              <a:p>
                <a:pPr marL="342900" indent="-342900">
                  <a:buAutoNum type="alphaLcParenBoth"/>
                </a:pPr>
                <a:r>
                  <a:rPr lang="en-GB" sz="1600" dirty="0">
                    <a:latin typeface="+mj-lt"/>
                  </a:rPr>
                  <a:t>Find the acceleration of the particle in the form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sz="1600" b="1" i="1" smtClean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GB" sz="1600" b="1" i="1" smtClean="0">
                        <a:latin typeface="Cambria Math" panose="02040503050406030204" pitchFamily="18" charset="0"/>
                      </a:rPr>
                      <m:t>𝒋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1600" dirty="0"/>
                  <a:t> ms</a:t>
                </a:r>
                <a:r>
                  <a:rPr lang="en-GB" sz="1600" baseline="30000" dirty="0"/>
                  <a:t>-2</a:t>
                </a:r>
                <a:r>
                  <a:rPr lang="en-GB" sz="1600" dirty="0"/>
                  <a:t>.</a:t>
                </a:r>
              </a:p>
              <a:p>
                <a:pPr marL="342900" indent="-342900">
                  <a:buAutoNum type="alphaLcParenBoth"/>
                </a:pPr>
                <a:r>
                  <a:rPr lang="en-GB" sz="1600" dirty="0"/>
                  <a:t>Find the magnitude and bearing of the acceleration of the particle.</a:t>
                </a:r>
              </a:p>
            </p:txBody>
          </p:sp>
        </mc:Choice>
        <mc:Fallback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585" y="925619"/>
                <a:ext cx="7272808" cy="107721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1195830" y="2158115"/>
                <a:ext cx="4608512" cy="9135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=0.5×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r>
                  <a:rPr lang="en-GB" sz="1600" b="0" i="1" dirty="0">
                    <a:latin typeface="Cambria Math" panose="02040503050406030204" pitchFamily="18" charset="0"/>
                  </a:rPr>
                  <a:t/>
                </a:r>
                <a:br>
                  <a:rPr lang="en-GB" sz="1600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∴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GB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  <m:mr>
                            <m:e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16</m:t>
                              </m:r>
                            </m:e>
                          </m:mr>
                        </m:m>
                      </m:e>
                    </m:d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=(6</m:t>
                    </m:r>
                    <m:r>
                      <a:rPr lang="en-GB" sz="1600" b="1" i="1" smtClean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+16</m:t>
                    </m:r>
                    <m:r>
                      <a:rPr lang="en-GB" sz="1600" b="1" i="1" smtClean="0">
                        <a:latin typeface="Cambria Math" panose="02040503050406030204" pitchFamily="18" charset="0"/>
                      </a:rPr>
                      <m:t>𝒋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1600" dirty="0"/>
                  <a:t> ms</a:t>
                </a:r>
                <a:r>
                  <a:rPr lang="en-GB" sz="1600" baseline="30000" dirty="0"/>
                  <a:t>-2</a:t>
                </a:r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5830" y="2158115"/>
                <a:ext cx="4608512" cy="913583"/>
              </a:xfrm>
              <a:prstGeom prst="rect">
                <a:avLst/>
              </a:prstGeom>
              <a:blipFill>
                <a:blip r:embed="rId3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/>
          <p:cNvCxnSpPr/>
          <p:nvPr/>
        </p:nvCxnSpPr>
        <p:spPr>
          <a:xfrm>
            <a:off x="1364784" y="4110751"/>
            <a:ext cx="709175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2095153" y="3304737"/>
            <a:ext cx="0" cy="80601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1331640" y="3304737"/>
            <a:ext cx="720080" cy="79208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1669256" y="3648556"/>
            <a:ext cx="64294" cy="75405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075086" y="3501711"/>
            <a:ext cx="509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16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562423" y="4067780"/>
            <a:ext cx="509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6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/>
              <p:cNvSpPr txBox="1"/>
              <p:nvPr/>
            </p:nvSpPr>
            <p:spPr>
              <a:xfrm>
                <a:off x="2635990" y="3307436"/>
                <a:ext cx="4032448" cy="7739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GB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GB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plcHide m:val="on"/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GB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GB" sz="1400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GB" sz="1400" b="0" i="1" smtClean="0">
                                      <a:latin typeface="Cambria Math" panose="02040503050406030204" pitchFamily="18" charset="0"/>
                                    </a:rPr>
                                    <m:t>16</m:t>
                                  </m:r>
                                </m:e>
                              </m:mr>
                            </m:m>
                          </m:e>
                        </m:d>
                      </m:e>
                    </m:d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GB" sz="14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GB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14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e>
                          <m:sup>
                            <m:r>
                              <a:rPr lang="en-GB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GB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1400" b="0" i="1" smtClean="0">
                                <a:latin typeface="Cambria Math" panose="02040503050406030204" pitchFamily="18" charset="0"/>
                              </a:rPr>
                              <m:t>16</m:t>
                            </m:r>
                          </m:e>
                          <m:sup>
                            <m:r>
                              <a:rPr lang="en-GB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=17.1</m:t>
                    </m:r>
                  </m:oMath>
                </a14:m>
                <a:r>
                  <a:rPr lang="en-GB" sz="1400" dirty="0"/>
                  <a:t> ms</a:t>
                </a:r>
                <a:r>
                  <a:rPr lang="en-GB" sz="1400" baseline="30000" dirty="0"/>
                  <a:t>-2</a:t>
                </a:r>
                <a:r>
                  <a:rPr lang="en-GB" sz="1400" dirty="0"/>
                  <a:t> (3sf)</a:t>
                </a:r>
              </a:p>
              <a:p>
                <a:r>
                  <a:rPr lang="en-GB" sz="1400" dirty="0"/>
                  <a:t>Bearing: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90−</m:t>
                    </m:r>
                    <m:func>
                      <m:funcPr>
                        <m:ctrlPr>
                          <a:rPr lang="en-GB" sz="1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GB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GB" sz="1400" b="0" i="0" smtClean="0">
                                <a:latin typeface="Cambria Math" panose="02040503050406030204" pitchFamily="18" charset="0"/>
                              </a:rPr>
                              <m:t>tan</m:t>
                            </m:r>
                          </m:e>
                          <m:sup>
                            <m:r>
                              <a:rPr lang="en-GB" sz="1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fName>
                      <m:e>
                        <m:d>
                          <m:dPr>
                            <m:ctrlPr>
                              <a:rPr lang="en-GB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GB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GB" sz="1400" b="0" i="1" smtClean="0">
                                    <a:latin typeface="Cambria Math" panose="02040503050406030204" pitchFamily="18" charset="0"/>
                                  </a:rPr>
                                  <m:t>16</m:t>
                                </m:r>
                              </m:num>
                              <m:den>
                                <m:r>
                                  <a:rPr lang="en-GB" sz="14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den>
                            </m:f>
                          </m:e>
                        </m:d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=020.6°</m:t>
                        </m:r>
                      </m:e>
                    </m:func>
                  </m:oMath>
                </a14:m>
                <a:endParaRPr lang="en-GB" sz="1400" dirty="0"/>
              </a:p>
            </p:txBody>
          </p:sp>
        </mc:Choice>
        <mc:Fallback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5990" y="3307436"/>
                <a:ext cx="4032448" cy="773994"/>
              </a:xfrm>
              <a:prstGeom prst="rect">
                <a:avLst/>
              </a:prstGeom>
              <a:blipFill>
                <a:blip r:embed="rId4"/>
                <a:stretch>
                  <a:fillRect l="-453" b="-78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/>
              <p:cNvSpPr txBox="1"/>
              <p:nvPr/>
            </p:nvSpPr>
            <p:spPr>
              <a:xfrm>
                <a:off x="1599406" y="3744043"/>
                <a:ext cx="2384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9406" y="3744043"/>
                <a:ext cx="238448" cy="369332"/>
              </a:xfrm>
              <a:prstGeom prst="rect">
                <a:avLst/>
              </a:prstGeom>
              <a:blipFill>
                <a:blip r:embed="rId5"/>
                <a:stretch>
                  <a:fillRect r="-2820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Rectangle 26"/>
          <p:cNvSpPr/>
          <p:nvPr/>
        </p:nvSpPr>
        <p:spPr>
          <a:xfrm>
            <a:off x="611560" y="2221812"/>
            <a:ext cx="230784" cy="21602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</a:t>
            </a:r>
          </a:p>
        </p:txBody>
      </p:sp>
      <p:sp>
        <p:nvSpPr>
          <p:cNvPr id="28" name="Rectangle 27"/>
          <p:cNvSpPr/>
          <p:nvPr/>
        </p:nvSpPr>
        <p:spPr>
          <a:xfrm>
            <a:off x="611560" y="3164885"/>
            <a:ext cx="230784" cy="21602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FD2A369-4AD1-46FA-8D51-44D83758332A}"/>
              </a:ext>
            </a:extLst>
          </p:cNvPr>
          <p:cNvSpPr/>
          <p:nvPr/>
        </p:nvSpPr>
        <p:spPr>
          <a:xfrm>
            <a:off x="842344" y="2221812"/>
            <a:ext cx="5385840" cy="84321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FD2A369-4AD1-46FA-8D51-44D83758332A}"/>
              </a:ext>
            </a:extLst>
          </p:cNvPr>
          <p:cNvSpPr/>
          <p:nvPr/>
        </p:nvSpPr>
        <p:spPr>
          <a:xfrm>
            <a:off x="842344" y="3163936"/>
            <a:ext cx="5385840" cy="120724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451240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35" restart="whenNotActive" fill="hold" evtFilter="cancelBubble" nodeType="interactiveSeq">
                <p:stCondLst>
                  <p:cond evt="onClick" delay="0">
                    <p:tgtEl>
                      <p:spTgt spid="2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6" fill="hold">
                      <p:stCondLst>
                        <p:cond delay="0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9"/>
                  </p:tgtEl>
                </p:cond>
              </p:nextCondLst>
            </p:seq>
            <p:seq concurrent="1" nextAc="seek">
              <p:cTn id="41" restart="whenNotActive" fill="hold" evtFilter="cancelBubble" nodeType="interactiveSeq">
                <p:stCondLst>
                  <p:cond evt="onClick" delay="0">
                    <p:tgtEl>
                      <p:spTgt spid="3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2" fill="hold">
                      <p:stCondLst>
                        <p:cond delay="0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0"/>
                  </p:tgtEl>
                </p:cond>
              </p:nextCondLst>
            </p:seq>
          </p:childTnLst>
        </p:cTn>
      </p:par>
    </p:tnLst>
    <p:bldLst>
      <p:bldP spid="25" grpId="0" animBg="1"/>
      <p:bldP spid="10" grpId="0" animBg="1"/>
      <p:bldP spid="11" grpId="0"/>
      <p:bldP spid="22" grpId="0"/>
      <p:bldP spid="23" grpId="0"/>
      <p:bldP spid="24" grpId="0"/>
      <p:bldP spid="26" grpId="0"/>
      <p:bldP spid="27" grpId="0" animBg="1"/>
      <p:bldP spid="28" grpId="0" animBg="1"/>
      <p:bldP spid="29" grpId="0" animBg="1"/>
      <p:bldP spid="29" grpId="1" animBg="1"/>
      <p:bldP spid="30" grpId="0" animBg="1"/>
      <p:bldP spid="30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5B8D5F8-499A-486F-BECC-3B29C84568AD}"/>
              </a:ext>
            </a:extLst>
          </p:cNvPr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>
              <a:extLst>
                <a:ext uri="{FF2B5EF4-FFF2-40B4-BE49-F238E27FC236}">
                  <a16:creationId xmlns:a16="http://schemas.microsoft.com/office/drawing/2014/main" id="{4C3B8C1B-2A37-4868-B3C8-6BB9E5F8FABB}"/>
                </a:ext>
              </a:extLst>
            </p:cNvPr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>
                  <a:latin typeface="+mj-lt"/>
                </a:rPr>
                <a:t>Forces in 2 Dimensions</a:t>
              </a:r>
              <a:endParaRPr lang="en-GB" sz="3200" dirty="0"/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AEF09538-8315-4E2A-B5A1-CCB9A1FA44A4}"/>
                </a:ext>
              </a:extLst>
            </p:cNvPr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323528" y="764704"/>
            <a:ext cx="7632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Vectors have both direction and magnitude, while scalars only have magnitude.</a:t>
            </a:r>
          </a:p>
        </p:txBody>
      </p:sp>
      <p:sp>
        <p:nvSpPr>
          <p:cNvPr id="7" name="Rectangle 6"/>
          <p:cNvSpPr/>
          <p:nvPr/>
        </p:nvSpPr>
        <p:spPr>
          <a:xfrm>
            <a:off x="318662" y="1192436"/>
            <a:ext cx="6125545" cy="646331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GB" b="1" dirty="0" smtClean="0"/>
              <a:t>Vector quantity</a:t>
            </a:r>
            <a:r>
              <a:rPr lang="en-GB" dirty="0" smtClean="0"/>
              <a:t>: </a:t>
            </a:r>
            <a:r>
              <a:rPr lang="en-GB" dirty="0"/>
              <a:t>	</a:t>
            </a:r>
            <a:r>
              <a:rPr lang="en-GB" dirty="0" smtClean="0"/>
              <a:t>force</a:t>
            </a:r>
            <a:r>
              <a:rPr lang="en-GB" dirty="0"/>
              <a:t>, acceleration, velocity, displacement</a:t>
            </a:r>
          </a:p>
          <a:p>
            <a:r>
              <a:rPr lang="en-GB" b="1" dirty="0"/>
              <a:t>Scalar only</a:t>
            </a:r>
            <a:r>
              <a:rPr lang="en-GB" dirty="0"/>
              <a:t>:	</a:t>
            </a:r>
            <a:r>
              <a:rPr lang="en-GB" dirty="0" smtClean="0"/>
              <a:t>mass</a:t>
            </a:r>
            <a:r>
              <a:rPr lang="en-GB" dirty="0"/>
              <a:t>, </a:t>
            </a:r>
            <a:r>
              <a:rPr lang="en-GB" dirty="0" smtClean="0"/>
              <a:t>time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FD2A369-4AD1-46FA-8D51-44D83758332A}"/>
              </a:ext>
            </a:extLst>
          </p:cNvPr>
          <p:cNvSpPr/>
          <p:nvPr/>
        </p:nvSpPr>
        <p:spPr>
          <a:xfrm>
            <a:off x="2256840" y="1206044"/>
            <a:ext cx="4187368" cy="32263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FD2A369-4AD1-46FA-8D51-44D83758332A}"/>
              </a:ext>
            </a:extLst>
          </p:cNvPr>
          <p:cNvSpPr/>
          <p:nvPr/>
        </p:nvSpPr>
        <p:spPr>
          <a:xfrm>
            <a:off x="2257431" y="1522191"/>
            <a:ext cx="4187368" cy="32263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251520" y="1916832"/>
                <a:ext cx="8136903" cy="10002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GB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GB" b="1" i="1"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</m:nary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en-GB" dirty="0"/>
                  <a:t>  is a vector equation.</a:t>
                </a:r>
              </a:p>
              <a:p>
                <a:r>
                  <a:rPr lang="en-GB" dirty="0"/>
                  <a:t>Vector equations are true in any direction you chose.  The trick is to choose the best “main” direction </a:t>
                </a:r>
                <a14:m>
                  <m:oMath xmlns:m="http://schemas.openxmlformats.org/officeDocument/2006/math">
                    <m:r>
                      <a:rPr lang="en-GB" b="1" i="1"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GB" dirty="0"/>
                  <a:t> as the direction of motion, then the perpendicular direction is </a:t>
                </a:r>
                <a14:m>
                  <m:oMath xmlns:m="http://schemas.openxmlformats.org/officeDocument/2006/math">
                    <m:r>
                      <a:rPr lang="en-GB" b="1" i="1" smtClean="0">
                        <a:latin typeface="Cambria Math" panose="02040503050406030204" pitchFamily="18" charset="0"/>
                      </a:rPr>
                      <m:t>𝒋</m:t>
                    </m:r>
                  </m:oMath>
                </a14:m>
                <a:r>
                  <a:rPr lang="en-GB" dirty="0"/>
                  <a:t>.</a:t>
                </a:r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916832"/>
                <a:ext cx="8136903" cy="1000274"/>
              </a:xfrm>
              <a:prstGeom prst="rect">
                <a:avLst/>
              </a:prstGeom>
              <a:blipFill>
                <a:blip r:embed="rId2"/>
                <a:stretch>
                  <a:fillRect l="-3446" t="-44242" b="-848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3000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seq concurrent="1" nextAc="seek">
              <p:cTn id="13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" fill="hold">
                      <p:stCondLst>
                        <p:cond delay="0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5B8D5F8-499A-486F-BECC-3B29C84568AD}"/>
              </a:ext>
            </a:extLst>
          </p:cNvPr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>
              <a:extLst>
                <a:ext uri="{FF2B5EF4-FFF2-40B4-BE49-F238E27FC236}">
                  <a16:creationId xmlns:a16="http://schemas.microsoft.com/office/drawing/2014/main" id="{4C3B8C1B-2A37-4868-B3C8-6BB9E5F8FABB}"/>
                </a:ext>
              </a:extLst>
            </p:cNvPr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>
                  <a:latin typeface="+mj-lt"/>
                </a:rPr>
                <a:t>Test Your Understanding</a:t>
              </a:r>
              <a:endParaRPr lang="en-GB" sz="3200" dirty="0"/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AEF09538-8315-4E2A-B5A1-CCB9A1FA44A4}"/>
                </a:ext>
              </a:extLst>
            </p:cNvPr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448484" y="852114"/>
                <a:ext cx="7552515" cy="1453860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square">
                <a:spAutoFit/>
              </a:bodyPr>
              <a:lstStyle/>
              <a:p>
                <a:r>
                  <a:rPr lang="en-GB" sz="1600" dirty="0"/>
                  <a:t>[Textbook] A boat is modelled as a particle of mass 60 kg being acted on by three forces.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80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50 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,    </m:t>
                      </m:r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20</m:t>
                                </m:r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</m:mr>
                          </m:m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,   </m:t>
                      </m:r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−75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100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GB" sz="1600" dirty="0"/>
              </a:p>
              <a:p>
                <a:endParaRPr lang="en-GB" sz="1600" dirty="0"/>
              </a:p>
              <a:p>
                <a:r>
                  <a:rPr lang="en-GB" sz="1600" dirty="0"/>
                  <a:t>Given that the boat is accelerating at a rate of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0.8</m:t>
                              </m:r>
                            </m:e>
                          </m:mr>
                          <m:mr>
                            <m:e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−1.5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GB" sz="1600" dirty="0"/>
                  <a:t> ms</a:t>
                </a:r>
                <a:r>
                  <a:rPr lang="en-GB" sz="1600" baseline="30000" dirty="0"/>
                  <a:t>-2</a:t>
                </a:r>
                <a:r>
                  <a:rPr lang="en-GB" sz="1600" dirty="0"/>
                  <a:t>, find the values of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GB" sz="1600" dirty="0"/>
                  <a:t> and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GB" sz="1600" dirty="0"/>
                  <a:t>.</a:t>
                </a: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484" y="852114"/>
                <a:ext cx="7552515" cy="145386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941263" y="2847430"/>
                <a:ext cx="5472608" cy="25310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Resultant force:</a:t>
                </a:r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80</m:t>
                              </m:r>
                            </m:e>
                          </m:mr>
                          <m:m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50 </m:t>
                              </m:r>
                            </m:e>
                          </m:mr>
                        </m:m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mr>
                          <m:m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20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mr>
                        </m:m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−75</m:t>
                              </m:r>
                            </m:e>
                          </m:mr>
                          <m:m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100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mr>
                        </m:m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5+10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mr>
                          <m:m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150+20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GB" dirty="0"/>
                  <a:t> N</a:t>
                </a:r>
              </a:p>
              <a:p>
                <a:endParaRPr lang="en-GB" dirty="0"/>
              </a:p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𝑚𝑎</m:t>
                    </m:r>
                  </m:oMath>
                </a14:m>
                <a:r>
                  <a:rPr lang="en-GB" dirty="0"/>
                  <a:t>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5+10</m:t>
                                </m:r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150+20</m:t>
                                </m:r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=60×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0.8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−1.5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48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90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/>
              </a:p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∴</m:t>
                    </m:r>
                  </m:oMath>
                </a14:m>
                <a:r>
                  <a:rPr lang="en-GB" dirty="0"/>
                  <a:t> </a:t>
                </a:r>
                <a14:m>
                  <m:oMath xmlns:m="http://schemas.openxmlformats.org/officeDocument/2006/math"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5+10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=48</m:t>
                    </m:r>
                    <m:r>
                      <a:rPr lang="en-GB" b="0" i="0" dirty="0" smtClean="0">
                        <a:latin typeface="Cambria Math" panose="02040503050406030204" pitchFamily="18" charset="0"/>
                      </a:rPr>
                      <m:t>    ⇒   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b="0" i="0" dirty="0" smtClean="0">
                        <a:latin typeface="Cambria Math" panose="02040503050406030204" pitchFamily="18" charset="0"/>
                      </a:rPr>
                      <m:t>=4.3</m:t>
                    </m:r>
                  </m:oMath>
                </a14:m>
                <a:endParaRPr lang="en-GB" dirty="0"/>
              </a:p>
              <a:p>
                <a:r>
                  <a:rPr lang="en-GB" dirty="0"/>
                  <a:t>and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150+20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=−90   ⇒ 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=−12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263" y="2847430"/>
                <a:ext cx="5472608" cy="2531078"/>
              </a:xfrm>
              <a:prstGeom prst="rect">
                <a:avLst/>
              </a:prstGeom>
              <a:blipFill>
                <a:blip r:embed="rId3"/>
                <a:stretch>
                  <a:fillRect l="-891" t="-1205" b="-289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CFD2A369-4AD1-46FA-8D51-44D83758332A}"/>
              </a:ext>
            </a:extLst>
          </p:cNvPr>
          <p:cNvSpPr/>
          <p:nvPr/>
        </p:nvSpPr>
        <p:spPr>
          <a:xfrm>
            <a:off x="755576" y="2780928"/>
            <a:ext cx="5040560" cy="280831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860282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>
                  <a:latin typeface="+mj-lt"/>
                </a:rPr>
                <a:t>Classwork Exercise 10.4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395536" y="725840"/>
            <a:ext cx="7920880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Pearson Stats/Mechanics Year 1 Exercise Book</a:t>
            </a:r>
          </a:p>
          <a:p>
            <a:r>
              <a:rPr lang="en-GB" sz="2400" dirty="0"/>
              <a:t>Pages 70-71</a:t>
            </a:r>
          </a:p>
          <a:p>
            <a:pPr>
              <a:spcAft>
                <a:spcPts val="1200"/>
              </a:spcAft>
            </a:pPr>
            <a:r>
              <a:rPr lang="en-GB" sz="2400" dirty="0"/>
              <a:t>Questions 1 to 4.</a:t>
            </a:r>
          </a:p>
          <a:p>
            <a:endParaRPr lang="en-GB" sz="2400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2060848"/>
            <a:ext cx="9144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2767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>
                  <a:latin typeface="+mj-lt"/>
                </a:rPr>
                <a:t>Homework Exercise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7B830313-E9C0-3268-2760-1A9CE6804A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215" y="923925"/>
            <a:ext cx="7210425" cy="501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3306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>
                  <a:latin typeface="+mj-lt"/>
                </a:rPr>
                <a:t>Homework Exercise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B659633F-C9D8-8D2A-2466-210BCB0AC1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637" y="952500"/>
            <a:ext cx="7324725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5969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>
                  <a:latin typeface="+mj-lt"/>
                </a:rPr>
                <a:t>Homework Exercise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952E1E45-DF71-A52D-A803-245C43F197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053" y="785812"/>
            <a:ext cx="7524750" cy="528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9003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87744"/>
            <a:chOff x="0" y="13335"/>
            <a:chExt cx="9144218" cy="587744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8477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Homework</a:t>
              </a:r>
              <a:r>
                <a:rPr lang="en-GB" sz="3200" dirty="0">
                  <a:latin typeface="+mj-lt"/>
                </a:rPr>
                <a:t> Answers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168074DF-BA06-B6B8-1E8F-A60C7B9A21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780" y="980728"/>
            <a:ext cx="8532440" cy="3146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3091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26360</TotalTime>
  <Words>472</Words>
  <Application>Microsoft Office PowerPoint</Application>
  <PresentationFormat>On-screen Show (4:3)</PresentationFormat>
  <Paragraphs>44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Cambria Math</vt:lpstr>
      <vt:lpstr>Office Theme</vt:lpstr>
      <vt:lpstr>M1 Chapter 10: Forces and Motion  Vector Forces in 2D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RM plc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Frost J</dc:creator>
  <cp:lastModifiedBy>Dieter Beaven</cp:lastModifiedBy>
  <cp:revision>874</cp:revision>
  <dcterms:created xsi:type="dcterms:W3CDTF">2013-02-28T07:36:55Z</dcterms:created>
  <dcterms:modified xsi:type="dcterms:W3CDTF">2024-09-30T13:57:28Z</dcterms:modified>
</cp:coreProperties>
</file>