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702" r:id="rId5"/>
    <p:sldId id="548" r:id="rId6"/>
    <p:sldId id="550" r:id="rId7"/>
    <p:sldId id="549" r:id="rId8"/>
    <p:sldId id="551" r:id="rId9"/>
    <p:sldId id="558" r:id="rId10"/>
    <p:sldId id="700" r:id="rId11"/>
    <p:sldId id="703" r:id="rId12"/>
    <p:sldId id="704" r:id="rId13"/>
    <p:sldId id="53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ie Frost" initials="JF" lastIdx="0" clrIdx="0">
    <p:extLst>
      <p:ext uri="{19B8F6BF-5375-455C-9EA6-DF929625EA0E}">
        <p15:presenceInfo xmlns:p15="http://schemas.microsoft.com/office/powerpoint/2012/main" userId="13ffd922e6d1d9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14/06/2024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6: </a:t>
            </a:r>
            <a:r>
              <a:rPr lang="en-GB" dirty="0">
                <a:solidFill>
                  <a:schemeClr val="accent5"/>
                </a:solidFill>
              </a:rPr>
              <a:t>Projectiles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Projection at any Angle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34B52A1-6F83-DA59-C24B-4670CEC94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40" y="836712"/>
            <a:ext cx="63531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38BF034-8C44-4100-A524-7D1A4300DE58}"/>
              </a:ext>
            </a:extLst>
          </p:cNvPr>
          <p:cNvGrpSpPr/>
          <p:nvPr/>
        </p:nvGrpSpPr>
        <p:grpSpPr>
          <a:xfrm>
            <a:off x="-22391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644B3BC-1C1D-40BA-8D2E-FAA0F42745F4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Projected from above ground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05788D2-1519-41A9-B3D9-70A24A71C32C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FF123D-94BB-4CF1-86AE-E44F6BECF0C9}"/>
                  </a:ext>
                </a:extLst>
              </p:cNvPr>
              <p:cNvSpPr txBox="1"/>
              <p:nvPr/>
            </p:nvSpPr>
            <p:spPr>
              <a:xfrm>
                <a:off x="362196" y="856773"/>
                <a:ext cx="8229353" cy="104349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A particle is projected from a point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/>
                  <a:t> with speed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400" dirty="0"/>
                  <a:t> ms</a:t>
                </a:r>
                <a:r>
                  <a:rPr lang="en-GB" sz="1400" baseline="30000" dirty="0"/>
                  <a:t>-1</a:t>
                </a:r>
                <a:r>
                  <a:rPr lang="en-GB" sz="1400" dirty="0"/>
                  <a:t> and at an angle of elevation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/>
                  <a:t>,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func>
                  </m:oMath>
                </a14:m>
                <a:r>
                  <a:rPr lang="en-GB" sz="1400" dirty="0"/>
                  <a:t>. The point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/>
                  <a:t> is 42.5m above a horizontal plane. The particle strikes the horizontal plane at a point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, 5 s after it is projected.</a:t>
                </a:r>
              </a:p>
              <a:p>
                <a:r>
                  <a:rPr lang="en-GB" sz="1400" dirty="0"/>
                  <a:t>(a) Show that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GB" sz="1400" dirty="0"/>
                  <a:t>.	(b) Find the distance between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FF123D-94BB-4CF1-86AE-E44F6BECF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96" y="856773"/>
                <a:ext cx="8229353" cy="10434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Triangle 6">
            <a:extLst>
              <a:ext uri="{FF2B5EF4-FFF2-40B4-BE49-F238E27FC236}">
                <a16:creationId xmlns:a16="http://schemas.microsoft.com/office/drawing/2014/main" id="{8C83E7EE-0D81-484E-8E76-DF68D7D884F8}"/>
              </a:ext>
            </a:extLst>
          </p:cNvPr>
          <p:cNvSpPr/>
          <p:nvPr/>
        </p:nvSpPr>
        <p:spPr>
          <a:xfrm>
            <a:off x="4848125" y="2238083"/>
            <a:ext cx="648072" cy="792088"/>
          </a:xfrm>
          <a:prstGeom prst="rtTriangle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58CB6E-0FBD-4D7A-B3BF-B6DFFD22A2C9}"/>
              </a:ext>
            </a:extLst>
          </p:cNvPr>
          <p:cNvSpPr/>
          <p:nvPr/>
        </p:nvSpPr>
        <p:spPr>
          <a:xfrm>
            <a:off x="4848125" y="2885385"/>
            <a:ext cx="137492" cy="14478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01B7B20-F0F3-44B7-B993-5A9AFE935714}"/>
              </a:ext>
            </a:extLst>
          </p:cNvPr>
          <p:cNvSpPr/>
          <p:nvPr/>
        </p:nvSpPr>
        <p:spPr>
          <a:xfrm>
            <a:off x="5304705" y="2871099"/>
            <a:ext cx="57150" cy="157162"/>
          </a:xfrm>
          <a:custGeom>
            <a:avLst/>
            <a:gdLst>
              <a:gd name="connsiteX0" fmla="*/ 0 w 57150"/>
              <a:gd name="connsiteY0" fmla="*/ 157162 h 157162"/>
              <a:gd name="connsiteX1" fmla="*/ 9525 w 57150"/>
              <a:gd name="connsiteY1" fmla="*/ 76200 h 157162"/>
              <a:gd name="connsiteX2" fmla="*/ 57150 w 57150"/>
              <a:gd name="connsiteY2" fmla="*/ 0 h 157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157162">
                <a:moveTo>
                  <a:pt x="0" y="157162"/>
                </a:moveTo>
                <a:cubicBezTo>
                  <a:pt x="0" y="129777"/>
                  <a:pt x="0" y="102393"/>
                  <a:pt x="9525" y="76200"/>
                </a:cubicBezTo>
                <a:cubicBezTo>
                  <a:pt x="19050" y="50007"/>
                  <a:pt x="38100" y="25003"/>
                  <a:pt x="5715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1CD638-B3E2-4AEB-9F84-25FBCD93A31C}"/>
                  </a:ext>
                </a:extLst>
              </p:cNvPr>
              <p:cNvSpPr txBox="1"/>
              <p:nvPr/>
            </p:nvSpPr>
            <p:spPr>
              <a:xfrm>
                <a:off x="5073674" y="2742139"/>
                <a:ext cx="216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1CD638-B3E2-4AEB-9F84-25FBCD93A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674" y="2742139"/>
                <a:ext cx="216024" cy="307777"/>
              </a:xfrm>
              <a:prstGeom prst="rect">
                <a:avLst/>
              </a:prstGeom>
              <a:blipFill>
                <a:blip r:embed="rId3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CADD51-0246-417F-9C6C-CDD465E9CC96}"/>
                  </a:ext>
                </a:extLst>
              </p:cNvPr>
              <p:cNvSpPr txBox="1"/>
              <p:nvPr/>
            </p:nvSpPr>
            <p:spPr>
              <a:xfrm>
                <a:off x="4983186" y="2981590"/>
                <a:ext cx="216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CADD51-0246-417F-9C6C-CDD465E9CC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3186" y="2981590"/>
                <a:ext cx="216024" cy="307777"/>
              </a:xfrm>
              <a:prstGeom prst="rect">
                <a:avLst/>
              </a:prstGeom>
              <a:blipFill>
                <a:blip r:embed="rId4"/>
                <a:stretch>
                  <a:fillRect r="-13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073329-A2B5-46F6-AEA0-973938A4810E}"/>
                  </a:ext>
                </a:extLst>
              </p:cNvPr>
              <p:cNvSpPr txBox="1"/>
              <p:nvPr/>
            </p:nvSpPr>
            <p:spPr>
              <a:xfrm>
                <a:off x="4603526" y="2547955"/>
                <a:ext cx="216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073329-A2B5-46F6-AEA0-973938A4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526" y="2547955"/>
                <a:ext cx="216024" cy="307777"/>
              </a:xfrm>
              <a:prstGeom prst="rect">
                <a:avLst/>
              </a:prstGeom>
              <a:blipFill>
                <a:blip r:embed="rId5"/>
                <a:stretch>
                  <a:fillRect r="-13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7F74C8-D991-435F-A3BD-A1682D80EE3B}"/>
                  </a:ext>
                </a:extLst>
              </p:cNvPr>
              <p:cNvSpPr txBox="1"/>
              <p:nvPr/>
            </p:nvSpPr>
            <p:spPr>
              <a:xfrm>
                <a:off x="5117256" y="2391176"/>
                <a:ext cx="21602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7F74C8-D991-435F-A3BD-A1682D80E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56" y="2391176"/>
                <a:ext cx="216024" cy="307777"/>
              </a:xfrm>
              <a:prstGeom prst="rect">
                <a:avLst/>
              </a:prstGeom>
              <a:blipFill>
                <a:blip r:embed="rId6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C7A9EE-1F34-437E-B646-723A1E0E105D}"/>
                  </a:ext>
                </a:extLst>
              </p:cNvPr>
              <p:cNvSpPr txBox="1"/>
              <p:nvPr/>
            </p:nvSpPr>
            <p:spPr>
              <a:xfrm>
                <a:off x="5765328" y="2259977"/>
                <a:ext cx="3188172" cy="774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C7A9EE-1F34-437E-B646-723A1E0E1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328" y="2259977"/>
                <a:ext cx="3188172" cy="77405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284A6AA-CE2B-4C5F-9259-9A0A7A803CDC}"/>
              </a:ext>
            </a:extLst>
          </p:cNvPr>
          <p:cNvSpPr/>
          <p:nvPr/>
        </p:nvSpPr>
        <p:spPr>
          <a:xfrm>
            <a:off x="1026069" y="2402448"/>
            <a:ext cx="2544886" cy="2756972"/>
          </a:xfrm>
          <a:custGeom>
            <a:avLst/>
            <a:gdLst>
              <a:gd name="connsiteX0" fmla="*/ 0 w 2143125"/>
              <a:gd name="connsiteY0" fmla="*/ 782816 h 2773541"/>
              <a:gd name="connsiteX1" fmla="*/ 781050 w 2143125"/>
              <a:gd name="connsiteY1" fmla="*/ 106541 h 2773541"/>
              <a:gd name="connsiteX2" fmla="*/ 2143125 w 2143125"/>
              <a:gd name="connsiteY2" fmla="*/ 2773541 h 2773541"/>
              <a:gd name="connsiteX0" fmla="*/ 0 w 2143125"/>
              <a:gd name="connsiteY0" fmla="*/ 766247 h 2756972"/>
              <a:gd name="connsiteX1" fmla="*/ 989604 w 2143125"/>
              <a:gd name="connsiteY1" fmla="*/ 109022 h 2756972"/>
              <a:gd name="connsiteX2" fmla="*/ 2143125 w 2143125"/>
              <a:gd name="connsiteY2" fmla="*/ 2756972 h 2756972"/>
              <a:gd name="connsiteX0" fmla="*/ 0 w 2143125"/>
              <a:gd name="connsiteY0" fmla="*/ 766247 h 2756972"/>
              <a:gd name="connsiteX1" fmla="*/ 989604 w 2143125"/>
              <a:gd name="connsiteY1" fmla="*/ 109022 h 2756972"/>
              <a:gd name="connsiteX2" fmla="*/ 2143125 w 2143125"/>
              <a:gd name="connsiteY2" fmla="*/ 2756972 h 275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43125" h="2756972">
                <a:moveTo>
                  <a:pt x="0" y="766247"/>
                </a:moveTo>
                <a:cubicBezTo>
                  <a:pt x="211931" y="262216"/>
                  <a:pt x="632417" y="-222765"/>
                  <a:pt x="989604" y="109022"/>
                </a:cubicBezTo>
                <a:cubicBezTo>
                  <a:pt x="1346791" y="440809"/>
                  <a:pt x="1680787" y="1417915"/>
                  <a:pt x="2143125" y="275697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CAB75C-B7B5-4A76-927C-C97453EAE23E}"/>
              </a:ext>
            </a:extLst>
          </p:cNvPr>
          <p:cNvCxnSpPr>
            <a:cxnSpLocks/>
          </p:cNvCxnSpPr>
          <p:nvPr/>
        </p:nvCxnSpPr>
        <p:spPr>
          <a:xfrm flipV="1">
            <a:off x="1023365" y="2254294"/>
            <a:ext cx="545629" cy="93845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348584-AD1C-4EA2-8477-344795A02B9F}"/>
                  </a:ext>
                </a:extLst>
              </p:cNvPr>
              <p:cNvSpPr txBox="1"/>
              <p:nvPr/>
            </p:nvSpPr>
            <p:spPr>
              <a:xfrm>
                <a:off x="609251" y="2374124"/>
                <a:ext cx="8359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dirty="0">
                    <a:solidFill>
                      <a:schemeClr val="accent6"/>
                    </a:solidFill>
                  </a:rPr>
                  <a:t> ms</a:t>
                </a:r>
                <a:r>
                  <a:rPr lang="en-GB" baseline="30000" dirty="0">
                    <a:solidFill>
                      <a:schemeClr val="accent6"/>
                    </a:solidFill>
                  </a:rPr>
                  <a:t>-2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348584-AD1C-4EA2-8477-344795A02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51" y="2374124"/>
                <a:ext cx="835918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3C350E-6B65-4797-909C-92A9896E1F59}"/>
              </a:ext>
            </a:extLst>
          </p:cNvPr>
          <p:cNvCxnSpPr>
            <a:cxnSpLocks/>
          </p:cNvCxnSpPr>
          <p:nvPr/>
        </p:nvCxnSpPr>
        <p:spPr>
          <a:xfrm flipV="1">
            <a:off x="1035594" y="3197270"/>
            <a:ext cx="797793" cy="1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BB954DC-C203-4A10-9827-EA1DA5B4F1EA}"/>
              </a:ext>
            </a:extLst>
          </p:cNvPr>
          <p:cNvSpPr/>
          <p:nvPr/>
        </p:nvSpPr>
        <p:spPr>
          <a:xfrm>
            <a:off x="1187994" y="2882944"/>
            <a:ext cx="171450" cy="314325"/>
          </a:xfrm>
          <a:custGeom>
            <a:avLst/>
            <a:gdLst>
              <a:gd name="connsiteX0" fmla="*/ 0 w 171450"/>
              <a:gd name="connsiteY0" fmla="*/ 0 h 314325"/>
              <a:gd name="connsiteX1" fmla="*/ 123825 w 171450"/>
              <a:gd name="connsiteY1" fmla="*/ 142875 h 314325"/>
              <a:gd name="connsiteX2" fmla="*/ 171450 w 171450"/>
              <a:gd name="connsiteY2" fmla="*/ 314325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450" h="314325">
                <a:moveTo>
                  <a:pt x="0" y="0"/>
                </a:moveTo>
                <a:cubicBezTo>
                  <a:pt x="47625" y="45244"/>
                  <a:pt x="95250" y="90488"/>
                  <a:pt x="123825" y="142875"/>
                </a:cubicBezTo>
                <a:cubicBezTo>
                  <a:pt x="152400" y="195262"/>
                  <a:pt x="161925" y="254793"/>
                  <a:pt x="171450" y="31432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33A61E-D1A3-4FFF-BD8D-72F76E4B2468}"/>
                  </a:ext>
                </a:extLst>
              </p:cNvPr>
              <p:cNvSpPr txBox="1"/>
              <p:nvPr/>
            </p:nvSpPr>
            <p:spPr>
              <a:xfrm>
                <a:off x="1283244" y="2778168"/>
                <a:ext cx="269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33A61E-D1A3-4FFF-BD8D-72F76E4B2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244" y="2778168"/>
                <a:ext cx="269131" cy="369332"/>
              </a:xfrm>
              <a:prstGeom prst="rect">
                <a:avLst/>
              </a:prstGeom>
              <a:blipFill>
                <a:blip r:embed="rId9"/>
                <a:stretch>
                  <a:fillRect r="-1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97F7CF5-BC8E-4428-AD9E-013AF8348AC1}"/>
              </a:ext>
            </a:extLst>
          </p:cNvPr>
          <p:cNvCxnSpPr/>
          <p:nvPr/>
        </p:nvCxnSpPr>
        <p:spPr>
          <a:xfrm>
            <a:off x="1023365" y="3321094"/>
            <a:ext cx="0" cy="1838326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AFA281E-6199-459C-B59B-480E7D0AC3FB}"/>
              </a:ext>
            </a:extLst>
          </p:cNvPr>
          <p:cNvCxnSpPr>
            <a:cxnSpLocks/>
          </p:cNvCxnSpPr>
          <p:nvPr/>
        </p:nvCxnSpPr>
        <p:spPr>
          <a:xfrm flipH="1">
            <a:off x="1187994" y="5159420"/>
            <a:ext cx="2220044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C150E9-188A-4E24-9DCE-376EFE80011F}"/>
                  </a:ext>
                </a:extLst>
              </p:cNvPr>
              <p:cNvSpPr txBox="1"/>
              <p:nvPr/>
            </p:nvSpPr>
            <p:spPr>
              <a:xfrm>
                <a:off x="703335" y="3074607"/>
                <a:ext cx="269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EC150E9-188A-4E24-9DCE-376EFE800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35" y="3074607"/>
                <a:ext cx="269131" cy="369332"/>
              </a:xfrm>
              <a:prstGeom prst="rect">
                <a:avLst/>
              </a:prstGeom>
              <a:blipFill>
                <a:blip r:embed="rId10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4AB009E-4A83-4C6E-B59B-DC94D88EC82B}"/>
                  </a:ext>
                </a:extLst>
              </p:cNvPr>
              <p:cNvSpPr txBox="1"/>
              <p:nvPr/>
            </p:nvSpPr>
            <p:spPr>
              <a:xfrm>
                <a:off x="3489992" y="5122908"/>
                <a:ext cx="2691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4AB009E-4A83-4C6E-B59B-DC94D88EC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92" y="5122908"/>
                <a:ext cx="269131" cy="369332"/>
              </a:xfrm>
              <a:prstGeom prst="rect">
                <a:avLst/>
              </a:prstGeom>
              <a:blipFill>
                <a:blip r:embed="rId11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059016-73EE-45B9-86B7-D30556000FDE}"/>
                  </a:ext>
                </a:extLst>
              </p:cNvPr>
              <p:cNvSpPr txBox="1"/>
              <p:nvPr/>
            </p:nvSpPr>
            <p:spPr>
              <a:xfrm>
                <a:off x="3438994" y="4691147"/>
                <a:ext cx="6636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A059016-73EE-45B9-86B7-D30556000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8994" y="4691147"/>
                <a:ext cx="66365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1A50B2-DAE1-4DEC-A796-E64F512F3041}"/>
                  </a:ext>
                </a:extLst>
              </p:cNvPr>
              <p:cNvSpPr txBox="1"/>
              <p:nvPr/>
            </p:nvSpPr>
            <p:spPr>
              <a:xfrm>
                <a:off x="388960" y="3820571"/>
                <a:ext cx="7133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42.5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71A50B2-DAE1-4DEC-A796-E64F512F3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60" y="3820571"/>
                <a:ext cx="71330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7F1BB0C5-0234-4C5E-B163-24D930F90A7D}"/>
              </a:ext>
            </a:extLst>
          </p:cNvPr>
          <p:cNvSpPr/>
          <p:nvPr/>
        </p:nvSpPr>
        <p:spPr>
          <a:xfrm>
            <a:off x="362196" y="2106758"/>
            <a:ext cx="3921772" cy="41634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Diagram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2800" dirty="0"/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(It’s important you draw one!)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A9B6647-7915-4423-A98F-BBE558F038B4}"/>
                  </a:ext>
                </a:extLst>
              </p:cNvPr>
              <p:cNvSpPr/>
              <p:nvPr/>
            </p:nvSpPr>
            <p:spPr>
              <a:xfrm>
                <a:off x="4698204" y="3174428"/>
                <a:ext cx="4483896" cy="3608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=−42.5, 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16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600" i="1" strike="sngStrike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600" i="1" strike="sngStrike">
                          <a:latin typeface="Cambria Math" panose="02040503050406030204" pitchFamily="18" charset="0"/>
                        </a:rPr>
                        <m:t>=  , 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=−9.8, 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=5</m:t>
                      </m:r>
                    </m:oMath>
                    <m:oMath xmlns:m="http://schemas.openxmlformats.org/officeDocument/2006/math"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           −42.5=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×5−4.9×25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            …      ⇒ 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=20</m:t>
                      </m:r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dirty="0"/>
                  <a:t>Let horizontal distance be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 m:</a:t>
                </a:r>
              </a:p>
              <a:p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=20</m:t>
                    </m:r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×5=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×5=60</m:t>
                    </m:r>
                  </m:oMath>
                </a14:m>
                <a:r>
                  <a:rPr lang="en-GB" sz="1600" dirty="0"/>
                  <a:t> m</a:t>
                </a:r>
              </a:p>
              <a:p>
                <a:endParaRPr lang="en-GB" sz="1600" dirty="0"/>
              </a:p>
              <a:p>
                <a:r>
                  <a:rPr lang="en-GB" sz="1600" dirty="0"/>
                  <a:t>Using Pythagoras’ theorem: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𝑂𝐴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42.5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=73.527…</m:t>
                      </m:r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Distance is 74 m to 2sf.</a:t>
                </a: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A9B6647-7915-4423-A98F-BBE558F03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204" y="3174428"/>
                <a:ext cx="4483896" cy="3608873"/>
              </a:xfrm>
              <a:prstGeom prst="rect">
                <a:avLst/>
              </a:prstGeom>
              <a:blipFill>
                <a:blip r:embed="rId14"/>
                <a:stretch>
                  <a:fillRect l="-816" b="-1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E9E28B13-D9E7-433D-AB40-91B844441E1B}"/>
              </a:ext>
            </a:extLst>
          </p:cNvPr>
          <p:cNvSpPr/>
          <p:nvPr/>
        </p:nvSpPr>
        <p:spPr>
          <a:xfrm>
            <a:off x="4340920" y="2150629"/>
            <a:ext cx="300930" cy="298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4155FDA-849C-4F60-A879-EF5825803332}"/>
              </a:ext>
            </a:extLst>
          </p:cNvPr>
          <p:cNvSpPr/>
          <p:nvPr/>
        </p:nvSpPr>
        <p:spPr>
          <a:xfrm>
            <a:off x="4346648" y="5078502"/>
            <a:ext cx="300930" cy="298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8A3B6E-3255-42B2-8A86-29DA95733C3A}"/>
              </a:ext>
            </a:extLst>
          </p:cNvPr>
          <p:cNvSpPr/>
          <p:nvPr/>
        </p:nvSpPr>
        <p:spPr>
          <a:xfrm>
            <a:off x="4346648" y="5852037"/>
            <a:ext cx="300930" cy="298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58983A-6BEA-47D7-8698-B7DE946703C5}"/>
              </a:ext>
            </a:extLst>
          </p:cNvPr>
          <p:cNvSpPr/>
          <p:nvPr/>
        </p:nvSpPr>
        <p:spPr>
          <a:xfrm>
            <a:off x="4640039" y="2152145"/>
            <a:ext cx="4313461" cy="28055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280486-255F-410F-8AA2-0881C69CAE14}"/>
              </a:ext>
            </a:extLst>
          </p:cNvPr>
          <p:cNvSpPr/>
          <p:nvPr/>
        </p:nvSpPr>
        <p:spPr>
          <a:xfrm>
            <a:off x="4637335" y="5075551"/>
            <a:ext cx="4313461" cy="6394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46B0FF8-82D1-4B0D-AA45-FBE701816783}"/>
              </a:ext>
            </a:extLst>
          </p:cNvPr>
          <p:cNvSpPr/>
          <p:nvPr/>
        </p:nvSpPr>
        <p:spPr>
          <a:xfrm>
            <a:off x="4637335" y="5852037"/>
            <a:ext cx="4313461" cy="8916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320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34" grpId="0" animBg="1"/>
      <p:bldP spid="39" grpId="0" animBg="1"/>
      <p:bldP spid="40" grpId="0" animBg="1"/>
      <p:bldP spid="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E3EAE83-ECFA-4AC8-AB83-FB4F213E570A}"/>
              </a:ext>
            </a:extLst>
          </p:cNvPr>
          <p:cNvGrpSpPr/>
          <p:nvPr/>
        </p:nvGrpSpPr>
        <p:grpSpPr>
          <a:xfrm>
            <a:off x="-22391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F2B41E5F-5F7D-4E0E-A02E-09C7C6DC35CA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Time above a given point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43A2D6E-E489-48E6-94FB-06D62511D58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B9B0F4-62C0-41CE-B982-2F88CDA107FE}"/>
                  </a:ext>
                </a:extLst>
              </p:cNvPr>
              <p:cNvSpPr txBox="1"/>
              <p:nvPr/>
            </p:nvSpPr>
            <p:spPr>
              <a:xfrm>
                <a:off x="362196" y="856773"/>
                <a:ext cx="8229353" cy="83099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A particle is projected from a point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600" dirty="0"/>
                  <a:t> with speed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r>
                  <a:rPr lang="en-GB" sz="1600" dirty="0"/>
                  <a:t> ms</a:t>
                </a:r>
                <a:r>
                  <a:rPr lang="en-GB" sz="1600" baseline="30000" dirty="0"/>
                  <a:t>-1</a:t>
                </a:r>
                <a:r>
                  <a:rPr lang="en-GB" sz="1600" dirty="0"/>
                  <a:t> and at an angle of elevation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30°</m:t>
                    </m:r>
                  </m:oMath>
                </a14:m>
                <a:r>
                  <a:rPr lang="en-GB" sz="1600" dirty="0"/>
                  <a:t>. The particle moves freely under gravity. Find the length of time for which the particle is 15 m or more above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B9B0F4-62C0-41CE-B982-2F88CDA10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96" y="856773"/>
                <a:ext cx="8229353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7620CB-E345-4F19-B15E-BE5BF80E0DD6}"/>
                  </a:ext>
                </a:extLst>
              </p:cNvPr>
              <p:cNvSpPr txBox="1"/>
              <p:nvPr/>
            </p:nvSpPr>
            <p:spPr>
              <a:xfrm>
                <a:off x="366876" y="1830585"/>
                <a:ext cx="7632848" cy="2981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The key is to find the two times at which the particle is 15m above ground. The time above 15m will then be the difference between these times.</a:t>
                </a:r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=15,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=35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30°=75</m:t>
                          </m:r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    ,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=−9.8,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15=17.5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−4.9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4.9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−17.5 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+15=0</m:t>
                      </m:r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           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GB" sz="1600" dirty="0"/>
                  <a:t> </a:t>
                </a:r>
              </a:p>
              <a:p>
                <a:r>
                  <a:rPr lang="en-GB" sz="1600" dirty="0"/>
                  <a:t>           Time above 15m: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=0.71</m:t>
                    </m:r>
                  </m:oMath>
                </a14:m>
                <a:r>
                  <a:rPr lang="en-GB" sz="1600" dirty="0"/>
                  <a:t> s (2sf)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7620CB-E345-4F19-B15E-BE5BF80E0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76" y="1830585"/>
                <a:ext cx="7632848" cy="2981072"/>
              </a:xfrm>
              <a:prstGeom prst="rect">
                <a:avLst/>
              </a:prstGeom>
              <a:blipFill>
                <a:blip r:embed="rId3"/>
                <a:stretch>
                  <a:fillRect l="-399" t="-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9A5DCE-2F4D-49CC-9DE1-A1F72DC747F3}"/>
                  </a:ext>
                </a:extLst>
              </p:cNvPr>
              <p:cNvSpPr txBox="1"/>
              <p:nvPr/>
            </p:nvSpPr>
            <p:spPr>
              <a:xfrm>
                <a:off x="1403648" y="5303782"/>
                <a:ext cx="4330402" cy="72571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Note</a:t>
                </a:r>
                <a:r>
                  <a:rPr lang="en-GB" sz="1200" dirty="0"/>
                  <a:t>: The textbook implies you can leave your answer as an exact value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</m:oMath>
                </a14:m>
                <a:r>
                  <a:rPr lang="en-GB" sz="1200" dirty="0"/>
                  <a:t>. But we have used an approximate value of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1200" dirty="0"/>
                  <a:t>, to 2 significant figures, so it would not be appropriate to do so.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9A5DCE-2F4D-49CC-9DE1-A1F72DC74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5303782"/>
                <a:ext cx="4330402" cy="725711"/>
              </a:xfrm>
              <a:prstGeom prst="rect">
                <a:avLst/>
              </a:prstGeom>
              <a:blipFill>
                <a:blip r:embed="rId4"/>
                <a:stretch>
                  <a:fillRect b="-40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3A82489-FA4C-4C62-9F42-5931B66EE45A}"/>
              </a:ext>
            </a:extLst>
          </p:cNvPr>
          <p:cNvSpPr txBox="1"/>
          <p:nvPr/>
        </p:nvSpPr>
        <p:spPr>
          <a:xfrm>
            <a:off x="3675751" y="3644428"/>
            <a:ext cx="2056079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Use the quadratic solver on your calculator.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3C9E61B-CC7E-4D40-AACD-B9EA773F7509}"/>
              </a:ext>
            </a:extLst>
          </p:cNvPr>
          <p:cNvCxnSpPr>
            <a:stCxn id="10" idx="1"/>
          </p:cNvCxnSpPr>
          <p:nvPr/>
        </p:nvCxnSpPr>
        <p:spPr>
          <a:xfrm flipH="1">
            <a:off x="3137483" y="3875261"/>
            <a:ext cx="538268" cy="126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9DFB377-F377-4289-B980-FF3EFB10FEAF}"/>
              </a:ext>
            </a:extLst>
          </p:cNvPr>
          <p:cNvSpPr/>
          <p:nvPr/>
        </p:nvSpPr>
        <p:spPr>
          <a:xfrm>
            <a:off x="362196" y="2478032"/>
            <a:ext cx="8229352" cy="37922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593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E6668C-290D-4C3E-9A62-1C9D77A0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175489"/>
            <a:ext cx="5120756" cy="48740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AA450DA-3999-470D-AD27-31C9ACF4D217}"/>
              </a:ext>
            </a:extLst>
          </p:cNvPr>
          <p:cNvGrpSpPr/>
          <p:nvPr/>
        </p:nvGrpSpPr>
        <p:grpSpPr>
          <a:xfrm>
            <a:off x="-22391" y="0"/>
            <a:ext cx="9143074" cy="599127"/>
            <a:chOff x="0" y="13335"/>
            <a:chExt cx="9144218" cy="599127"/>
          </a:xfrm>
        </p:grpSpPr>
        <p:sp>
          <p:nvSpPr>
            <p:cNvPr id="4" name="TextBox 32">
              <a:extLst>
                <a:ext uri="{FF2B5EF4-FFF2-40B4-BE49-F238E27FC236}">
                  <a16:creationId xmlns:a16="http://schemas.microsoft.com/office/drawing/2014/main" id="{FFF7E34B-8B23-426C-85EB-44DB6A84C6CA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F09363D-20A7-4848-B641-539A8D7FD6E6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D0F77C2-743D-4A41-BC34-DBC4A8C53AEF}"/>
              </a:ext>
            </a:extLst>
          </p:cNvPr>
          <p:cNvSpPr txBox="1"/>
          <p:nvPr/>
        </p:nvSpPr>
        <p:spPr>
          <a:xfrm>
            <a:off x="251520" y="817539"/>
            <a:ext cx="316835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M2(Old) May 2012 Q7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39AEAC-C372-4167-8631-F96489C7F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1002205"/>
            <a:ext cx="2028825" cy="847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F767E5-4B2F-491B-ABE4-2D07AF642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2674446"/>
            <a:ext cx="3467100" cy="23336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A11AF31-21D0-4073-B062-8789BEDA10E9}"/>
              </a:ext>
            </a:extLst>
          </p:cNvPr>
          <p:cNvSpPr/>
          <p:nvPr/>
        </p:nvSpPr>
        <p:spPr>
          <a:xfrm>
            <a:off x="5747445" y="1007629"/>
            <a:ext cx="300930" cy="298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FB2B17-61DC-45CA-B076-6300D36548BF}"/>
              </a:ext>
            </a:extLst>
          </p:cNvPr>
          <p:cNvSpPr/>
          <p:nvPr/>
        </p:nvSpPr>
        <p:spPr>
          <a:xfrm>
            <a:off x="5508104" y="2437131"/>
            <a:ext cx="300930" cy="298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918064-8DDD-4369-9E28-9C4CBA8B237F}"/>
              </a:ext>
            </a:extLst>
          </p:cNvPr>
          <p:cNvSpPr/>
          <p:nvPr/>
        </p:nvSpPr>
        <p:spPr>
          <a:xfrm>
            <a:off x="6048375" y="1007529"/>
            <a:ext cx="2556073" cy="10797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1FE204-9916-4D4A-A9B0-B3BFF545A1BA}"/>
              </a:ext>
            </a:extLst>
          </p:cNvPr>
          <p:cNvSpPr/>
          <p:nvPr/>
        </p:nvSpPr>
        <p:spPr>
          <a:xfrm>
            <a:off x="5508104" y="2735509"/>
            <a:ext cx="3467100" cy="233362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004" y="5130197"/>
            <a:ext cx="2417231" cy="16889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DFB2B17-61DC-45CA-B076-6300D36548BF}"/>
              </a:ext>
            </a:extLst>
          </p:cNvPr>
          <p:cNvSpPr/>
          <p:nvPr/>
        </p:nvSpPr>
        <p:spPr>
          <a:xfrm>
            <a:off x="6228184" y="5227838"/>
            <a:ext cx="300930" cy="298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1FE204-9916-4D4A-A9B0-B3BFF545A1BA}"/>
              </a:ext>
            </a:extLst>
          </p:cNvPr>
          <p:cNvSpPr/>
          <p:nvPr/>
        </p:nvSpPr>
        <p:spPr>
          <a:xfrm>
            <a:off x="6529114" y="5227838"/>
            <a:ext cx="1859310" cy="159132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4495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>
                  <a:latin typeface="+mj-lt"/>
                </a:rPr>
                <a:t>Exercise 6.3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Pages 51-52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0E0C5D-DF1A-4A2A-A9C3-716A5BDCF774}"/>
                  </a:ext>
                </a:extLst>
              </p:cNvPr>
              <p:cNvSpPr txBox="1"/>
              <p:nvPr/>
            </p:nvSpPr>
            <p:spPr>
              <a:xfrm>
                <a:off x="1115616" y="2060848"/>
                <a:ext cx="7075884" cy="4582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 ball is projected from ground level at an angle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. Prove that when the ball hits the ground, the distance the ball has travelled along the ground is maximised 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=45°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(Year 2 differentiation knowledge required)</a:t>
                </a:r>
              </a:p>
              <a:p>
                <a:endParaRPr lang="en-GB" sz="600" dirty="0"/>
              </a:p>
              <a:p>
                <a:r>
                  <a:rPr lang="en-GB" sz="1400" dirty="0"/>
                  <a:t>Let speed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400" dirty="0"/>
                  <a:t> and horizontal distance be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↑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400" b="0" i="1" strike="sngStrike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1400" b="0" i="1" strike="sngStrike" smtClean="0">
                          <a:latin typeface="Cambria Math" panose="02040503050406030204" pitchFamily="18" charset="0"/>
                        </a:rPr>
                        <m:t>=      ,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  <m:oMath xmlns:m="http://schemas.openxmlformats.org/officeDocument/2006/math">
                      <m:r>
                        <a:rPr lang="en-GB" sz="14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14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𝑔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𝑔𝑡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400" b="0" i="0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: 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sz="14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sz="1400" i="1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sz="1400" b="0" i="0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br>
                  <a:rPr lang="en-GB" sz="1400" b="0" dirty="0"/>
                </a:br>
                <a:r>
                  <a:rPr lang="en-GB" sz="1400" b="0" dirty="0"/>
                  <a:t> 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  ⇒  </m:t>
                    </m:r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    ⇒   2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=90°  ⇒ 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=45°</m:t>
                    </m:r>
                  </m:oMath>
                </a14:m>
                <a:r>
                  <a:rPr lang="en-GB" sz="1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0E0C5D-DF1A-4A2A-A9C3-716A5BDCF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060848"/>
                <a:ext cx="7075884" cy="4582793"/>
              </a:xfrm>
              <a:prstGeom prst="rect">
                <a:avLst/>
              </a:prstGeom>
              <a:blipFill>
                <a:blip r:embed="rId2"/>
                <a:stretch>
                  <a:fillRect l="-689" t="-665" r="-12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3F62A65-7D30-4380-A9C6-962276DE650C}"/>
              </a:ext>
            </a:extLst>
          </p:cNvPr>
          <p:cNvSpPr/>
          <p:nvPr/>
        </p:nvSpPr>
        <p:spPr>
          <a:xfrm>
            <a:off x="765870" y="2131579"/>
            <a:ext cx="300930" cy="29837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Wingdings" panose="05000000000000000000" pitchFamily="2" charset="2"/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198E2E-7355-4436-A069-49E174209C30}"/>
                  </a:ext>
                </a:extLst>
              </p:cNvPr>
              <p:cNvSpPr txBox="1"/>
              <p:nvPr/>
            </p:nvSpPr>
            <p:spPr>
              <a:xfrm>
                <a:off x="5862811" y="5260826"/>
                <a:ext cx="2160240" cy="61805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We want to maximise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as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/>
                  <a:t> varies, 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den>
                    </m:f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0198E2E-7355-4436-A069-49E174209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811" y="5260826"/>
                <a:ext cx="2160240" cy="618054"/>
              </a:xfrm>
              <a:prstGeom prst="rect">
                <a:avLst/>
              </a:prstGeom>
              <a:blipFill>
                <a:blip r:embed="rId3"/>
                <a:stretch>
                  <a:fillRect l="-279" b="-9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756254-81E0-498E-9269-462D0691B935}"/>
              </a:ext>
            </a:extLst>
          </p:cNvPr>
          <p:cNvCxnSpPr>
            <a:stCxn id="9" idx="1"/>
          </p:cNvCxnSpPr>
          <p:nvPr/>
        </p:nvCxnSpPr>
        <p:spPr>
          <a:xfrm flipH="1">
            <a:off x="3981450" y="5569853"/>
            <a:ext cx="1881361" cy="526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F5CC86D-664D-407F-981C-2147AB5559AC}"/>
              </a:ext>
            </a:extLst>
          </p:cNvPr>
          <p:cNvSpPr/>
          <p:nvPr/>
        </p:nvSpPr>
        <p:spPr>
          <a:xfrm>
            <a:off x="1134641" y="3272527"/>
            <a:ext cx="7325791" cy="33710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617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B1B9C63-A9B4-6B27-2316-D92043C6D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908720"/>
            <a:ext cx="70104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8877AEA-4641-6C90-5A42-C6CA4F666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65" y="836712"/>
            <a:ext cx="7400925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3C6C983-0645-69FC-A8FC-40E11CD5B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60" y="614464"/>
            <a:ext cx="6243536" cy="624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400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3A5CD02-9F1E-6EE0-09D4-7ADDC1833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03" y="836712"/>
            <a:ext cx="7181850" cy="3590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527385-E096-955F-A600-256785B7D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427637"/>
            <a:ext cx="50863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53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096F4B-68A5-48BA-B653-F9BC4271AA17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2AD96DB4-0EF8-4B26-B506-BB73681D9D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47B8CE3-B876-444D-96C5-AD0A1AC8C1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24255</TotalTime>
  <Words>615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Office Theme</vt:lpstr>
      <vt:lpstr>M2 Chapter 6: Projectiles  Projection at any Angle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905</cp:revision>
  <dcterms:created xsi:type="dcterms:W3CDTF">2013-02-28T07:36:55Z</dcterms:created>
  <dcterms:modified xsi:type="dcterms:W3CDTF">2024-06-14T14:45:36Z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