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481" r:id="rId5"/>
    <p:sldId id="519" r:id="rId6"/>
    <p:sldId id="520" r:id="rId7"/>
    <p:sldId id="523" r:id="rId8"/>
    <p:sldId id="522" r:id="rId9"/>
    <p:sldId id="533" r:id="rId10"/>
    <p:sldId id="700" r:id="rId11"/>
    <p:sldId id="5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1: </a:t>
            </a:r>
            <a:r>
              <a:rPr lang="en-GB" dirty="0">
                <a:solidFill>
                  <a:schemeClr val="accent5"/>
                </a:solidFill>
              </a:rPr>
              <a:t>Data Collection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1.3 Non-Random Sampling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642" y="615686"/>
            <a:ext cx="9143782" cy="3461386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Non-Random Sampling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980728"/>
            <a:ext cx="439361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Consider the following scenario: You wish to conduct a survey in the UK </a:t>
            </a:r>
            <a:r>
              <a:rPr lang="en-GB" b="1" dirty="0"/>
              <a:t>on whether being left-handed affects IQ</a:t>
            </a:r>
            <a:r>
              <a:rPr lang="en-GB" dirty="0"/>
              <a:t>. We need to choose people to assess.</a:t>
            </a:r>
          </a:p>
          <a:p>
            <a:endParaRPr lang="en-GB" dirty="0"/>
          </a:p>
          <a:p>
            <a:r>
              <a:rPr lang="en-GB" dirty="0"/>
              <a:t>Why would random sampling be problematic?</a:t>
            </a:r>
          </a:p>
          <a:p>
            <a:r>
              <a:rPr lang="en-GB" b="1" dirty="0"/>
              <a:t>Because </a:t>
            </a:r>
            <a:r>
              <a:rPr lang="en-GB" b="1" u="sng" dirty="0"/>
              <a:t>we don’t know the sampling frame</a:t>
            </a:r>
            <a:r>
              <a:rPr lang="en-GB" b="1" dirty="0"/>
              <a:t>, i.e. don’t have a list of all left-handed (and non-left-handed) people in the UK.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30" y="1020356"/>
            <a:ext cx="1215221" cy="1271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07" y="2619055"/>
            <a:ext cx="1238388" cy="1386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07" y="1072569"/>
            <a:ext cx="1215327" cy="1474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30" y="2348880"/>
            <a:ext cx="1258232" cy="1656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1756" y="679996"/>
            <a:ext cx="210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Famous Lefties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40955"/>
            <a:ext cx="8384321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For this scenario we’d likely use </a:t>
            </a:r>
            <a:r>
              <a:rPr lang="en-GB" sz="1600" b="1" dirty="0"/>
              <a:t>quota sampling</a:t>
            </a:r>
            <a:r>
              <a:rPr lang="en-GB" sz="1600" dirty="0"/>
              <a:t>, i.e.</a:t>
            </a:r>
          </a:p>
          <a:p>
            <a:pPr marL="342900" indent="-342900">
              <a:buAutoNum type="arabicPeriod"/>
            </a:pPr>
            <a:r>
              <a:rPr lang="en-GB" sz="1600" dirty="0"/>
              <a:t>As with stratified sampling, divide population into groups according to characteristic of interest, then determine size of each group in sample to reflect proportions within the population.</a:t>
            </a:r>
          </a:p>
          <a:p>
            <a:pPr marL="342900" indent="-342900">
              <a:buAutoNum type="arabicPeriod"/>
            </a:pPr>
            <a:r>
              <a:rPr lang="en-GB" sz="1600" dirty="0"/>
              <a:t>But instead of random sampling within each group, we actively choose people within each group via suitable means (e.g. advertising), </a:t>
            </a:r>
            <a:r>
              <a:rPr lang="en-GB" sz="1600" b="1" dirty="0"/>
              <a:t>until the ‘quota’ for each group is filled</a:t>
            </a:r>
            <a:r>
              <a:rPr lang="en-GB" sz="1600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0480" y="2978648"/>
            <a:ext cx="4339276" cy="794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400" y="5727937"/>
            <a:ext cx="8820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variant of this is </a:t>
            </a:r>
            <a:r>
              <a:rPr lang="en-GB" sz="1600" b="1" u="sng" dirty="0"/>
              <a:t>opportunity sampling</a:t>
            </a:r>
            <a:r>
              <a:rPr lang="en-GB" sz="1600" dirty="0"/>
              <a:t>, where we find people </a:t>
            </a:r>
            <a:r>
              <a:rPr lang="en-GB" sz="1600" b="1" u="sng" dirty="0"/>
              <a:t>at the same time the survey is being carried out</a:t>
            </a:r>
            <a:r>
              <a:rPr lang="en-GB" sz="1600" b="1" dirty="0"/>
              <a:t> </a:t>
            </a:r>
            <a:r>
              <a:rPr lang="en-GB" sz="1600" dirty="0"/>
              <a:t>(e.g. exit polls at polling stations). This is not a suitable method for the left-handed example, because giving the likely time-consuming nature of assessment coupled with resources required, we’d likely arrange with the people taking part before the actual assessment tasks took place.</a:t>
            </a:r>
          </a:p>
        </p:txBody>
      </p:sp>
    </p:spTree>
    <p:extLst>
      <p:ext uri="{BB962C8B-B14F-4D97-AF65-F5344CB8AC3E}">
        <p14:creationId xmlns:p14="http://schemas.microsoft.com/office/powerpoint/2010/main" val="28627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Quota &amp; Opportunity Sampling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758124" y="795362"/>
            <a:ext cx="1236666" cy="35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790" y="795362"/>
            <a:ext cx="2016224" cy="35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to carry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1014" y="795362"/>
            <a:ext cx="2016224" cy="35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Advantages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0263" y="795362"/>
            <a:ext cx="2092771" cy="350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Disadvantages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124" y="1146109"/>
            <a:ext cx="1524698" cy="3157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Quota</a:t>
            </a:r>
          </a:p>
          <a:p>
            <a:pPr algn="ctr"/>
            <a:r>
              <a:rPr lang="en-GB" sz="1600" dirty="0"/>
              <a:t>Sampling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2822" y="1146109"/>
            <a:ext cx="1943644" cy="3157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b="1" dirty="0"/>
              <a:t>What is it :</a:t>
            </a:r>
          </a:p>
          <a:p>
            <a:r>
              <a:rPr lang="en-GB" sz="1400" dirty="0"/>
              <a:t>Population divided into groups according to characteristic.  A quota of items/people in each group is set to try and reflect the group’s proportion in the whole population. </a:t>
            </a:r>
            <a:r>
              <a:rPr lang="en-GB" sz="1400" u="sng" dirty="0"/>
              <a:t>Interviewer selects the actual sampling units</a:t>
            </a:r>
            <a:r>
              <a:rPr lang="en-GB" sz="14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26466" y="1146108"/>
            <a:ext cx="1943644" cy="315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Allows small sample to still be representative of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 sampling frame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Quick, easy, inexpensive.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Allows for easy comparison between different groups in population.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0111" y="1146110"/>
            <a:ext cx="1952924" cy="315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Non-random sampling can introduce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Population must be divided into groups, which can be costly or inaccurate.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Increasing scope of study increases number of groups, adding time/expense.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Non-responses are not recorded.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4152" y="1164712"/>
            <a:ext cx="1942081" cy="3130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29935" y="1163763"/>
            <a:ext cx="1960911" cy="3135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94807" y="1164712"/>
            <a:ext cx="1935657" cy="3112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8124" y="4304614"/>
            <a:ext cx="1524698" cy="2220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Opportunity/ Convenience Sampling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2822" y="4304614"/>
            <a:ext cx="1943644" cy="2220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Sample taken from people who are available at time of study, who meet criteria.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26466" y="4304614"/>
            <a:ext cx="1943644" cy="2220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Easy to carry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Inexpensive.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0111" y="4304615"/>
            <a:ext cx="1952924" cy="222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Unlikely to provide a representative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Highly dependent on individual researcher.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4152" y="4295118"/>
            <a:ext cx="1942081" cy="22302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29935" y="4295134"/>
            <a:ext cx="1960911" cy="2230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4807" y="4277483"/>
            <a:ext cx="1935657" cy="2247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789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01" y="3003475"/>
            <a:ext cx="4968552" cy="38418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 Question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5536" y="806157"/>
            <a:ext cx="27363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S3 June 2010 Q2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1186872"/>
            <a:ext cx="5357563" cy="17617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055552" y="3006212"/>
            <a:ext cx="4777048" cy="32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5552" y="3329343"/>
            <a:ext cx="4777048" cy="2836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5552" y="3613002"/>
            <a:ext cx="4777048" cy="1169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5552" y="4782584"/>
            <a:ext cx="4777048" cy="2062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123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Pages 3-4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CAEC44-693F-4959-F408-E0A3A7B0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3925"/>
            <a:ext cx="6667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9A839E9-58DF-474B-CCBC-374CDEC2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40" y="836712"/>
            <a:ext cx="66579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90309C-7F65-36B5-D09C-5573CC89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42455"/>
            <a:ext cx="8676456" cy="49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816350-753E-489F-BFFE-6E87F8585FA0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5B8C1368-A2C7-466D-97F2-184086591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A41588-FD6C-4D4A-9913-C6D4A4A65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18082</TotalTime>
  <Words>433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Stats1 Chapter 1: Data Collection  1.3 Non-Random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713</cp:revision>
  <dcterms:created xsi:type="dcterms:W3CDTF">2013-02-28T07:36:55Z</dcterms:created>
  <dcterms:modified xsi:type="dcterms:W3CDTF">2024-06-10T13:10:45Z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