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547" r:id="rId5"/>
    <p:sldId id="484" r:id="rId6"/>
    <p:sldId id="513" r:id="rId7"/>
    <p:sldId id="514" r:id="rId8"/>
    <p:sldId id="549" r:id="rId9"/>
    <p:sldId id="543" r:id="rId10"/>
    <p:sldId id="54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D7071B-32F0-A215-B523-DBD5E937F1B5}" v="2" dt="2024-09-23T10:28:21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458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  <pc:spChg chg="mod">
          <ac:chgData name="Dieter Beaven" userId="9bbdb69f-69d0-4759-aa9b-5c090a2da237" providerId="ADAL" clId="{3736D5E5-739F-49F8-8648-95658EB5771D}" dt="2024-09-20T16:27:38.428" v="45" actId="20577"/>
          <ac:spMkLst>
            <pc:docMk/>
            <pc:sldMk cId="1020239277" sldId="484"/>
            <ac:spMk id="33" creationId="{CA1ED65D-6209-4C0E-A4FB-1BF86C846513}"/>
          </ac:spMkLst>
        </pc:spChg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  <pc:spChg chg="add del mod">
          <ac:chgData name="Dieter Beaven" userId="9bbdb69f-69d0-4759-aa9b-5c090a2da237" providerId="ADAL" clId="{3736D5E5-739F-49F8-8648-95658EB5771D}" dt="2024-09-20T16:26:58.661" v="27" actId="1076"/>
          <ac:spMkLst>
            <pc:docMk/>
            <pc:sldMk cId="2811694845" sldId="513"/>
            <ac:spMk id="45" creationId="{3E1A55B7-CBE6-4A3E-B755-10AC0184198F}"/>
          </ac:spMkLst>
        </pc:spChg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  <pc:picChg chg="add mod">
          <ac:chgData name="Dieter Beaven" userId="9bbdb69f-69d0-4759-aa9b-5c090a2da237" providerId="ADAL" clId="{3736D5E5-739F-49F8-8648-95658EB5771D}" dt="2024-09-20T16:25:21.649" v="17" actId="1035"/>
          <ac:picMkLst>
            <pc:docMk/>
            <pc:sldMk cId="3896053727" sldId="543"/>
            <ac:picMk id="6" creationId="{0D5E71CF-F5D5-4BAB-D149-3BB4778384E7}"/>
          </ac:picMkLst>
        </pc:picChg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3736D5E5-739F-49F8-8648-95658EB5771D}" dt="2024-09-20T16:26:14.209" v="20" actId="1076"/>
          <ac:picMkLst>
            <pc:docMk/>
            <pc:sldMk cId="3458699803" sldId="545"/>
            <ac:picMk id="6" creationId="{C7A104CA-7B7D-DAFD-C810-EB3EFA044FD2}"/>
          </ac:picMkLst>
        </pc:picChg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  <pc:spChg chg="mod">
          <ac:chgData name="Dieter Beaven" userId="S::dbeaven@newsteadwood.co.uk::9bbdb69f-69d0-4759-aa9b-5c090a2da237" providerId="AD" clId="Web-{6BD7071B-32F0-A215-B523-DBD5E937F1B5}" dt="2024-09-23T10:28:21.091" v="1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  <pc:spChg chg="mod">
          <ac:chgData name="Dieter Beaven" userId="9bbdb69f-69d0-4759-aa9b-5c090a2da237" providerId="ADAL" clId="{2A5AE0E2-2788-4AA7-8B3C-A04471EF5D14}" dt="2024-09-17T16:06:48.870" v="107" actId="6549"/>
          <ac:spMkLst>
            <pc:docMk/>
            <pc:sldMk cId="2097919484" sldId="503"/>
            <ac:spMk id="3" creationId="{00000000-0000-0000-0000-000000000000}"/>
          </ac:spMkLst>
        </pc:spChg>
        <pc:spChg chg="mod">
          <ac:chgData name="Dieter Beaven" userId="9bbdb69f-69d0-4759-aa9b-5c090a2da237" providerId="ADAL" clId="{2A5AE0E2-2788-4AA7-8B3C-A04471EF5D14}" dt="2024-09-17T16:06:58.646" v="119" actId="6549"/>
          <ac:spMkLst>
            <pc:docMk/>
            <pc:sldMk cId="2097919484" sldId="503"/>
            <ac:spMk id="5" creationId="{00000000-0000-0000-0000-000000000000}"/>
          </ac:spMkLst>
        </pc:spChg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  <pc:spChg chg="mod">
          <ac:chgData name="Dieter Beaven" userId="9bbdb69f-69d0-4759-aa9b-5c090a2da237" providerId="ADAL" clId="{2A5AE0E2-2788-4AA7-8B3C-A04471EF5D14}" dt="2024-09-17T16:08:22.961" v="181" actId="20577"/>
          <ac:spMkLst>
            <pc:docMk/>
            <pc:sldMk cId="216391128" sldId="521"/>
            <ac:spMk id="5" creationId="{00000000-0000-0000-0000-000000000000}"/>
          </ac:spMkLst>
        </pc:spChg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  <pc:spChg chg="mod">
          <ac:chgData name="Dieter Beaven" userId="9bbdb69f-69d0-4759-aa9b-5c090a2da237" providerId="ADAL" clId="{2A5AE0E2-2788-4AA7-8B3C-A04471EF5D14}" dt="2024-09-17T16:09:00.481" v="238" actId="6549"/>
          <ac:spMkLst>
            <pc:docMk/>
            <pc:sldMk cId="280797512" sldId="524"/>
            <ac:spMk id="3" creationId="{00000000-0000-0000-0000-000000000000}"/>
          </ac:spMkLst>
        </pc:spChg>
        <pc:spChg chg="mod">
          <ac:chgData name="Dieter Beaven" userId="9bbdb69f-69d0-4759-aa9b-5c090a2da237" providerId="ADAL" clId="{2A5AE0E2-2788-4AA7-8B3C-A04471EF5D14}" dt="2024-09-17T16:09:15.811" v="250" actId="20577"/>
          <ac:spMkLst>
            <pc:docMk/>
            <pc:sldMk cId="280797512" sldId="524"/>
            <ac:spMk id="5" creationId="{00000000-0000-0000-0000-000000000000}"/>
          </ac:spMkLst>
        </pc:spChg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  <pc:spChg chg="mod">
          <ac:chgData name="Dieter Beaven" userId="9bbdb69f-69d0-4759-aa9b-5c090a2da237" providerId="ADAL" clId="{2A5AE0E2-2788-4AA7-8B3C-A04471EF5D14}" dt="2024-09-17T16:01:47.892" v="41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  <pc:spChg chg="mod">
          <ac:chgData name="Dieter Beaven" userId="9bbdb69f-69d0-4759-aa9b-5c090a2da237" providerId="ADAL" clId="{2A5AE0E2-2788-4AA7-8B3C-A04471EF5D14}" dt="2024-09-17T16:04:57.733" v="104" actId="20577"/>
          <ac:spMkLst>
            <pc:docMk/>
            <pc:sldMk cId="4071243651" sldId="548"/>
            <ac:spMk id="2" creationId="{00000000-0000-0000-0000-000000000000}"/>
          </ac:spMkLst>
        </pc:spChg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  <pc:spChg chg="mod">
          <ac:chgData name="Dieter Beaven" userId="9bbdb69f-69d0-4759-aa9b-5c090a2da237" providerId="ADAL" clId="{2A5AE0E2-2788-4AA7-8B3C-A04471EF5D14}" dt="2024-09-17T16:03:48.884" v="46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2A5AE0E2-2788-4AA7-8B3C-A04471EF5D14}" dt="2024-09-17T16:03:59.444" v="54" actId="20577"/>
          <ac:spMkLst>
            <pc:docMk/>
            <pc:sldMk cId="3055658135" sldId="549"/>
            <ac:spMk id="5" creationId="{00000000-0000-0000-0000-000000000000}"/>
          </ac:spMkLst>
        </pc:spChg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  <pc:spChg chg="mod">
          <ac:chgData name="Dieter Beaven" userId="9bbdb69f-69d0-4759-aa9b-5c090a2da237" providerId="ADAL" clId="{2A5AE0E2-2788-4AA7-8B3C-A04471EF5D14}" dt="2024-09-17T16:07:44.310" v="168" actId="20577"/>
          <ac:spMkLst>
            <pc:docMk/>
            <pc:sldMk cId="4190994049" sldId="550"/>
            <ac:spMk id="2" creationId="{00000000-0000-0000-0000-000000000000}"/>
          </ac:spMkLst>
        </pc:spChg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  <pc:spChg chg="mod">
          <ac:chgData name="Dieter Beaven" userId="9bbdb69f-69d0-4759-aa9b-5c090a2da237" providerId="ADAL" clId="{2A5AE0E2-2788-4AA7-8B3C-A04471EF5D14}" dt="2024-09-17T16:08:53.370" v="235" actId="20577"/>
          <ac:spMkLst>
            <pc:docMk/>
            <pc:sldMk cId="2915845008" sldId="551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  <pc:picChg chg="del">
          <ac:chgData name="Dieter Beaven" userId="9bbdb69f-69d0-4759-aa9b-5c090a2da237" providerId="ADAL" clId="{5BC22596-4F92-4FA2-85D4-CE6A6FE2A641}" dt="2024-09-17T16:11:36.921" v="3" actId="478"/>
          <ac:picMkLst>
            <pc:docMk/>
            <pc:sldMk cId="3896053727" sldId="543"/>
            <ac:picMk id="8" creationId="{E3B48E0D-C371-8874-95B9-FB7D87D00E85}"/>
          </ac:picMkLst>
        </pc:picChg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  <pc:picChg chg="del">
          <ac:chgData name="Dieter Beaven" userId="9bbdb69f-69d0-4759-aa9b-5c090a2da237" providerId="ADAL" clId="{5BC22596-4F92-4FA2-85D4-CE6A6FE2A641}" dt="2024-09-17T16:11:35.672" v="2" actId="478"/>
          <ac:picMkLst>
            <pc:docMk/>
            <pc:sldMk cId="446446822" sldId="544"/>
            <ac:picMk id="6" creationId="{48115BDA-DDFD-61B6-83A4-989134686154}"/>
          </ac:picMkLst>
        </pc:picChg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  <pc:picChg chg="del">
          <ac:chgData name="Dieter Beaven" userId="9bbdb69f-69d0-4759-aa9b-5c090a2da237" providerId="ADAL" clId="{5BC22596-4F92-4FA2-85D4-CE6A6FE2A641}" dt="2024-09-17T16:11:34.191" v="1" actId="478"/>
          <ac:picMkLst>
            <pc:docMk/>
            <pc:sldMk cId="3458699803" sldId="545"/>
            <ac:picMk id="6" creationId="{B4A928CF-7EFB-E799-5462-8DA4719E343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92D050"/>
                </a:solidFill>
              </a:rPr>
              <a:t>P2 Chapter 11: </a:t>
            </a:r>
            <a:r>
              <a:rPr lang="en-GB" dirty="0">
                <a:solidFill>
                  <a:schemeClr val="accent5"/>
                </a:solidFill>
              </a:rPr>
              <a:t>3D Vectors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3D Coordinates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Distance from the origin and magnitude of a vector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CC8AC9-EC69-4666-94B9-6A770FE54F0A}"/>
              </a:ext>
            </a:extLst>
          </p:cNvPr>
          <p:cNvCxnSpPr/>
          <p:nvPr/>
        </p:nvCxnSpPr>
        <p:spPr>
          <a:xfrm flipV="1">
            <a:off x="1115616" y="1052736"/>
            <a:ext cx="0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45CAE9-7F4C-4EB6-94ED-89BB3B68D877}"/>
              </a:ext>
            </a:extLst>
          </p:cNvPr>
          <p:cNvCxnSpPr>
            <a:cxnSpLocks/>
          </p:cNvCxnSpPr>
          <p:nvPr/>
        </p:nvCxnSpPr>
        <p:spPr>
          <a:xfrm>
            <a:off x="1115616" y="2564904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B1EC9D-E8F1-4568-AB10-37B33A8216B5}"/>
                  </a:ext>
                </a:extLst>
              </p:cNvPr>
              <p:cNvSpPr txBox="1"/>
              <p:nvPr/>
            </p:nvSpPr>
            <p:spPr>
              <a:xfrm>
                <a:off x="2883049" y="2401838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B1EC9D-E8F1-4568-AB10-37B33A821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049" y="2401838"/>
                <a:ext cx="28803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139BEA-76F9-4DE0-A6FE-A11989DE28A6}"/>
                  </a:ext>
                </a:extLst>
              </p:cNvPr>
              <p:cNvSpPr txBox="1"/>
              <p:nvPr/>
            </p:nvSpPr>
            <p:spPr>
              <a:xfrm>
                <a:off x="971600" y="763690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139BEA-76F9-4DE0-A6FE-A11989DE2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763690"/>
                <a:ext cx="28803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347AC750-7C0A-4175-9ED7-895F8A879B84}"/>
              </a:ext>
            </a:extLst>
          </p:cNvPr>
          <p:cNvSpPr/>
          <p:nvPr/>
        </p:nvSpPr>
        <p:spPr>
          <a:xfrm>
            <a:off x="1907704" y="1556792"/>
            <a:ext cx="73496" cy="688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11C0E3-92CD-4D39-9206-535943975C07}"/>
                  </a:ext>
                </a:extLst>
              </p:cNvPr>
              <p:cNvSpPr txBox="1"/>
              <p:nvPr/>
            </p:nvSpPr>
            <p:spPr>
              <a:xfrm>
                <a:off x="1847508" y="1255408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11C0E3-92CD-4D39-9206-535943975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08" y="1255408"/>
                <a:ext cx="7200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38B08F-CFA7-4EF2-887E-3F2D3078930D}"/>
              </a:ext>
            </a:extLst>
          </p:cNvPr>
          <p:cNvCxnSpPr>
            <a:cxnSpLocks/>
          </p:cNvCxnSpPr>
          <p:nvPr/>
        </p:nvCxnSpPr>
        <p:spPr>
          <a:xfrm flipH="1">
            <a:off x="1117600" y="1593850"/>
            <a:ext cx="831850" cy="9715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31308D3A-A951-439D-BFE7-99FF5D2CCD2D}"/>
                  </a:ext>
                </a:extLst>
              </p:cNvPr>
              <p:cNvSpPr txBox="1"/>
              <p:nvPr/>
            </p:nvSpPr>
            <p:spPr>
              <a:xfrm>
                <a:off x="3776091" y="770213"/>
                <a:ext cx="3960440" cy="1269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In 2D, how did we find the distance from a point to the origin?</a:t>
                </a:r>
              </a:p>
              <a:p>
                <a:r>
                  <a:rPr lang="en-GB" b="1" dirty="0"/>
                  <a:t>Using Pythagoras: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31308D3A-A951-439D-BFE7-99FF5D2CC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091" y="770213"/>
                <a:ext cx="3960440" cy="1269963"/>
              </a:xfrm>
              <a:prstGeom prst="rect">
                <a:avLst/>
              </a:prstGeom>
              <a:blipFill>
                <a:blip r:embed="rId5"/>
                <a:stretch>
                  <a:fillRect l="-1231" t="-2392" r="-2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A7D866B5-D7FE-4A7E-B19F-A802E54FCEBF}"/>
                  </a:ext>
                </a:extLst>
              </p:cNvPr>
              <p:cNvSpPr txBox="1"/>
              <p:nvPr/>
            </p:nvSpPr>
            <p:spPr>
              <a:xfrm>
                <a:off x="1270264" y="168533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A7D866B5-D7FE-4A7E-B19F-A802E54FC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64" y="1685336"/>
                <a:ext cx="4320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B81AA67-17A6-4282-AD39-F047CF073B5B}"/>
              </a:ext>
            </a:extLst>
          </p:cNvPr>
          <p:cNvCxnSpPr>
            <a:cxnSpLocks/>
          </p:cNvCxnSpPr>
          <p:nvPr/>
        </p:nvCxnSpPr>
        <p:spPr>
          <a:xfrm flipH="1" flipV="1">
            <a:off x="1181100" y="2546350"/>
            <a:ext cx="768350" cy="6350"/>
          </a:xfrm>
          <a:prstGeom prst="line">
            <a:avLst/>
          </a:prstGeom>
          <a:ln>
            <a:solidFill>
              <a:schemeClr val="accent6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0ECFF88-5BBF-4460-815F-EC8DE90748FD}"/>
              </a:ext>
            </a:extLst>
          </p:cNvPr>
          <p:cNvCxnSpPr>
            <a:cxnSpLocks/>
          </p:cNvCxnSpPr>
          <p:nvPr/>
        </p:nvCxnSpPr>
        <p:spPr>
          <a:xfrm flipH="1">
            <a:off x="1943100" y="1606550"/>
            <a:ext cx="6350" cy="908050"/>
          </a:xfrm>
          <a:prstGeom prst="line">
            <a:avLst/>
          </a:prstGeom>
          <a:ln>
            <a:solidFill>
              <a:schemeClr val="accent6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EB13CC0-9169-49E1-8F6D-D26715E5A18F}"/>
              </a:ext>
            </a:extLst>
          </p:cNvPr>
          <p:cNvSpPr/>
          <p:nvPr/>
        </p:nvSpPr>
        <p:spPr>
          <a:xfrm>
            <a:off x="3837739" y="1359149"/>
            <a:ext cx="3868440" cy="7703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604E5FC2-79D4-4C6E-AD88-1687735179B1}"/>
              </a:ext>
            </a:extLst>
          </p:cNvPr>
          <p:cNvSpPr txBox="1"/>
          <p:nvPr/>
        </p:nvSpPr>
        <p:spPr>
          <a:xfrm>
            <a:off x="1924720" y="1900879"/>
            <a:ext cx="26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50A976-4715-4B42-AF2D-20128CC23113}"/>
              </a:ext>
            </a:extLst>
          </p:cNvPr>
          <p:cNvSpPr txBox="1"/>
          <p:nvPr/>
        </p:nvSpPr>
        <p:spPr>
          <a:xfrm>
            <a:off x="1399003" y="2514600"/>
            <a:ext cx="26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E2D8756-4A8F-4349-9E20-C31150216A39}"/>
                  </a:ext>
                </a:extLst>
              </p:cNvPr>
              <p:cNvSpPr txBox="1"/>
              <p:nvPr/>
            </p:nvSpPr>
            <p:spPr>
              <a:xfrm>
                <a:off x="3771782" y="2266483"/>
                <a:ext cx="4697722" cy="2278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How about in 3D then?</a:t>
                </a:r>
              </a:p>
              <a:p>
                <a:r>
                  <a:rPr lang="en-GB" sz="1600" b="1" dirty="0"/>
                  <a:t>You may be familiar with this method from GCSE. Using Pythagoras on the base of the cuboid: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sup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GB" sz="1600" b="1" dirty="0"/>
              </a:p>
              <a:p>
                <a:r>
                  <a:rPr lang="en-GB" sz="1600" b="1" dirty="0"/>
                  <a:t>Then using the highlighted triangle: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𝟏𝟑</m:t>
                      </m:r>
                    </m:oMath>
                  </m:oMathPara>
                </a14:m>
                <a:endParaRPr lang="en-GB" sz="1600" b="1" dirty="0"/>
              </a:p>
              <a:p>
                <a:r>
                  <a:rPr lang="en-GB" sz="1600" b="1" dirty="0"/>
                  <a:t>We could have similarly done this is one go using: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sup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𝟏𝟑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E2D8756-4A8F-4349-9E20-C31150216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782" y="2266483"/>
                <a:ext cx="4697722" cy="2278701"/>
              </a:xfrm>
              <a:prstGeom prst="rect">
                <a:avLst/>
              </a:prstGeom>
              <a:blipFill>
                <a:blip r:embed="rId7"/>
                <a:stretch>
                  <a:fillRect l="-1169" t="-1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A88717-7A79-438B-9E37-2C184A44E9FD}"/>
              </a:ext>
            </a:extLst>
          </p:cNvPr>
          <p:cNvCxnSpPr/>
          <p:nvPr/>
        </p:nvCxnSpPr>
        <p:spPr>
          <a:xfrm flipV="1">
            <a:off x="499117" y="2717237"/>
            <a:ext cx="0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2D58C82-9EB0-48F9-80EE-9DA98F3A26BC}"/>
              </a:ext>
            </a:extLst>
          </p:cNvPr>
          <p:cNvCxnSpPr>
            <a:cxnSpLocks/>
          </p:cNvCxnSpPr>
          <p:nvPr/>
        </p:nvCxnSpPr>
        <p:spPr>
          <a:xfrm flipV="1">
            <a:off x="514244" y="3362779"/>
            <a:ext cx="1259220" cy="8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CBFC11-7CFB-42C0-B92D-5370D1123999}"/>
              </a:ext>
            </a:extLst>
          </p:cNvPr>
          <p:cNvCxnSpPr>
            <a:cxnSpLocks/>
          </p:cNvCxnSpPr>
          <p:nvPr/>
        </p:nvCxnSpPr>
        <p:spPr>
          <a:xfrm>
            <a:off x="554050" y="4213533"/>
            <a:ext cx="1390864" cy="28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6D11281-F621-43FA-BA7F-C9CF8413C8E6}"/>
                  </a:ext>
                </a:extLst>
              </p:cNvPr>
              <p:cNvSpPr txBox="1"/>
              <p:nvPr/>
            </p:nvSpPr>
            <p:spPr>
              <a:xfrm>
                <a:off x="1895171" y="4265217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6D11281-F621-43FA-BA7F-C9CF8413C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171" y="4265217"/>
                <a:ext cx="28803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ED5E8F-5299-43D3-AC48-1EA467484E9F}"/>
                  </a:ext>
                </a:extLst>
              </p:cNvPr>
              <p:cNvSpPr txBox="1"/>
              <p:nvPr/>
            </p:nvSpPr>
            <p:spPr>
              <a:xfrm>
                <a:off x="1726731" y="3130248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ED5E8F-5299-43D3-AC48-1EA467484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731" y="3130248"/>
                <a:ext cx="28803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5CEAC27-9AA1-4756-800B-9EBA4073966F}"/>
                  </a:ext>
                </a:extLst>
              </p:cNvPr>
              <p:cNvSpPr txBox="1"/>
              <p:nvPr/>
            </p:nvSpPr>
            <p:spPr>
              <a:xfrm>
                <a:off x="360122" y="2415034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5CEAC27-9AA1-4756-800B-9EBA40739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2" y="2415034"/>
                <a:ext cx="28803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AEC5B6E-68B8-40B0-ACDA-19014680FF12}"/>
                  </a:ext>
                </a:extLst>
              </p:cNvPr>
              <p:cNvSpPr txBox="1"/>
              <p:nvPr/>
            </p:nvSpPr>
            <p:spPr>
              <a:xfrm>
                <a:off x="2034608" y="3250201"/>
                <a:ext cx="919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3,4,12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AEC5B6E-68B8-40B0-ACDA-19014680F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608" y="3250201"/>
                <a:ext cx="91995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C4D342E4-662C-4327-BE12-2DA83AF5CBB2}"/>
              </a:ext>
            </a:extLst>
          </p:cNvPr>
          <p:cNvSpPr/>
          <p:nvPr/>
        </p:nvSpPr>
        <p:spPr>
          <a:xfrm>
            <a:off x="1979182" y="3550725"/>
            <a:ext cx="73496" cy="688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A29F31-89E3-47E0-8E1F-E069AE368593}"/>
              </a:ext>
            </a:extLst>
          </p:cNvPr>
          <p:cNvCxnSpPr>
            <a:cxnSpLocks/>
          </p:cNvCxnSpPr>
          <p:nvPr/>
        </p:nvCxnSpPr>
        <p:spPr>
          <a:xfrm flipH="1">
            <a:off x="494042" y="3582489"/>
            <a:ext cx="1532152" cy="6467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0069EDD-0B56-4C8D-B4CE-F2A5E522B594}"/>
              </a:ext>
            </a:extLst>
          </p:cNvPr>
          <p:cNvCxnSpPr>
            <a:cxnSpLocks/>
          </p:cNvCxnSpPr>
          <p:nvPr/>
        </p:nvCxnSpPr>
        <p:spPr>
          <a:xfrm flipV="1">
            <a:off x="1538514" y="3718379"/>
            <a:ext cx="19050" cy="717550"/>
          </a:xfrm>
          <a:prstGeom prst="line">
            <a:avLst/>
          </a:prstGeom>
          <a:ln>
            <a:solidFill>
              <a:schemeClr val="accent6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3B69B33-D84D-401A-B10C-DB45AF952F26}"/>
              </a:ext>
            </a:extLst>
          </p:cNvPr>
          <p:cNvCxnSpPr>
            <a:cxnSpLocks/>
          </p:cNvCxnSpPr>
          <p:nvPr/>
        </p:nvCxnSpPr>
        <p:spPr>
          <a:xfrm>
            <a:off x="490764" y="3553279"/>
            <a:ext cx="1066800" cy="177800"/>
          </a:xfrm>
          <a:prstGeom prst="line">
            <a:avLst/>
          </a:prstGeom>
          <a:ln>
            <a:solidFill>
              <a:schemeClr val="accent6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72F317-663F-4CDA-A754-20542DE14D6A}"/>
              </a:ext>
            </a:extLst>
          </p:cNvPr>
          <p:cNvCxnSpPr>
            <a:cxnSpLocks/>
          </p:cNvCxnSpPr>
          <p:nvPr/>
        </p:nvCxnSpPr>
        <p:spPr>
          <a:xfrm flipV="1">
            <a:off x="1563914" y="3572329"/>
            <a:ext cx="438150" cy="146051"/>
          </a:xfrm>
          <a:prstGeom prst="line">
            <a:avLst/>
          </a:prstGeom>
          <a:ln>
            <a:solidFill>
              <a:schemeClr val="accent6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8995180-E5EA-4324-ADB3-252670D878BE}"/>
              </a:ext>
            </a:extLst>
          </p:cNvPr>
          <p:cNvCxnSpPr>
            <a:cxnSpLocks/>
          </p:cNvCxnSpPr>
          <p:nvPr/>
        </p:nvCxnSpPr>
        <p:spPr>
          <a:xfrm flipV="1">
            <a:off x="1557564" y="4281521"/>
            <a:ext cx="438150" cy="146051"/>
          </a:xfrm>
          <a:prstGeom prst="line">
            <a:avLst/>
          </a:prstGeom>
          <a:ln>
            <a:solidFill>
              <a:schemeClr val="accent6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5E03940-E479-428B-AF94-943E06382382}"/>
              </a:ext>
            </a:extLst>
          </p:cNvPr>
          <p:cNvCxnSpPr>
            <a:cxnSpLocks/>
          </p:cNvCxnSpPr>
          <p:nvPr/>
        </p:nvCxnSpPr>
        <p:spPr>
          <a:xfrm flipV="1">
            <a:off x="1989312" y="3572329"/>
            <a:ext cx="19050" cy="717550"/>
          </a:xfrm>
          <a:prstGeom prst="line">
            <a:avLst/>
          </a:prstGeom>
          <a:ln>
            <a:solidFill>
              <a:schemeClr val="accent6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1344473-1CDE-4BBC-88E8-22634C9EF73B}"/>
              </a:ext>
            </a:extLst>
          </p:cNvPr>
          <p:cNvCxnSpPr>
            <a:cxnSpLocks/>
          </p:cNvCxnSpPr>
          <p:nvPr/>
        </p:nvCxnSpPr>
        <p:spPr>
          <a:xfrm>
            <a:off x="967808" y="3382324"/>
            <a:ext cx="1066800" cy="177800"/>
          </a:xfrm>
          <a:prstGeom prst="line">
            <a:avLst/>
          </a:prstGeom>
          <a:ln>
            <a:solidFill>
              <a:schemeClr val="accent6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33CE8A6-9A83-496C-97A7-C86CD45C0E8A}"/>
              </a:ext>
            </a:extLst>
          </p:cNvPr>
          <p:cNvCxnSpPr>
            <a:cxnSpLocks/>
          </p:cNvCxnSpPr>
          <p:nvPr/>
        </p:nvCxnSpPr>
        <p:spPr>
          <a:xfrm flipV="1">
            <a:off x="528709" y="3387453"/>
            <a:ext cx="438150" cy="146051"/>
          </a:xfrm>
          <a:prstGeom prst="line">
            <a:avLst/>
          </a:prstGeom>
          <a:ln>
            <a:solidFill>
              <a:schemeClr val="accent6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AA54FAF-CEE6-496C-9B7F-EAE949E6CFAF}"/>
              </a:ext>
            </a:extLst>
          </p:cNvPr>
          <p:cNvCxnSpPr>
            <a:cxnSpLocks/>
          </p:cNvCxnSpPr>
          <p:nvPr/>
        </p:nvCxnSpPr>
        <p:spPr>
          <a:xfrm>
            <a:off x="912382" y="4095364"/>
            <a:ext cx="1066800" cy="177800"/>
          </a:xfrm>
          <a:prstGeom prst="line">
            <a:avLst/>
          </a:prstGeom>
          <a:ln>
            <a:solidFill>
              <a:schemeClr val="accent6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51AB055-D652-4994-B85B-9A1BC5D17776}"/>
              </a:ext>
            </a:extLst>
          </p:cNvPr>
          <p:cNvCxnSpPr>
            <a:cxnSpLocks/>
          </p:cNvCxnSpPr>
          <p:nvPr/>
        </p:nvCxnSpPr>
        <p:spPr>
          <a:xfrm flipV="1">
            <a:off x="509697" y="4090431"/>
            <a:ext cx="438150" cy="146051"/>
          </a:xfrm>
          <a:prstGeom prst="line">
            <a:avLst/>
          </a:prstGeom>
          <a:ln>
            <a:solidFill>
              <a:schemeClr val="accent6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1DF990D-BD36-4CFF-9AEA-85B497DCECB4}"/>
              </a:ext>
            </a:extLst>
          </p:cNvPr>
          <p:cNvCxnSpPr>
            <a:cxnSpLocks/>
          </p:cNvCxnSpPr>
          <p:nvPr/>
        </p:nvCxnSpPr>
        <p:spPr>
          <a:xfrm flipV="1">
            <a:off x="947809" y="3369624"/>
            <a:ext cx="19050" cy="717550"/>
          </a:xfrm>
          <a:prstGeom prst="line">
            <a:avLst/>
          </a:prstGeom>
          <a:ln>
            <a:solidFill>
              <a:schemeClr val="accent6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8EA3292-8DA4-4B6E-9781-7B848D72BE2E}"/>
              </a:ext>
            </a:extLst>
          </p:cNvPr>
          <p:cNvSpPr/>
          <p:nvPr/>
        </p:nvSpPr>
        <p:spPr>
          <a:xfrm>
            <a:off x="509814" y="3574869"/>
            <a:ext cx="1493520" cy="716280"/>
          </a:xfrm>
          <a:custGeom>
            <a:avLst/>
            <a:gdLst>
              <a:gd name="connsiteX0" fmla="*/ 0 w 1493520"/>
              <a:gd name="connsiteY0" fmla="*/ 655320 h 716280"/>
              <a:gd name="connsiteX1" fmla="*/ 1493520 w 1493520"/>
              <a:gd name="connsiteY1" fmla="*/ 0 h 716280"/>
              <a:gd name="connsiteX2" fmla="*/ 1478280 w 1493520"/>
              <a:gd name="connsiteY2" fmla="*/ 716280 h 716280"/>
              <a:gd name="connsiteX3" fmla="*/ 0 w 1493520"/>
              <a:gd name="connsiteY3" fmla="*/ 65532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3520" h="716280">
                <a:moveTo>
                  <a:pt x="0" y="655320"/>
                </a:moveTo>
                <a:lnTo>
                  <a:pt x="1493520" y="0"/>
                </a:lnTo>
                <a:lnTo>
                  <a:pt x="1478280" y="716280"/>
                </a:lnTo>
                <a:lnTo>
                  <a:pt x="0" y="655320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7A0A861-8B1E-46F7-8BE2-F41B36D3D5F5}"/>
              </a:ext>
            </a:extLst>
          </p:cNvPr>
          <p:cNvSpPr/>
          <p:nvPr/>
        </p:nvSpPr>
        <p:spPr>
          <a:xfrm>
            <a:off x="3813826" y="2635464"/>
            <a:ext cx="4488345" cy="1907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1ED65D-6209-4C0E-A4FB-1BF86C846513}"/>
                  </a:ext>
                </a:extLst>
              </p:cNvPr>
              <p:cNvSpPr txBox="1"/>
              <p:nvPr/>
            </p:nvSpPr>
            <p:spPr>
              <a:xfrm>
                <a:off x="344984" y="4577555"/>
                <a:ext cx="73448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/>
                  <a:t>From earlier </a:t>
                </a:r>
                <a:r>
                  <a:rPr lang="en-GB" sz="1600" dirty="0"/>
                  <a:t>you will be familiar with the magnitude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sz="1600" dirty="0"/>
                  <a:t> of a vector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600" dirty="0"/>
                  <a:t> being its length. We can see from above that this nicely extends to 3D: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1ED65D-6209-4C0E-A4FB-1BF86C846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84" y="4577555"/>
                <a:ext cx="7344816" cy="584775"/>
              </a:xfrm>
              <a:prstGeom prst="rect">
                <a:avLst/>
              </a:prstGeom>
              <a:blipFill>
                <a:blip r:embed="rId11"/>
                <a:stretch>
                  <a:fillRect l="-498" t="-3125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E08A902-1EA9-4A12-9199-B91183864CB7}"/>
                  </a:ext>
                </a:extLst>
              </p:cNvPr>
              <p:cNvSpPr txBox="1"/>
              <p:nvPr/>
            </p:nvSpPr>
            <p:spPr>
              <a:xfrm>
                <a:off x="1373867" y="5206234"/>
                <a:ext cx="6782891" cy="144789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Wingdings" panose="05000000000000000000" pitchFamily="2" charset="2"/>
                  </a:rPr>
                  <a:t>!</a:t>
                </a:r>
                <a:r>
                  <a:rPr lang="en-GB" dirty="0"/>
                  <a:t> The magnitude of a vector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And the distance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from the origin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E08A902-1EA9-4A12-9199-B91183864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867" y="5206234"/>
                <a:ext cx="6782891" cy="1447897"/>
              </a:xfrm>
              <a:prstGeom prst="rect">
                <a:avLst/>
              </a:prstGeom>
              <a:blipFill>
                <a:blip r:embed="rId12"/>
                <a:stretch>
                  <a:fillRect l="-537"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23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</p:childTnLst>
        </p:cTn>
      </p:par>
    </p:tnLst>
    <p:bldLst>
      <p:bldP spid="45" grpId="0" animBg="1"/>
      <p:bldP spid="1035" grpId="0"/>
      <p:bldP spid="47" grpId="0"/>
      <p:bldP spid="32" grpId="0" animBg="1"/>
      <p:bldP spid="90" grpId="0" animBg="1"/>
      <p:bldP spid="33" grpId="0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DD1C810-9903-48EA-8B2E-4090FFE7CCFC}"/>
              </a:ext>
            </a:extLst>
          </p:cNvPr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56763D8F-728D-454B-A080-E5215E77652B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Distance between two 3D points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2817607-9403-4676-8E00-96FBE530BA80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ACA3C7-DBBE-4209-A792-88CF12B553FA}"/>
              </a:ext>
            </a:extLst>
          </p:cNvPr>
          <p:cNvCxnSpPr>
            <a:cxnSpLocks/>
          </p:cNvCxnSpPr>
          <p:nvPr/>
        </p:nvCxnSpPr>
        <p:spPr>
          <a:xfrm flipH="1" flipV="1">
            <a:off x="1210317" y="1332937"/>
            <a:ext cx="15233" cy="217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B32156-9208-4F2E-9CBC-E9E8202A8C01}"/>
              </a:ext>
            </a:extLst>
          </p:cNvPr>
          <p:cNvCxnSpPr>
            <a:cxnSpLocks/>
          </p:cNvCxnSpPr>
          <p:nvPr/>
        </p:nvCxnSpPr>
        <p:spPr>
          <a:xfrm flipV="1">
            <a:off x="952500" y="1978479"/>
            <a:ext cx="1532164" cy="103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63EE9A-8BC2-481B-84E1-69A0A404113F}"/>
              </a:ext>
            </a:extLst>
          </p:cNvPr>
          <p:cNvCxnSpPr>
            <a:cxnSpLocks/>
          </p:cNvCxnSpPr>
          <p:nvPr/>
        </p:nvCxnSpPr>
        <p:spPr>
          <a:xfrm>
            <a:off x="838200" y="2755900"/>
            <a:ext cx="1817914" cy="35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ABD25B-5A63-408A-A14C-36790C29E179}"/>
                  </a:ext>
                </a:extLst>
              </p:cNvPr>
              <p:cNvSpPr txBox="1"/>
              <p:nvPr/>
            </p:nvSpPr>
            <p:spPr>
              <a:xfrm>
                <a:off x="2606371" y="2880917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ABD25B-5A63-408A-A14C-36790C29E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371" y="2880917"/>
                <a:ext cx="28803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E04A19-B8AE-42D7-B229-972B5FA53BC7}"/>
                  </a:ext>
                </a:extLst>
              </p:cNvPr>
              <p:cNvSpPr txBox="1"/>
              <p:nvPr/>
            </p:nvSpPr>
            <p:spPr>
              <a:xfrm>
                <a:off x="2437931" y="1745948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E04A19-B8AE-42D7-B229-972B5FA53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931" y="1745948"/>
                <a:ext cx="28803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A93170-FA1B-45C5-A8DE-3547A428513A}"/>
                  </a:ext>
                </a:extLst>
              </p:cNvPr>
              <p:cNvSpPr txBox="1"/>
              <p:nvPr/>
            </p:nvSpPr>
            <p:spPr>
              <a:xfrm>
                <a:off x="1071322" y="1030734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A93170-FA1B-45C5-A8DE-3547A4285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322" y="1030734"/>
                <a:ext cx="28803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12E0D3-2BB4-4C88-A90E-9C5E5CB00AB1}"/>
                  </a:ext>
                </a:extLst>
              </p:cNvPr>
              <p:cNvSpPr txBox="1"/>
              <p:nvPr/>
            </p:nvSpPr>
            <p:spPr>
              <a:xfrm>
                <a:off x="2745808" y="1865901"/>
                <a:ext cx="919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3,4,12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12E0D3-2BB4-4C88-A90E-9C5E5CB0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808" y="1865901"/>
                <a:ext cx="919956" cy="369332"/>
              </a:xfrm>
              <a:prstGeom prst="rect">
                <a:avLst/>
              </a:prstGeom>
              <a:blipFill>
                <a:blip r:embed="rId5"/>
                <a:stretch>
                  <a:fillRect r="-119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904CF179-EBF5-4728-8E1F-BED7332039F4}"/>
              </a:ext>
            </a:extLst>
          </p:cNvPr>
          <p:cNvSpPr/>
          <p:nvPr/>
        </p:nvSpPr>
        <p:spPr>
          <a:xfrm>
            <a:off x="2690382" y="2166425"/>
            <a:ext cx="73496" cy="688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50B43A-78C0-4C2A-9A85-01377B201370}"/>
              </a:ext>
            </a:extLst>
          </p:cNvPr>
          <p:cNvSpPr/>
          <p:nvPr/>
        </p:nvSpPr>
        <p:spPr>
          <a:xfrm>
            <a:off x="1855054" y="3226827"/>
            <a:ext cx="73496" cy="688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D643E5-58A7-4BF9-8530-97EAB585873B}"/>
                  </a:ext>
                </a:extLst>
              </p:cNvPr>
              <p:cNvSpPr txBox="1"/>
              <p:nvPr/>
            </p:nvSpPr>
            <p:spPr>
              <a:xfrm>
                <a:off x="1679393" y="3254296"/>
                <a:ext cx="1626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4,−1,7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D643E5-58A7-4BF9-8530-97EAB5858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393" y="3254296"/>
                <a:ext cx="162682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6EA10A1-AAA0-4304-A0A3-467E7C8B9823}"/>
              </a:ext>
            </a:extLst>
          </p:cNvPr>
          <p:cNvCxnSpPr>
            <a:cxnSpLocks/>
          </p:cNvCxnSpPr>
          <p:nvPr/>
        </p:nvCxnSpPr>
        <p:spPr>
          <a:xfrm flipV="1">
            <a:off x="1901825" y="2197100"/>
            <a:ext cx="815975" cy="10572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A94E103-EE5F-4F6A-9621-061A75E38D1F}"/>
                  </a:ext>
                </a:extLst>
              </p:cNvPr>
              <p:cNvSpPr txBox="1"/>
              <p:nvPr/>
            </p:nvSpPr>
            <p:spPr>
              <a:xfrm>
                <a:off x="4046984" y="1095152"/>
                <a:ext cx="4735388" cy="2269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How do we find the distance between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dirty="0"/>
                  <a:t>?</a:t>
                </a:r>
              </a:p>
              <a:p>
                <a:r>
                  <a:rPr lang="en-GB" b="1" dirty="0"/>
                  <a:t>It’s just the magnitude/length of the vector between them.</a:t>
                </a:r>
              </a:p>
              <a:p>
                <a:r>
                  <a:rPr lang="en-GB" b="1" dirty="0"/>
                  <a:t>i.e.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𝑷𝑸</m:t>
                              </m:r>
                            </m:e>
                          </m:acc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𝟓𝟏</m:t>
                          </m:r>
                        </m:e>
                      </m:ra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A94E103-EE5F-4F6A-9621-061A75E38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984" y="1095152"/>
                <a:ext cx="4735388" cy="2269852"/>
              </a:xfrm>
              <a:prstGeom prst="rect">
                <a:avLst/>
              </a:prstGeom>
              <a:blipFill>
                <a:blip r:embed="rId7"/>
                <a:stretch>
                  <a:fillRect l="-1158"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66E0BA-C5B2-4C6F-AB2E-9DB8E43E70D3}"/>
                  </a:ext>
                </a:extLst>
              </p:cNvPr>
              <p:cNvSpPr txBox="1"/>
              <p:nvPr/>
            </p:nvSpPr>
            <p:spPr>
              <a:xfrm>
                <a:off x="4107101" y="3895365"/>
                <a:ext cx="4464496" cy="70474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Wingdings" panose="05000000000000000000" pitchFamily="2" charset="2"/>
                  </a:rPr>
                  <a:t>!</a:t>
                </a:r>
                <a:r>
                  <a:rPr lang="en-GB" dirty="0"/>
                  <a:t> The distance between two points is: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Δz</m:t>
                                </m:r>
                              </m:e>
                            </m:d>
                          </m:e>
                          <m:sup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66E0BA-C5B2-4C6F-AB2E-9DB8E43E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101" y="3895365"/>
                <a:ext cx="4464496" cy="704745"/>
              </a:xfrm>
              <a:prstGeom prst="rect">
                <a:avLst/>
              </a:prstGeom>
              <a:blipFill>
                <a:blip r:embed="rId8"/>
                <a:stretch>
                  <a:fillRect l="-951" t="-3333" b="-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127497-4098-4C60-B4BD-3A83BEEE75C8}"/>
                  </a:ext>
                </a:extLst>
              </p:cNvPr>
              <p:cNvSpPr txBox="1"/>
              <p:nvPr/>
            </p:nvSpPr>
            <p:spPr>
              <a:xfrm>
                <a:off x="7401869" y="4102472"/>
                <a:ext cx="11833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>
                    <a:solidFill>
                      <a:schemeClr val="bg1"/>
                    </a:solidFill>
                  </a:rPr>
                  <a:t> means “change in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>
                    <a:solidFill>
                      <a:schemeClr val="bg1"/>
                    </a:solidFill>
                  </a:rPr>
                  <a:t>”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127497-4098-4C60-B4BD-3A83BEEE7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869" y="4102472"/>
                <a:ext cx="1183332" cy="523220"/>
              </a:xfrm>
              <a:prstGeom prst="rect">
                <a:avLst/>
              </a:prstGeom>
              <a:blipFill>
                <a:blip r:embed="rId9"/>
                <a:stretch>
                  <a:fillRect l="-1546" t="-232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E459F390-052F-4395-84C0-841DF0EBA5EE}"/>
              </a:ext>
            </a:extLst>
          </p:cNvPr>
          <p:cNvSpPr txBox="1"/>
          <p:nvPr/>
        </p:nvSpPr>
        <p:spPr>
          <a:xfrm>
            <a:off x="392414" y="4732062"/>
            <a:ext cx="3198220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Quickfire Questions: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2E4FDE5-036A-4BA9-95C0-17CB68477215}"/>
                  </a:ext>
                </a:extLst>
              </p:cNvPr>
              <p:cNvSpPr txBox="1"/>
              <p:nvPr/>
            </p:nvSpPr>
            <p:spPr>
              <a:xfrm>
                <a:off x="539552" y="5229200"/>
                <a:ext cx="3156148" cy="1418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Distance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(4,0,−2)</m:t>
                    </m:r>
                  </m:oMath>
                </a14:m>
                <a:r>
                  <a:rPr lang="en-GB" sz="1400" dirty="0"/>
                  <a:t> from the origin: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e>
                      </m:rad>
                    </m:oMath>
                  </m:oMathPara>
                </a14:m>
                <a:endParaRPr lang="en-GB" b="1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𝟒𝟐</m:t>
                          </m:r>
                        </m:e>
                      </m:rad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2E4FDE5-036A-4BA9-95C0-17CB68477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229200"/>
                <a:ext cx="3156148" cy="1418402"/>
              </a:xfrm>
              <a:prstGeom prst="rect">
                <a:avLst/>
              </a:prstGeom>
              <a:blipFill>
                <a:blip r:embed="rId10"/>
                <a:stretch>
                  <a:fillRect l="-580" t="-8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2348D2-E5A4-4FF5-9CB0-A258AB177F13}"/>
                  </a:ext>
                </a:extLst>
              </p:cNvPr>
              <p:cNvSpPr txBox="1"/>
              <p:nvPr/>
            </p:nvSpPr>
            <p:spPr>
              <a:xfrm>
                <a:off x="4021460" y="4883267"/>
                <a:ext cx="3547740" cy="197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Distance between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(0,4,3)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5,2,3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𝟐𝟗</m:t>
                          </m:r>
                        </m:e>
                      </m:rad>
                    </m:oMath>
                  </m:oMathPara>
                </a14:m>
                <a:endParaRPr lang="en-GB" sz="1400" b="1" dirty="0"/>
              </a:p>
              <a:p>
                <a:endParaRPr lang="en-GB" sz="1400" dirty="0"/>
              </a:p>
              <a:p>
                <a:r>
                  <a:rPr lang="en-GB" sz="1400" dirty="0"/>
                  <a:t>Distance between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1,1,1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2,1,0</m:t>
                        </m:r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GB" sz="1400" b="1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GB" sz="1400" b="1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endParaRPr lang="en-GB" sz="1400" b="1" dirty="0"/>
              </a:p>
              <a:p>
                <a:endParaRPr lang="en-GB" sz="1400" dirty="0"/>
              </a:p>
              <a:p>
                <a:r>
                  <a:rPr lang="en-GB" sz="1400" dirty="0"/>
                  <a:t>Distance between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−5,2,0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−2,−3,−3</m:t>
                        </m:r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GB" sz="1400" b="1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sup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sup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GB" sz="1400" b="1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𝟒𝟑</m:t>
                          </m:r>
                        </m:e>
                      </m:ra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2348D2-E5A4-4FF5-9CB0-A258AB177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460" y="4883267"/>
                <a:ext cx="3547740" cy="1970861"/>
              </a:xfrm>
              <a:prstGeom prst="rect">
                <a:avLst/>
              </a:prstGeom>
              <a:blipFill>
                <a:blip r:embed="rId11"/>
                <a:stretch>
                  <a:fillRect l="-515" t="-6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3E1A55B7-CBE6-4A3E-B755-10AC0184198F}"/>
              </a:ext>
            </a:extLst>
          </p:cNvPr>
          <p:cNvSpPr txBox="1"/>
          <p:nvPr/>
        </p:nvSpPr>
        <p:spPr>
          <a:xfrm>
            <a:off x="7195483" y="4994453"/>
            <a:ext cx="1848296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/>
              <a:t>Tip</a:t>
            </a:r>
            <a:r>
              <a:rPr lang="en-GB" sz="1200" dirty="0"/>
              <a:t>: Because we’re squaring, it doesn’t matter whether the change is negative or positive.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988774F-2777-4964-9520-EAC733D0C9BC}"/>
              </a:ext>
            </a:extLst>
          </p:cNvPr>
          <p:cNvSpPr/>
          <p:nvPr/>
        </p:nvSpPr>
        <p:spPr>
          <a:xfrm>
            <a:off x="4091738" y="1448048"/>
            <a:ext cx="4633162" cy="193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CFF4D5-2E8E-4E67-BDB3-BFA44F0821D0}"/>
              </a:ext>
            </a:extLst>
          </p:cNvPr>
          <p:cNvSpPr/>
          <p:nvPr/>
        </p:nvSpPr>
        <p:spPr>
          <a:xfrm>
            <a:off x="1094997" y="5485354"/>
            <a:ext cx="2130803" cy="3820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0C9C4D-8925-4DC1-954E-C1886DB27107}"/>
              </a:ext>
            </a:extLst>
          </p:cNvPr>
          <p:cNvSpPr/>
          <p:nvPr/>
        </p:nvSpPr>
        <p:spPr>
          <a:xfrm>
            <a:off x="1540969" y="5976168"/>
            <a:ext cx="2167431" cy="5135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42B4C9-B151-4CB0-AD11-B9B34D1D56AF}"/>
              </a:ext>
            </a:extLst>
          </p:cNvPr>
          <p:cNvSpPr/>
          <p:nvPr/>
        </p:nvSpPr>
        <p:spPr>
          <a:xfrm>
            <a:off x="4571891" y="5130213"/>
            <a:ext cx="2451209" cy="3688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0F2A45-3CE7-4C64-9BDB-840F9204425D}"/>
              </a:ext>
            </a:extLst>
          </p:cNvPr>
          <p:cNvSpPr/>
          <p:nvPr/>
        </p:nvSpPr>
        <p:spPr>
          <a:xfrm>
            <a:off x="4569725" y="5864047"/>
            <a:ext cx="2451209" cy="3688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8981130-E7CC-4B9A-A7E8-AADB1F3CFB93}"/>
              </a:ext>
            </a:extLst>
          </p:cNvPr>
          <p:cNvSpPr/>
          <p:nvPr/>
        </p:nvSpPr>
        <p:spPr>
          <a:xfrm>
            <a:off x="4633414" y="6540500"/>
            <a:ext cx="2451209" cy="315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169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2" grpId="0" animBg="1"/>
      <p:bldP spid="43" grpId="0"/>
      <p:bldP spid="44" grpId="0"/>
      <p:bldP spid="45" grpId="0" animBg="1"/>
      <p:bldP spid="46" grpId="0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8478A8B-6492-46E4-AA8E-CE33FC483E8D}"/>
              </a:ext>
            </a:extLst>
          </p:cNvPr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08A5E1EE-B48D-403B-A1E7-5D570C5AC031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 So Far…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2C0C2B5-D5E3-47AC-82B6-A82774B05DED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74293A-A647-4EFE-9652-62BA11D22C10}"/>
                  </a:ext>
                </a:extLst>
              </p:cNvPr>
              <p:cNvSpPr txBox="1"/>
              <p:nvPr/>
            </p:nvSpPr>
            <p:spPr>
              <a:xfrm>
                <a:off x="395536" y="980728"/>
                <a:ext cx="7488832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[Textbook] Find the distance from the origin to the point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(7,7,7)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74293A-A647-4EFE-9652-62BA11D22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80728"/>
                <a:ext cx="7488832" cy="369332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82B9D9-BECE-4B30-8DC8-7FAB4B5BE705}"/>
                  </a:ext>
                </a:extLst>
              </p:cNvPr>
              <p:cNvSpPr txBox="1"/>
              <p:nvPr/>
            </p:nvSpPr>
            <p:spPr>
              <a:xfrm>
                <a:off x="443384" y="2747392"/>
                <a:ext cx="8136904" cy="67242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[Textbook] The coordinates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(5,3,−8)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,−3</m:t>
                        </m:r>
                      </m:e>
                    </m:d>
                  </m:oMath>
                </a14:m>
                <a:r>
                  <a:rPr lang="en-GB" dirty="0"/>
                  <a:t> respectively. Given that the distance 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units, find the possible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82B9D9-BECE-4B30-8DC8-7FAB4B5BE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84" y="2747392"/>
                <a:ext cx="8136904" cy="672428"/>
              </a:xfrm>
              <a:prstGeom prst="rect">
                <a:avLst/>
              </a:prstGeom>
              <a:blipFill>
                <a:blip r:embed="rId3"/>
                <a:stretch>
                  <a:fillRect b="-2985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B3D98-0BE1-431F-B0C8-EBAB769299CF}"/>
                  </a:ext>
                </a:extLst>
              </p:cNvPr>
              <p:cNvSpPr txBox="1"/>
              <p:nvPr/>
            </p:nvSpPr>
            <p:spPr>
              <a:xfrm>
                <a:off x="1640632" y="1683916"/>
                <a:ext cx="3384376" cy="435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𝟕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B3D98-0BE1-431F-B0C8-EBAB7692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632" y="1683916"/>
                <a:ext cx="3384376" cy="435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EBA397-5D9E-433C-A7F2-71CFBFC11797}"/>
                  </a:ext>
                </a:extLst>
              </p:cNvPr>
              <p:cNvSpPr txBox="1"/>
              <p:nvPr/>
            </p:nvSpPr>
            <p:spPr>
              <a:xfrm>
                <a:off x="1666032" y="3654381"/>
                <a:ext cx="3384376" cy="1896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rad>
                    </m:oMath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𝟓𝟎</m:t>
                          </m:r>
                        </m:e>
                      </m:ra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ra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𝟗𝟎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EBA397-5D9E-433C-A7F2-71CFBFC11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032" y="3654381"/>
                <a:ext cx="3384376" cy="1896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0B55494-F79E-4C93-A222-2B2D08401844}"/>
              </a:ext>
            </a:extLst>
          </p:cNvPr>
          <p:cNvSpPr/>
          <p:nvPr/>
        </p:nvSpPr>
        <p:spPr>
          <a:xfrm>
            <a:off x="1754938" y="1524248"/>
            <a:ext cx="3375862" cy="8252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CB209B-F8A4-469F-9B10-789D9403D2FD}"/>
              </a:ext>
            </a:extLst>
          </p:cNvPr>
          <p:cNvSpPr/>
          <p:nvPr/>
        </p:nvSpPr>
        <p:spPr>
          <a:xfrm>
            <a:off x="1754938" y="3635230"/>
            <a:ext cx="3375862" cy="21178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705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12.1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2/AS</a:t>
            </a:r>
          </a:p>
          <a:p>
            <a:r>
              <a:rPr lang="en-GB" sz="2400" dirty="0"/>
              <a:t>Pages 105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D5E71CF-F5D5-4BAB-D149-3BB477838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78" y="692696"/>
            <a:ext cx="674370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7A104CA-7B7D-DAFD-C810-EB3EFA044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40768"/>
            <a:ext cx="48863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61747</TotalTime>
  <Words>441</Words>
  <Application>Microsoft Office PowerPoint</Application>
  <PresentationFormat>On-screen Show (4:3)</PresentationFormat>
  <Paragraphs>73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P2 Chapter 11: 3D Vectors  3D Coordinates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2024-09-23T10:28:36Z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