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580" r:id="rId6"/>
    <p:sldId id="581" r:id="rId7"/>
    <p:sldId id="533" r:id="rId8"/>
    <p:sldId id="703" r:id="rId9"/>
    <p:sldId id="704" r:id="rId10"/>
    <p:sldId id="70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Vector Differentiation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6256C2-7464-4F00-9998-A8F95A5D03C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1F81AA1-0AE5-46BE-ADF7-10FF195DB9AC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Differentiating Vectors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C4D9BBC-4675-453A-94C8-BA7278A7E8E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917AEA-453F-4E6C-9918-535E889DD320}"/>
                  </a:ext>
                </a:extLst>
              </p:cNvPr>
              <p:cNvSpPr txBox="1"/>
              <p:nvPr/>
            </p:nvSpPr>
            <p:spPr>
              <a:xfrm>
                <a:off x="467543" y="980728"/>
                <a:ext cx="7066731" cy="13925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that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. What would be the acceleration?</a:t>
                </a:r>
              </a:p>
              <a:p>
                <a:r>
                  <a:rPr lang="en-GB" b="1" dirty="0"/>
                  <a:t>We can simply differentiate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b="1" dirty="0"/>
                  <a:t> components independently: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917AEA-453F-4E6C-9918-535E889DD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980728"/>
                <a:ext cx="7066731" cy="1392561"/>
              </a:xfrm>
              <a:prstGeom prst="rect">
                <a:avLst/>
              </a:prstGeom>
              <a:blipFill>
                <a:blip r:embed="rId2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73459-A016-4178-98E5-BE39892B3A87}"/>
                  </a:ext>
                </a:extLst>
              </p:cNvPr>
              <p:cNvSpPr txBox="1"/>
              <p:nvPr/>
            </p:nvSpPr>
            <p:spPr>
              <a:xfrm>
                <a:off x="405495" y="2514439"/>
                <a:ext cx="4957080" cy="9231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If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then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br>
                  <a:rPr lang="en-GB" b="1" dirty="0"/>
                </a:br>
                <a:r>
                  <a:rPr lang="en-GB" dirty="0"/>
                  <a:t>                            and 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̈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73459-A016-4178-98E5-BE39892B3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5" y="2514439"/>
                <a:ext cx="4957080" cy="923138"/>
              </a:xfrm>
              <a:prstGeom prst="rect">
                <a:avLst/>
              </a:prstGeom>
              <a:blipFill>
                <a:blip r:embed="rId3"/>
                <a:stretch>
                  <a:fillRect l="-857" b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9B7F3D-82A3-42E2-BD01-F451816C6068}"/>
                  </a:ext>
                </a:extLst>
              </p:cNvPr>
              <p:cNvSpPr txBox="1"/>
              <p:nvPr/>
            </p:nvSpPr>
            <p:spPr>
              <a:xfrm>
                <a:off x="5594970" y="2697857"/>
                <a:ext cx="3240360" cy="727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Notational note</a:t>
                </a:r>
                <a:r>
                  <a:rPr lang="en-GB" sz="1200" dirty="0"/>
                  <a:t>: Dot notation is a short-hand for differentiation </a:t>
                </a:r>
                <a:r>
                  <a:rPr lang="en-GB" sz="1200" u="sng" dirty="0"/>
                  <a:t>with respect to time</a:t>
                </a:r>
                <a:r>
                  <a:rPr lang="en-GB" sz="12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GB" sz="12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GB" sz="1200" dirty="0"/>
              </a:p>
              <a:p>
                <a:r>
                  <a:rPr lang="en-GB" sz="1200" dirty="0"/>
                  <a:t>Its use is common in Physics.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9B7F3D-82A3-42E2-BD01-F451816C6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970" y="2697857"/>
                <a:ext cx="3240360" cy="727635"/>
              </a:xfrm>
              <a:prstGeom prst="rect">
                <a:avLst/>
              </a:prstGeom>
              <a:blipFill>
                <a:blip r:embed="rId4"/>
                <a:stretch>
                  <a:fillRect l="-188" t="-840" r="-377" b="-6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93689809-13EB-437D-8149-B99DA468F82A}"/>
              </a:ext>
            </a:extLst>
          </p:cNvPr>
          <p:cNvSpPr/>
          <p:nvPr/>
        </p:nvSpPr>
        <p:spPr>
          <a:xfrm>
            <a:off x="405495" y="1564692"/>
            <a:ext cx="7830919" cy="8613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5332-745A-4A92-B7F6-B75CCD94C62B}"/>
                  </a:ext>
                </a:extLst>
              </p:cNvPr>
              <p:cNvSpPr txBox="1"/>
              <p:nvPr/>
            </p:nvSpPr>
            <p:spPr>
              <a:xfrm>
                <a:off x="222920" y="3856206"/>
                <a:ext cx="4488511" cy="19123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of mass 0.8kg is acted on by a single force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GB" sz="1400" dirty="0"/>
                  <a:t> N. Relative to a fixed origin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, the position vector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is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sz="1400" dirty="0"/>
                  <a:t> metres, where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+50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speed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acceleration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as a vector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r>
                      <a:rPr lang="en-GB" sz="1400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GB" sz="1400" dirty="0"/>
                  <a:t>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95332-745A-4A92-B7F6-B75CCD94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20" y="3856206"/>
                <a:ext cx="4488511" cy="1912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A24A0-D28A-450B-8700-BF18681B3247}"/>
                  </a:ext>
                </a:extLst>
              </p:cNvPr>
              <p:cNvSpPr txBox="1"/>
              <p:nvPr/>
            </p:nvSpPr>
            <p:spPr>
              <a:xfrm>
                <a:off x="5512295" y="3789040"/>
                <a:ext cx="3446859" cy="2809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GB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1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acc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−25</m:t>
                              </m:r>
                              <m:sSup>
                                <m:sSupPr>
                                  <m:ctrlP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4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GB" sz="1400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1400" b="0" i="0" dirty="0" smtClean="0">
                        <a:latin typeface="Cambria Math" panose="02040503050406030204" pitchFamily="18" charset="0"/>
                      </a:rPr>
                      <m:t>m</m:t>
                    </m:r>
                    <m:sSup>
                      <m:sSup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400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GB" sz="1400" b="0" dirty="0"/>
                </a:br>
                <a:r>
                  <a:rPr lang="en-GB" sz="1400" b="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96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GB" sz="1400" dirty="0"/>
              </a:p>
              <a:p>
                <a:r>
                  <a:rPr lang="en-GB" sz="1400" dirty="0"/>
                  <a:t>Speed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96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=96.1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  <m:sup>
                        <m:r>
                          <a:rPr lang="en-GB" sz="1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acc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GB" sz="14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75</m:t>
                                    </m:r>
                                  </m:num>
                                  <m:den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1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GB" sz="1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lang="en-GB" sz="14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400" b="0" i="0" dirty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6.6291…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6.6291…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5.30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A24A0-D28A-450B-8700-BF18681B3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295" y="3789040"/>
                <a:ext cx="3446859" cy="2809615"/>
              </a:xfrm>
              <a:prstGeom prst="rect">
                <a:avLst/>
              </a:prstGeom>
              <a:blipFill>
                <a:blip r:embed="rId6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E6CD950-9D1A-497F-B1CE-6C1D99F7B170}"/>
              </a:ext>
            </a:extLst>
          </p:cNvPr>
          <p:cNvSpPr/>
          <p:nvPr/>
        </p:nvSpPr>
        <p:spPr>
          <a:xfrm>
            <a:off x="5132227" y="3837284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42F40-773F-43FC-B495-77523481024C}"/>
              </a:ext>
            </a:extLst>
          </p:cNvPr>
          <p:cNvSpPr/>
          <p:nvPr/>
        </p:nvSpPr>
        <p:spPr>
          <a:xfrm>
            <a:off x="5122702" y="5230168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345F3-9301-4EA4-9B3B-057CB82F624C}"/>
              </a:ext>
            </a:extLst>
          </p:cNvPr>
          <p:cNvSpPr/>
          <p:nvPr/>
        </p:nvSpPr>
        <p:spPr>
          <a:xfrm>
            <a:off x="5122702" y="5820300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BB8E63-9CD2-4245-AC45-2D794F1F9AAE}"/>
              </a:ext>
            </a:extLst>
          </p:cNvPr>
          <p:cNvSpPr/>
          <p:nvPr/>
        </p:nvSpPr>
        <p:spPr>
          <a:xfrm>
            <a:off x="5343525" y="3829457"/>
            <a:ext cx="3390900" cy="138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C14624-6CFC-4A16-9A7A-26CF8DC1A2E2}"/>
              </a:ext>
            </a:extLst>
          </p:cNvPr>
          <p:cNvSpPr/>
          <p:nvPr/>
        </p:nvSpPr>
        <p:spPr>
          <a:xfrm>
            <a:off x="5343525" y="5219210"/>
            <a:ext cx="3390900" cy="5905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327083-9091-448E-B910-BB24BA375564}"/>
              </a:ext>
            </a:extLst>
          </p:cNvPr>
          <p:cNvSpPr/>
          <p:nvPr/>
        </p:nvSpPr>
        <p:spPr>
          <a:xfrm>
            <a:off x="5348251" y="5809759"/>
            <a:ext cx="3390900" cy="781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2239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72-73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68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3FEBEC-E3A5-06AD-69D2-66504B65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908645"/>
            <a:ext cx="7162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558BFF3-14E6-D768-320C-1A89B1152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890736"/>
            <a:ext cx="71818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1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A7721B-5B82-C2AC-F592-BABBD09AD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836712"/>
            <a:ext cx="72580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10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039CBB0-D3A0-3D28-3CDF-E4A4F860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052736"/>
            <a:ext cx="5467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C2FCFF9-4FAA-4EF6-9A55-A1CC997037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CAA238-7F6D-4A48-8C6D-8B6AF85D51E5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34AE59E-7CBD-4E13-8A32-D0F32C0C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26580</TotalTime>
  <Words>255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Wingdings</vt:lpstr>
      <vt:lpstr>Office Theme</vt:lpstr>
      <vt:lpstr>M2 Chapter 8: Further Kinematics  Vector Differentiation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991</cp:revision>
  <dcterms:created xsi:type="dcterms:W3CDTF">2013-02-28T07:36:55Z</dcterms:created>
  <dcterms:modified xsi:type="dcterms:W3CDTF">2024-06-19T08:19:10Z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