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481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82" r:id="rId17"/>
    <p:sldId id="533" r:id="rId18"/>
    <p:sldId id="7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9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There’s a slip to print out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B649-8F2A-4EEB-AFF1-64749DA986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060848"/>
            <a:ext cx="7772400" cy="217517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2: </a:t>
            </a:r>
            <a:r>
              <a:rPr lang="en-GB" dirty="0">
                <a:solidFill>
                  <a:schemeClr val="accent5"/>
                </a:solidFill>
              </a:rPr>
              <a:t>Measures of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Quartiles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6568" y="1844824"/>
          <a:ext cx="3441256" cy="1558290"/>
        </p:xfrm>
        <a:graphic>
          <a:graphicData uri="http://schemas.openxmlformats.org/drawingml/2006/table">
            <a:tbl>
              <a:tblPr firstRow="1" firstCol="1" bandRow="1"/>
              <a:tblGrid>
                <a:gridCol w="214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 of relic (years)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Frequency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0-1000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1001-1500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1501-1700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1701-2000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407196" y="6377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 should be on a printed sheet…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5212" y="3767469"/>
                <a:ext cx="4283968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=1000.5+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/>
                                </a:rPr>
                                <m:t>26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/>
                                </a:rPr>
                                <m:t>29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/>
                            </a:rPr>
                            <m:t>×500</m:t>
                          </m:r>
                        </m:e>
                      </m:d>
                    </m:oMath>
                  </m:oMathPara>
                </a14:m>
                <a:br>
                  <a:rPr lang="en-GB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r>
                      <a:rPr lang="en-GB" sz="2000" b="1" i="1" smtClean="0">
                        <a:latin typeface="Cambria Math"/>
                      </a:rPr>
                      <m:t>𝟏𝟒𝟒𝟖</m:t>
                    </m:r>
                    <m:r>
                      <a:rPr lang="en-GB" sz="2000" b="1" i="1" smtClean="0">
                        <a:latin typeface="Cambria Math"/>
                      </a:rPr>
                      <m:t>.</m:t>
                    </m:r>
                    <m:r>
                      <a:rPr lang="en-GB" sz="2000" b="1" i="1" smtClean="0">
                        <a:latin typeface="Cambria Math"/>
                      </a:rPr>
                      <m:t>𝟕</m:t>
                    </m:r>
                  </m:oMath>
                </a14:m>
                <a:r>
                  <a:rPr lang="en-GB" sz="2000" b="1" dirty="0"/>
                  <a:t> years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12" y="3767469"/>
                <a:ext cx="4283968" cy="1091646"/>
              </a:xfrm>
              <a:prstGeom prst="rect">
                <a:avLst/>
              </a:prstGeom>
              <a:blipFill rotWithShape="1">
                <a:blip r:embed="rId3"/>
                <a:stretch>
                  <a:fillRect b="-89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5059340" y="1844824"/>
              <a:ext cx="3336671" cy="161620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450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15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Shark length (cm)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40≤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&lt;300</m:t>
                                </m:r>
                              </m:oMath>
                            </m:oMathPara>
                          </a14:m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300≤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&lt;600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600≤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&lt;1000</m:t>
                                </m:r>
                              </m:oMath>
                            </m:oMathPara>
                          </a14:m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3529809"/>
                  </p:ext>
                </p:extLst>
              </p:nvPr>
            </p:nvGraphicFramePr>
            <p:xfrm>
              <a:off x="5059340" y="1844824"/>
              <a:ext cx="3336671" cy="16306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45081"/>
                    <a:gridCol w="1291590"/>
                  </a:tblGrid>
                  <a:tr h="3261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Shark length (cm)</a:t>
                          </a:r>
                          <a:endParaRPr lang="en-GB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Frequency</a:t>
                          </a:r>
                          <a:endParaRPr lang="en-GB" sz="20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" t="-120370" r="-63988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17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" t="-224528" r="-63988" b="-2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" t="-318519" r="-63988" b="-1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98" t="-418519" r="-63988" b="-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529832" y="3767469"/>
                <a:ext cx="4283968" cy="10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=100+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×200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               =220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32" y="3767469"/>
                <a:ext cx="4283968" cy="10916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1852750" y="3772808"/>
            <a:ext cx="2409638" cy="1086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58024" y="3828592"/>
            <a:ext cx="2409638" cy="1086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53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Supplementary Exercise 1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407196" y="63770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Questions should be on a printed sheet…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45613"/>
            <a:ext cx="5972100" cy="13772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6076" y="2410366"/>
                <a:ext cx="439248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𝟏𝟔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076" y="2410366"/>
                <a:ext cx="439248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83" y="3087193"/>
            <a:ext cx="3400425" cy="29527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0952" y="6039943"/>
                <a:ext cx="414502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𝟕𝟒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52" y="6039943"/>
                <a:ext cx="4145024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496" y="3095949"/>
            <a:ext cx="3240360" cy="30972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23296" y="6146101"/>
                <a:ext cx="439248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𝟏𝟐𝟓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296" y="6146101"/>
                <a:ext cx="4392488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009452" y="73511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375" y="3074762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32300" y="309594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7662" y="2444293"/>
            <a:ext cx="2727138" cy="616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3994" y="6089080"/>
            <a:ext cx="2727138" cy="616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0152" y="6241592"/>
            <a:ext cx="2727138" cy="616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950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Supplementary Exercise 1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3864350"/>
                <a:ext cx="4145024" cy="1240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𝟒𝟖𝟑𝟕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𝟏𝟖𝟕𝟓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𝟑𝟖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𝟖𝟖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864350"/>
                <a:ext cx="4145024" cy="12406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1520" y="908720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6352" y="3841292"/>
            <a:ext cx="2124348" cy="616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1720" y="4469331"/>
            <a:ext cx="2664296" cy="616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97E1B8-2FBC-085E-A2BD-7EBD09168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896961"/>
            <a:ext cx="4953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Exercises 2.2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Pages 9-10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4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1B6A89-BF05-143A-F4F0-D2123E83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0" y="692696"/>
            <a:ext cx="65436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C7DBB1-EB5D-4508-7477-46845AA2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40" y="1124744"/>
            <a:ext cx="53625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/>
                <a:t>Quickfire</a:t>
              </a:r>
              <a:r>
                <a:rPr lang="en-GB" sz="3200" dirty="0"/>
                <a:t> Questions…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67964" y="684312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What position do we use for the median?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1412776"/>
                <a:ext cx="31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Lengths: 3cm, 5cm, 6cm,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12776"/>
                <a:ext cx="3168352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731" t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568" y="2202795"/>
            <a:ext cx="24482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6</a:t>
            </a:r>
            <a:r>
              <a:rPr lang="en-GB" b="1" baseline="30000" dirty="0"/>
              <a:t>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6996" y="2780928"/>
                <a:ext cx="31683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Lengths: 4m, 8m, 12.4m,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96" y="2780928"/>
                <a:ext cx="316835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31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3548" y="3570947"/>
            <a:ext cx="26587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12</a:t>
            </a:r>
            <a:r>
              <a:rPr lang="en-GB" b="1" baseline="30000" dirty="0"/>
              <a:t>th</a:t>
            </a:r>
            <a:r>
              <a:rPr lang="en-GB" dirty="0"/>
              <a:t>/</a:t>
            </a:r>
            <a:r>
              <a:rPr lang="en-GB" b="1" dirty="0"/>
              <a:t>13</a:t>
            </a:r>
            <a:r>
              <a:rPr lang="en-GB" b="1" baseline="30000" dirty="0"/>
              <a:t>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710208" y="4173488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&lt;20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930166"/>
                  </p:ext>
                </p:extLst>
              </p:nvPr>
            </p:nvGraphicFramePr>
            <p:xfrm>
              <a:off x="710208" y="4173488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/>
                    <a:gridCol w="65500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Age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3" t="-106452" r="-37333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8704" t="-106452" r="-3704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3" t="-209836" r="-37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78704" t="-209836" r="-370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TextBox 11"/>
          <p:cNvSpPr txBox="1"/>
          <p:nvPr/>
        </p:nvSpPr>
        <p:spPr>
          <a:xfrm>
            <a:off x="503548" y="5477530"/>
            <a:ext cx="268415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8.5</a:t>
            </a:r>
            <a:endParaRPr lang="en-GB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3603700" y="1412776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&lt;200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615024"/>
                  </p:ext>
                </p:extLst>
              </p:nvPr>
            </p:nvGraphicFramePr>
            <p:xfrm>
              <a:off x="3603700" y="1412776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/>
                    <a:gridCol w="65500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Score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4" t="-106452" r="-3745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77778" t="-106452" r="-3704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34" t="-209836" r="-374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77778" t="-209836" r="-370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TextBox 13"/>
          <p:cNvSpPr txBox="1"/>
          <p:nvPr/>
        </p:nvSpPr>
        <p:spPr>
          <a:xfrm>
            <a:off x="3654771" y="2734513"/>
            <a:ext cx="21413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5</a:t>
            </a:r>
            <a:endParaRPr lang="en-GB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83247" y="3317473"/>
                <a:ext cx="24635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Ages: 5, 7, 7, 8, 9, 10,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47" y="3317473"/>
                <a:ext cx="246355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980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540200" y="4039622"/>
            <a:ext cx="26701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30</a:t>
            </a:r>
            <a:r>
              <a:rPr lang="en-GB" b="1" baseline="30000" dirty="0"/>
              <a:t>th</a:t>
            </a:r>
            <a:r>
              <a:rPr lang="en-GB" dirty="0"/>
              <a:t>/</a:t>
            </a:r>
            <a:r>
              <a:rPr lang="en-GB" b="1" dirty="0"/>
              <a:t>31</a:t>
            </a:r>
            <a:r>
              <a:rPr lang="en-GB" b="1" baseline="30000" dirty="0"/>
              <a:t>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/>
            </p:nvGraphicFramePr>
            <p:xfrm>
              <a:off x="3683247" y="4484772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Score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&lt;200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8781949"/>
                  </p:ext>
                </p:extLst>
              </p:nvPr>
            </p:nvGraphicFramePr>
            <p:xfrm>
              <a:off x="3683247" y="4484772"/>
              <a:ext cx="2478406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/>
                    <a:gridCol w="65500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Score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34" t="-106452" r="-37458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77778" t="-106452" r="-3704" b="-10161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334" t="-209836" r="-374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77778" t="-209836" r="-3704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3771900" y="5648092"/>
            <a:ext cx="225598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10.5</a:t>
            </a:r>
            <a:endParaRPr lang="en-GB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10300" y="1329268"/>
                <a:ext cx="2932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Weights: 1.2kg, 3.3kg, 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0" y="1329268"/>
                <a:ext cx="2932556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871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6330156" y="2035779"/>
            <a:ext cx="235664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18</a:t>
            </a:r>
            <a:r>
              <a:rPr lang="en-GB" b="1" baseline="30000" dirty="0"/>
              <a:t>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6330156" y="2528118"/>
              <a:ext cx="2478406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Volume (ml)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i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GB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5144883"/>
                  </p:ext>
                </p:extLst>
              </p:nvPr>
            </p:nvGraphicFramePr>
            <p:xfrm>
              <a:off x="6330156" y="2528118"/>
              <a:ext cx="2478406" cy="148336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823403"/>
                    <a:gridCol w="65500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Volume (ml)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34" t="-106452" r="-3779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77778" t="-106452" r="-4630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34" t="-209836" r="-3779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77778" t="-209836" r="-4630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34" t="-309836" r="-377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77778" t="-309836" r="-4630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TextBox 22"/>
          <p:cNvSpPr txBox="1"/>
          <p:nvPr/>
        </p:nvSpPr>
        <p:spPr>
          <a:xfrm>
            <a:off x="6561886" y="4179394"/>
            <a:ext cx="21413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6.5</a:t>
            </a:r>
            <a:endParaRPr lang="en-GB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13304" y="4772913"/>
                <a:ext cx="29325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Weights: 4.4kg, 7.6kg, 7.7kg…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304" y="4772913"/>
                <a:ext cx="2932556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1663" t="-5660" r="-1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377413" y="5421520"/>
            <a:ext cx="26141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Median position: </a:t>
            </a:r>
            <a:r>
              <a:rPr lang="en-GB" b="1" dirty="0"/>
              <a:t>9</a:t>
            </a:r>
            <a:r>
              <a:rPr lang="en-GB" b="1" baseline="30000" dirty="0"/>
              <a:t>th</a:t>
            </a:r>
            <a:r>
              <a:rPr lang="en-GB" dirty="0"/>
              <a:t>/</a:t>
            </a:r>
            <a:r>
              <a:rPr lang="en-GB" b="1" dirty="0"/>
              <a:t>10</a:t>
            </a:r>
            <a:r>
              <a:rPr lang="en-GB" b="1" baseline="30000" dirty="0"/>
              <a:t>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99184" y="2196480"/>
            <a:ext cx="737716" cy="3943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95736" y="3556000"/>
            <a:ext cx="966564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8990" y="5459300"/>
            <a:ext cx="966564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59874" y="2717364"/>
            <a:ext cx="515685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67751" y="4025021"/>
            <a:ext cx="904449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72965" y="5650882"/>
            <a:ext cx="584936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30245" y="2006798"/>
            <a:ext cx="584936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61379" y="4152093"/>
            <a:ext cx="584936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81044" y="5421861"/>
            <a:ext cx="885155" cy="3966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381772" y="1316568"/>
            <a:ext cx="0" cy="4688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239272" y="1329268"/>
            <a:ext cx="0" cy="4688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3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imt.plymouth.ac.uk/projects/mepres/book9/bk9i16/s3q1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7" y="1340768"/>
            <a:ext cx="556478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Linear Interpolation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1163997" y="3489194"/>
            <a:ext cx="1590220" cy="3153"/>
          </a:xfrm>
          <a:prstGeom prst="line">
            <a:avLst/>
          </a:prstGeom>
          <a:ln w="38100"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31112" y="3491353"/>
            <a:ext cx="4468" cy="1949327"/>
          </a:xfrm>
          <a:prstGeom prst="line">
            <a:avLst/>
          </a:prstGeom>
          <a:ln w="38100"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5796136" y="908720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Height</a:t>
                          </a:r>
                          <a:r>
                            <a:rPr lang="en-GB" baseline="0" dirty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C.F.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661122"/>
                  </p:ext>
                </p:extLst>
              </p:nvPr>
            </p:nvGraphicFramePr>
            <p:xfrm>
              <a:off x="5796136" y="908720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/>
                    <a:gridCol w="655003"/>
                    <a:gridCol w="522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Height</a:t>
                          </a:r>
                          <a:r>
                            <a:rPr lang="en-GB" baseline="0" dirty="0" smtClean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C.F.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108197" r="-6265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108197" r="-833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108197" r="-4651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208197" r="-626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208197" r="-83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208197" r="-4651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308197" r="-62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308197" r="-83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308197" r="-4651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408197" r="-62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408197" r="-83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408197" r="-4651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508197" r="-62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508197" r="-8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508197" r="-465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483768" y="2857500"/>
            <a:ext cx="602332" cy="1147564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67050" y="281305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701554" y="204664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336926" y="166690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978648" y="1522884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420268" y="397385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757338" y="538228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812219" y="3279636"/>
            <a:ext cx="31319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GCSE we could find the median by drawing a suitable line on a cumulative frequency graph. How could we read off this value exactly using a suitable calculation? </a:t>
            </a:r>
          </a:p>
          <a:p>
            <a:r>
              <a:rPr lang="en-GB" b="1" dirty="0"/>
              <a:t>We could find the fraction of the way along the line segment using the frequencies, then go this same fraction along the class interval.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70488" y="5023073"/>
            <a:ext cx="3053889" cy="1424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92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imt.plymouth.ac.uk/projects/mepres/book9/bk9i16/s3q11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" y="654968"/>
            <a:ext cx="556478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Linear Interpolation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1138597" y="2803394"/>
            <a:ext cx="1590220" cy="3153"/>
          </a:xfrm>
          <a:prstGeom prst="line">
            <a:avLst/>
          </a:prstGeom>
          <a:ln w="38100"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05712" y="2805553"/>
            <a:ext cx="4468" cy="1949327"/>
          </a:xfrm>
          <a:prstGeom prst="line">
            <a:avLst/>
          </a:prstGeom>
          <a:ln w="38100"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5796136" y="908720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Height</a:t>
                          </a:r>
                          <a:r>
                            <a:rPr lang="en-GB" baseline="0" dirty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C.F.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/>
            </p:nvGraphicFramePr>
            <p:xfrm>
              <a:off x="5796136" y="908720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/>
                    <a:gridCol w="655003"/>
                    <a:gridCol w="522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Height</a:t>
                          </a:r>
                          <a:r>
                            <a:rPr lang="en-GB" baseline="0" dirty="0" smtClean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C.F.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108197" r="-6265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108197" r="-8333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108197" r="-4651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208197" r="-6265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208197" r="-8333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208197" r="-4651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308197" r="-62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308197" r="-83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308197" r="-4651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408197" r="-62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408197" r="-83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408197" r="-4651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16" t="-508197" r="-62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93519" t="-508197" r="-8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94186" t="-508197" r="-465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458368" y="2171700"/>
            <a:ext cx="602332" cy="1147564"/>
          </a:xfrm>
          <a:prstGeom prst="lin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041650" y="212725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676154" y="136084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4311526" y="98110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953248" y="837084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394868" y="328805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1731938" y="4696480"/>
            <a:ext cx="88900" cy="889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5796136" y="1611784"/>
            <a:ext cx="3157364" cy="407516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3888" y="3265687"/>
                <a:ext cx="31018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75</a:t>
                </a:r>
                <a:r>
                  <a:rPr lang="en-GB" baseline="30000" dirty="0"/>
                  <a:t>th</a:t>
                </a:r>
                <a:r>
                  <a:rPr lang="en-GB" dirty="0"/>
                  <a:t> item is within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0.6≤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&lt;0.65</m:t>
                    </m:r>
                  </m:oMath>
                </a14:m>
                <a:r>
                  <a:rPr lang="en-GB" dirty="0"/>
                  <a:t> class interval because 75 is within the first 100 items but not the first 55.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888" y="3265687"/>
                <a:ext cx="310186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572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>
            <a:endCxn id="26" idx="2"/>
          </p:cNvCxnSpPr>
          <p:nvPr/>
        </p:nvCxnSpPr>
        <p:spPr>
          <a:xfrm>
            <a:off x="2161456" y="6043332"/>
            <a:ext cx="4536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00424" y="558166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37920" y="558166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96568" y="558399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20404" y="604566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0.6m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62288" y="6045663"/>
            <a:ext cx="82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8896" y="604566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0.65m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3848" y="5187549"/>
            <a:ext cx="1878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Frequency up until this interval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5000" y="5207620"/>
            <a:ext cx="1901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Frequency by end of this interval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5785" y="5251307"/>
            <a:ext cx="1893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number we’re interested in.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100" y="6494096"/>
            <a:ext cx="270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Height at start of interval.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44208" y="6494096"/>
            <a:ext cx="268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Height by end of interval.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02284" y="5581667"/>
            <a:ext cx="442156" cy="12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8" idx="1"/>
          </p:cNvCxnSpPr>
          <p:nvPr/>
        </p:nvCxnSpPr>
        <p:spPr>
          <a:xfrm flipV="1">
            <a:off x="1352352" y="6276496"/>
            <a:ext cx="468052" cy="2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099012" y="5583998"/>
            <a:ext cx="267320" cy="60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989812" y="5699507"/>
            <a:ext cx="267320" cy="60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401024" y="6396067"/>
            <a:ext cx="431694" cy="111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202706" y="5511800"/>
            <a:ext cx="591294" cy="4683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36696" y="5547988"/>
            <a:ext cx="655848" cy="433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362700" y="5435600"/>
            <a:ext cx="621072" cy="516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2003" y="6111961"/>
            <a:ext cx="954297" cy="31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52393" y="6111961"/>
            <a:ext cx="956940" cy="433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853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Linear Interpolation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>
            <a:endCxn id="29" idx="2"/>
          </p:cNvCxnSpPr>
          <p:nvPr/>
        </p:nvCxnSpPr>
        <p:spPr>
          <a:xfrm>
            <a:off x="2073756" y="4380916"/>
            <a:ext cx="4536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12724" y="391925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0220" y="391925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8868" y="3921582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32704" y="438324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0.6m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4588" y="4383247"/>
            <a:ext cx="82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1196" y="4383247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0.65m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8548" y="3506083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up until this interval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97300" y="354520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by end of this interval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24260" y="3598416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 number we’re interested in.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49600" y="4831680"/>
            <a:ext cx="270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 at start of interval.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56508" y="4831680"/>
            <a:ext cx="268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 by end of interval.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14584" y="3919251"/>
            <a:ext cx="442156" cy="125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1" idx="1"/>
          </p:cNvCxnSpPr>
          <p:nvPr/>
        </p:nvCxnSpPr>
        <p:spPr>
          <a:xfrm flipV="1">
            <a:off x="1264652" y="4614080"/>
            <a:ext cx="468052" cy="217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011312" y="3921582"/>
            <a:ext cx="267320" cy="60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902112" y="4037091"/>
            <a:ext cx="267320" cy="60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7313324" y="4733651"/>
            <a:ext cx="431694" cy="111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233496" y="859117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Height</a:t>
                          </a:r>
                          <a:r>
                            <a:rPr lang="en-GB" baseline="0" dirty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C.F.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&lt;0.65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0.65≤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0.75≤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&lt;0.8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872049"/>
                  </p:ext>
                </p:extLst>
              </p:nvPr>
            </p:nvGraphicFramePr>
            <p:xfrm>
              <a:off x="233496" y="859117"/>
              <a:ext cx="310186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/>
                    <a:gridCol w="655003"/>
                    <a:gridCol w="522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Height</a:t>
                          </a:r>
                          <a:r>
                            <a:rPr lang="en-GB" baseline="0" dirty="0" smtClean="0"/>
                            <a:t> of tree (m)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C.F.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6" t="-108197" r="-62658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3519" t="-108197" r="-83333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4186" t="-108197" r="-4651" b="-4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6" t="-208197" r="-6265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3519" t="-208197" r="-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4186" t="-208197" r="-4651" b="-3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6" t="-308197" r="-6265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3519" t="-308197" r="-83333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4186" t="-308197" r="-4651" b="-2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6" t="-408197" r="-6265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3519" t="-408197" r="-8333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4186" t="-408197" r="-4651" b="-10491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16" t="-508197" r="-6265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3519" t="-508197" r="-83333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94186" t="-508197" r="-4651" b="-49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2676525" y="5483281"/>
            <a:ext cx="2785137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</a:t>
            </a:r>
            <a:r>
              <a:rPr lang="en-GB"/>
              <a:t>: Put </a:t>
            </a:r>
            <a:r>
              <a:rPr lang="en-GB" dirty="0"/>
              <a:t>the units to avoid getting frequencies confused with values of the variable.</a:t>
            </a:r>
          </a:p>
        </p:txBody>
      </p:sp>
      <p:cxnSp>
        <p:nvCxnSpPr>
          <p:cNvPr id="52" name="Straight Arrow Connector 51"/>
          <p:cNvCxnSpPr>
            <a:stCxn id="50" idx="0"/>
          </p:cNvCxnSpPr>
          <p:nvPr/>
        </p:nvCxnSpPr>
        <p:spPr>
          <a:xfrm flipH="1" flipV="1">
            <a:off x="2658700" y="4831681"/>
            <a:ext cx="1410394" cy="65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08614" y="2122079"/>
                <a:ext cx="363640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𝑴𝒆𝒅𝒊𝒂𝒏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𝟎𝟓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614" y="2122079"/>
                <a:ext cx="3636404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688944" y="803192"/>
                <a:ext cx="4056074" cy="1443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What fraction of the way across the interval are we?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Hence: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44" y="803192"/>
                <a:ext cx="4056074" cy="1443793"/>
              </a:xfrm>
              <a:prstGeom prst="rect">
                <a:avLst/>
              </a:prstGeom>
              <a:blipFill rotWithShape="0">
                <a:blip r:embed="rId4"/>
                <a:stretch>
                  <a:fillRect l="-1201" t="-2532" b="-5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5276106" y="1358900"/>
            <a:ext cx="959594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24500" y="2200242"/>
            <a:ext cx="2311400" cy="6699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0" y="3356992"/>
            <a:ext cx="91855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932472" y="5312134"/>
            <a:ext cx="2970228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</a:t>
            </a:r>
            <a:r>
              <a:rPr lang="en-GB" dirty="0"/>
              <a:t>: To quickly get frequency before and after, just look for the two cumulative frequencies that surround the item number.</a:t>
            </a:r>
          </a:p>
        </p:txBody>
      </p:sp>
    </p:spTree>
    <p:extLst>
      <p:ext uri="{BB962C8B-B14F-4D97-AF65-F5344CB8AC3E}">
        <p14:creationId xmlns:p14="http://schemas.microsoft.com/office/powerpoint/2010/main" val="40871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468428" y="1041152"/>
              <a:ext cx="31018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Weight of cat (kg)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C.F.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1.5≤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1371797"/>
                  </p:ext>
                </p:extLst>
              </p:nvPr>
            </p:nvGraphicFramePr>
            <p:xfrm>
              <a:off x="468428" y="1041152"/>
              <a:ext cx="31018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/>
                    <a:gridCol w="655003"/>
                    <a:gridCol w="522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Weight of cat (kg)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C.F.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" t="-108197" r="-610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6262" t="-108197" r="-80374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3023" t="-108197" b="-2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" t="-211667" r="-6107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6262" t="-211667" r="-80374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3023" t="-211667" b="-10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16" t="-306557" r="-6107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6262" t="-306557" r="-8037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93023" t="-306557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More Examples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352" y="2759844"/>
                <a:ext cx="31018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Median class interval: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52" y="2759844"/>
                <a:ext cx="3101860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768"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611560" y="4293096"/>
            <a:ext cx="2736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536" y="386476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0208" y="384858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79712" y="384858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536" y="434308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3kg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3824" y="4343089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4340" y="4927042"/>
                <a:ext cx="3101860" cy="1789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Fraction along interval: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Median: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num>
                            <m:den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40" y="4927042"/>
                <a:ext cx="3101860" cy="1789080"/>
              </a:xfrm>
              <a:prstGeom prst="rect">
                <a:avLst/>
              </a:prstGeom>
              <a:blipFill rotWithShape="0">
                <a:blip r:embed="rId5"/>
                <a:stretch>
                  <a:fillRect l="-1572" t="-17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384300" y="3089242"/>
            <a:ext cx="1473200" cy="466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9236" y="3809999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7558" y="3809999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83332" y="3809999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1263" y="4368755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83332" y="4368755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30252" y="5271856"/>
            <a:ext cx="809748" cy="51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20504" y="6056502"/>
            <a:ext cx="2419596" cy="59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5004048" y="1044709"/>
              <a:ext cx="31018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50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3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(s)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C.F.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12≤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&lt;14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552643"/>
                  </p:ext>
                </p:extLst>
              </p:nvPr>
            </p:nvGraphicFramePr>
            <p:xfrm>
              <a:off x="5004048" y="1044709"/>
              <a:ext cx="310186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495"/>
                    <a:gridCol w="655003"/>
                    <a:gridCol w="522362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Time (s)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err="1" smtClean="0"/>
                            <a:t>Freq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C.F.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16" t="-108197" r="-6265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3519" t="-108197" r="-8333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94186" t="-108197" r="-4651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16" t="-208197" r="-6265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3519" t="-208197" r="-8333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94186" t="-208197" r="-4651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316" t="-308197" r="-6265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93519" t="-308197" r="-8333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94186" t="-308197" r="-4651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24" name="Straight Connector 23"/>
          <p:cNvCxnSpPr/>
          <p:nvPr/>
        </p:nvCxnSpPr>
        <p:spPr>
          <a:xfrm>
            <a:off x="5193072" y="3758832"/>
            <a:ext cx="2736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77048" y="333049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1720" y="331432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44344" y="330509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48" y="380882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5336" y="3808825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14s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93072" y="4562236"/>
                <a:ext cx="310186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Median: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den>
                        </m:f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 (to 3sf)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072" y="4562236"/>
                <a:ext cx="3101860" cy="783869"/>
              </a:xfrm>
              <a:prstGeom prst="rect">
                <a:avLst/>
              </a:prstGeom>
              <a:blipFill rotWithShape="0">
                <a:blip r:embed="rId7"/>
                <a:stretch>
                  <a:fillRect l="-1768" t="-3876" r="-98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03359" y="3318541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13914" y="3332210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97455" y="3318541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65386" y="3877297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7455" y="3877297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268502" y="4927041"/>
            <a:ext cx="3026430" cy="6965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269454" y="851790"/>
            <a:ext cx="0" cy="568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12620" y="4342835"/>
            <a:ext cx="78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88669" y="3848584"/>
            <a:ext cx="789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4733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/>
            </p:nvGraphicFramePr>
            <p:xfrm>
              <a:off x="1799692" y="980728"/>
              <a:ext cx="5112568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602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Weight</a:t>
                          </a:r>
                          <a:r>
                            <a:rPr lang="en-GB" baseline="0" dirty="0"/>
                            <a:t> of cat to nearest kg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Frequency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10−12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13−15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16−18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19−20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925067"/>
                  </p:ext>
                </p:extLst>
              </p:nvPr>
            </p:nvGraphicFramePr>
            <p:xfrm>
              <a:off x="1799692" y="980728"/>
              <a:ext cx="5112568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Weight</a:t>
                          </a:r>
                          <a:r>
                            <a:rPr lang="en-GB" baseline="0" dirty="0" smtClean="0"/>
                            <a:t> of cat </a:t>
                          </a:r>
                          <a:r>
                            <a:rPr lang="en-GB" baseline="0" dirty="0" smtClean="0"/>
                            <a:t>to nearest kg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Frequency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8197" r="-7334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6338" t="-108197" b="-3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1667" r="-73347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6338" t="-211667" b="-20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306557" r="-7334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6338" t="-306557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406557" r="-7334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36338" t="-406557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What’s different about the intervals here?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8922" y="3933056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10−12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922" y="3933056"/>
                <a:ext cx="331236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915816" y="327244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</a:t>
            </a:r>
            <a:r>
              <a:rPr lang="en-GB" b="1" u="sng" dirty="0"/>
              <a:t>GAPS</a:t>
            </a:r>
            <a:r>
              <a:rPr lang="en-GB" dirty="0"/>
              <a:t> between intervals!</a:t>
            </a:r>
          </a:p>
          <a:p>
            <a:r>
              <a:rPr lang="en-GB" dirty="0"/>
              <a:t>What interval does this </a:t>
            </a:r>
            <a:r>
              <a:rPr lang="en-GB" b="1" dirty="0"/>
              <a:t>actually</a:t>
            </a:r>
            <a:r>
              <a:rPr lang="en-GB" dirty="0"/>
              <a:t> represent?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21475" y="5085184"/>
                <a:ext cx="33123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/>
                        </a:rPr>
                        <m:t>9</m:t>
                      </m:r>
                      <m:r>
                        <a:rPr lang="en-GB" sz="3200" b="0" i="1" smtClean="0">
                          <a:latin typeface="Cambria Math"/>
                        </a:rPr>
                        <m:t>.5−12.5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75" y="5085184"/>
                <a:ext cx="331236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4932040" y="4517831"/>
            <a:ext cx="432048" cy="56735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369347" y="58366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Lower class boundary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8144" y="58366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Upper class boundary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9912" y="63093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 width = 3</a:t>
            </a:r>
          </a:p>
        </p:txBody>
      </p:sp>
      <p:cxnSp>
        <p:nvCxnSpPr>
          <p:cNvPr id="15" name="Straight Arrow Connector 14"/>
          <p:cNvCxnSpPr>
            <a:stCxn id="11" idx="0"/>
          </p:cNvCxnSpPr>
          <p:nvPr/>
        </p:nvCxnSpPr>
        <p:spPr>
          <a:xfrm flipV="1">
            <a:off x="3521475" y="5476244"/>
            <a:ext cx="690485" cy="360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0"/>
          </p:cNvCxnSpPr>
          <p:nvPr/>
        </p:nvCxnSpPr>
        <p:spPr>
          <a:xfrm flipH="1" flipV="1">
            <a:off x="6228184" y="5517002"/>
            <a:ext cx="792088" cy="3196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69647" y="5836622"/>
            <a:ext cx="0" cy="4726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38099" y="5085183"/>
            <a:ext cx="1846069" cy="571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8104" y="6309321"/>
            <a:ext cx="576064" cy="384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61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22" grpId="0" animBg="1"/>
      <p:bldP spid="22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Identify the class width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95536" y="908720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Distance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/>
                                </a:rPr>
                                <m:t>𝒅</m:t>
                              </m:r>
                            </m:oMath>
                          </a14:m>
                          <a:r>
                            <a:rPr lang="en-GB" dirty="0"/>
                            <a:t> travelled (in 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0" smtClean="0">
                                    <a:latin typeface="Cambria Math"/>
                                  </a:rPr>
                                  <m:t>150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b="0" i="0" smtClean="0">
                                    <a:latin typeface="Cambria Math"/>
                                  </a:rPr>
                                  <m:t>50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/>
                                  </a:rPr>
                                  <m:t>d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0" smtClean="0">
                                    <a:latin typeface="Cambria Math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𝟎𝟎</m:t>
                                </m:r>
                                <m:r>
                                  <a:rPr lang="en-GB" b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𝐝</m:t>
                                </m:r>
                                <m:r>
                                  <a:rPr lang="en-GB" b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𝟐𝟏𝟎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828956"/>
                  </p:ext>
                </p:extLst>
              </p:nvPr>
            </p:nvGraphicFramePr>
            <p:xfrm>
              <a:off x="395536" y="908720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4320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" t="-8197" r="-1487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…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" t="-108197" r="-148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" t="-211667" r="-1487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7" t="-306557" r="-1487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331640" y="325846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Class width =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0273" y="3265872"/>
            <a:ext cx="66188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4788024" y="836712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Time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GB" dirty="0"/>
                            <a:t> taken (in seconds)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𝟒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7−11</m:t>
                                </m:r>
                              </m:oMath>
                            </m:oMathPara>
                          </a14:m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5071555"/>
                  </p:ext>
                </p:extLst>
              </p:nvPr>
            </p:nvGraphicFramePr>
            <p:xfrm>
              <a:off x="4788024" y="836712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4320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197" r="-14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…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8197" r="-146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08197" r="-1463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8197" r="-14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539552" y="3789040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/>
                                </a:rPr>
                                <m:t>𝒘</m:t>
                              </m:r>
                            </m:oMath>
                          </a14:m>
                          <a:r>
                            <a:rPr lang="en-GB" dirty="0"/>
                            <a:t> in kg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10−20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21−30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𝟑𝟏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151022"/>
                  </p:ext>
                </p:extLst>
              </p:nvPr>
            </p:nvGraphicFramePr>
            <p:xfrm>
              <a:off x="539552" y="3789040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4320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7" t="-8197" r="-14669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…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7" t="-108197" r="-14669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7" t="-211667" r="-14669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7" t="-306557" r="-14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4788024" y="3759695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320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Speed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/>
                                </a:rPr>
                                <m:t>𝒔</m:t>
                              </m:r>
                            </m:oMath>
                          </a14:m>
                          <a:r>
                            <a:rPr lang="en-GB" dirty="0"/>
                            <a:t> (in mph)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0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0≤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/>
                                  </a:rPr>
                                  <m:t>s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0" i="0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GB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GB" b="0" i="1" smtClean="0">
                                    <a:latin typeface="Cambria Math"/>
                                  </a:rPr>
                                  <m:t>&lt;29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𝟗</m:t>
                                </m:r>
                                <m:r>
                                  <a:rPr lang="en-GB" b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𝐬</m:t>
                                </m:r>
                                <m:r>
                                  <a:rPr lang="en-GB" b="1" smtClean="0">
                                    <a:latin typeface="Cambria Math"/>
                                  </a:rPr>
                                  <m:t>&lt;</m:t>
                                </m:r>
                                <m:r>
                                  <a:rPr lang="en-GB" b="1" i="0" smtClean="0">
                                    <a:latin typeface="Cambria Math"/>
                                  </a:rPr>
                                  <m:t>𝟑𝟏</m:t>
                                </m:r>
                              </m:oMath>
                            </m:oMathPara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745476"/>
                  </p:ext>
                </p:extLst>
              </p:nvPr>
            </p:nvGraphicFramePr>
            <p:xfrm>
              <a:off x="4788024" y="3759695"/>
              <a:ext cx="3384376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2328"/>
                    <a:gridCol w="432048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8197" r="-1463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…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108197" r="-1463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211667" r="-1463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306557" r="-1463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259395" y="2816306"/>
            <a:ext cx="331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Lower class boundary = 200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07313" y="2755641"/>
            <a:ext cx="661886" cy="457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70464" y="321650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Class width = 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13584" y="3233936"/>
            <a:ext cx="66188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8219" y="2774344"/>
            <a:ext cx="331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Lower class boundary = 3.5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10624" y="2723705"/>
            <a:ext cx="661886" cy="457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27088" y="5866017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Class width = 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00800" y="5856230"/>
            <a:ext cx="66188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54843" y="5423855"/>
            <a:ext cx="331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Lower class boundary = 29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197840" y="5345999"/>
            <a:ext cx="661886" cy="457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98096" y="591665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Class width = 10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41216" y="5934086"/>
            <a:ext cx="661886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851" y="5474494"/>
            <a:ext cx="331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Lower class boundary = 30.5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38256" y="5423855"/>
            <a:ext cx="661886" cy="4577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07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Linear Interpolation with gaps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86871"/>
            <a:ext cx="6126148" cy="39604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51520" y="764704"/>
            <a:ext cx="25297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 Jan 2007 Q4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12343" y="5499713"/>
                <a:ext cx="470262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num>
                            <m:den>
                              <m:r>
                                <a:rPr lang="en-GB" sz="2000" b="1" i="1" smtClean="0"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den>
                          </m:f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𝒌𝒈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343" y="5499713"/>
                <a:ext cx="4702628" cy="783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176529" y="2103827"/>
            <a:ext cx="648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10</a:t>
            </a:r>
          </a:p>
          <a:p>
            <a:r>
              <a:rPr lang="en-GB" sz="1500" dirty="0"/>
              <a:t>29</a:t>
            </a:r>
          </a:p>
          <a:p>
            <a:r>
              <a:rPr lang="en-GB" sz="1500" dirty="0"/>
              <a:t>72</a:t>
            </a:r>
          </a:p>
          <a:p>
            <a:r>
              <a:rPr lang="en-GB" sz="1500" dirty="0"/>
              <a:t>97</a:t>
            </a:r>
          </a:p>
          <a:p>
            <a:r>
              <a:rPr lang="en-GB" sz="1500" dirty="0"/>
              <a:t>105</a:t>
            </a:r>
          </a:p>
          <a:p>
            <a:r>
              <a:rPr lang="en-GB" sz="1500" dirty="0"/>
              <a:t>111</a:t>
            </a:r>
          </a:p>
          <a:p>
            <a:r>
              <a:rPr lang="en-GB" sz="1500" dirty="0"/>
              <a:t>116</a:t>
            </a:r>
          </a:p>
          <a:p>
            <a:r>
              <a:rPr lang="en-GB" sz="1500" dirty="0"/>
              <a:t>119</a:t>
            </a:r>
          </a:p>
          <a:p>
            <a:r>
              <a:rPr lang="en-GB" sz="1500" dirty="0"/>
              <a:t>120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4084" y="5970324"/>
            <a:ext cx="27363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8060" y="55258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2732" y="55258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72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2236" y="552581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288" y="5991288"/>
            <a:ext cx="147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19.5 miles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0978" y="6039367"/>
            <a:ext cx="158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29.5 miles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632" y="5483222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24017" y="5483222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0763" y="5454193"/>
            <a:ext cx="541064" cy="407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6807" y="6071006"/>
            <a:ext cx="1365535" cy="4604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86100" y="6056491"/>
            <a:ext cx="1320799" cy="4459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2609" y="5533689"/>
            <a:ext cx="3270762" cy="721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90749" y="6080834"/>
            <a:ext cx="80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396938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443949-A070-4B02-B688-682970F2A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A8004-AFC1-47C1-BDAF-05F0EAC1B5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D9F73C-A9EF-4398-84FF-736A67D92F4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19549</TotalTime>
  <Words>1096</Words>
  <Application>Microsoft Office PowerPoint</Application>
  <PresentationFormat>On-screen Show (4:3)</PresentationFormat>
  <Paragraphs>343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Stats1 Chapter 2: Measures of Data  Quartiles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753</cp:revision>
  <dcterms:created xsi:type="dcterms:W3CDTF">2013-02-28T07:36:55Z</dcterms:created>
  <dcterms:modified xsi:type="dcterms:W3CDTF">2024-06-05T15:30:28Z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