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508" r:id="rId6"/>
    <p:sldId id="588" r:id="rId7"/>
    <p:sldId id="633" r:id="rId8"/>
    <p:sldId id="641" r:id="rId9"/>
    <p:sldId id="642" r:id="rId10"/>
    <p:sldId id="634" r:id="rId11"/>
    <p:sldId id="533" r:id="rId12"/>
    <p:sldId id="700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5: </a:t>
            </a:r>
            <a:r>
              <a:rPr lang="en-GB" dirty="0">
                <a:solidFill>
                  <a:schemeClr val="accent5"/>
                </a:solidFill>
              </a:rPr>
              <a:t>Probability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Calculating Probability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B7046A-8960-4CC9-2D37-7233AE6F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6" y="675881"/>
            <a:ext cx="4652208" cy="61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05644" y="1040284"/>
            <a:ext cx="8181156" cy="244827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89684" y="1112473"/>
            <a:ext cx="2564595" cy="677108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Experimental</a:t>
            </a:r>
          </a:p>
          <a:p>
            <a:r>
              <a:rPr lang="en-GB" sz="1400" dirty="0"/>
              <a:t>i.e. Dealing with collected data.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428" y="3757030"/>
            <a:ext cx="8274372" cy="278347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2550" y="3785010"/>
            <a:ext cx="7278750" cy="892552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Theoretical</a:t>
            </a:r>
          </a:p>
          <a:p>
            <a:r>
              <a:rPr lang="en-GB" sz="1400" dirty="0"/>
              <a:t>Deal with probabilities and modelling to make inferences about what we ‘expect’ to see or make predictions, often using this to reason about/contrast with experimentally collected data.</a:t>
            </a:r>
          </a:p>
        </p:txBody>
      </p:sp>
      <p:sp>
        <p:nvSpPr>
          <p:cNvPr id="22" name="Arrow: Up-Down 21"/>
          <p:cNvSpPr/>
          <p:nvPr/>
        </p:nvSpPr>
        <p:spPr>
          <a:xfrm>
            <a:off x="3679982" y="3441699"/>
            <a:ext cx="409418" cy="585465"/>
          </a:xfrm>
          <a:prstGeom prst="upDownArrow">
            <a:avLst>
              <a:gd name="adj1" fmla="val 50000"/>
              <a:gd name="adj2" fmla="val 333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09092" y="1964356"/>
            <a:ext cx="23168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Chp1</a:t>
            </a:r>
            <a:r>
              <a:rPr lang="en-GB" dirty="0"/>
              <a:t>: Data Collection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092" y="2336428"/>
            <a:ext cx="230788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Methods of sampling, types of data, and populations vs samples.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0572" y="1292728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Chp2</a:t>
            </a:r>
            <a:r>
              <a:rPr lang="en-GB" dirty="0"/>
              <a:t>: Measures of Location/Spread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0572" y="1939059"/>
            <a:ext cx="2304256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Statistics used to summarise data, including mean, standard deviation, quartiles, percentiles. Use of linear interpolation for estimating medians/quartiles.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44635" y="1318025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Chp3</a:t>
            </a:r>
            <a:r>
              <a:rPr lang="en-GB" dirty="0"/>
              <a:t>: Representation of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635" y="1964356"/>
            <a:ext cx="2304256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Producing and interpreting visual representations of data, including box plots and histograms.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4048" y="4796050"/>
            <a:ext cx="206187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Chp5</a:t>
            </a:r>
            <a:r>
              <a:rPr lang="en-GB" dirty="0"/>
              <a:t>: Probability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048" y="5160861"/>
            <a:ext cx="206187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Venn Diagrams, mutually exclusive + independent events, tree diagrams.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25924" y="2552452"/>
            <a:ext cx="484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23775" y="2529478"/>
            <a:ext cx="320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9457" y="4796050"/>
            <a:ext cx="249149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Chp6</a:t>
            </a:r>
            <a:r>
              <a:rPr lang="en-GB" dirty="0"/>
              <a:t>: Statistical Distributions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9457" y="5438935"/>
            <a:ext cx="249778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Common distributions used to easily find probabilities under certain modelling conditions, e.g. binomial distribution.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126" y="4802149"/>
            <a:ext cx="24852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Chp7</a:t>
            </a:r>
            <a:r>
              <a:rPr lang="en-GB" dirty="0"/>
              <a:t>: Hypothesis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57838" y="5445034"/>
            <a:ext cx="249149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Determining how likely observed data would have happened ‘by chance’, and making subsequent deductions.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4208" y="3018688"/>
            <a:ext cx="2404479" cy="369332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accent6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Chp4</a:t>
            </a:r>
            <a:r>
              <a:rPr lang="en-GB" dirty="0"/>
              <a:t>: Correlation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4208" y="3395702"/>
            <a:ext cx="2404479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Measuring how related two variables are, and using linear regression to predict values.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This Chapter Overview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6470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chapter is a recap of the concepts you learnt at GCSE.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59" y="2032784"/>
            <a:ext cx="374441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“I throw two fair die. Calculate the probability the sum of the two dice is more than 6.”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11559" y="4482986"/>
                <a:ext cx="3024337" cy="175432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whether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independent.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4482986"/>
                <a:ext cx="3024337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59" y="1668097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 :: </a:t>
            </a:r>
            <a:r>
              <a:rPr lang="en-GB" dirty="0"/>
              <a:t>Basic Probability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677541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 :: </a:t>
            </a:r>
            <a:r>
              <a:rPr lang="en-GB" dirty="0"/>
              <a:t>Venn Diagrams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8317" y="2065962"/>
            <a:ext cx="3744416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“Out of 50 students, 12 play both piano and drums, 30 play piano and 25 play drums. Find the probability a randomly chosen student plays neither instrument.”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59" y="3811816"/>
            <a:ext cx="302433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 :: </a:t>
            </a:r>
            <a:r>
              <a:rPr lang="en-GB" dirty="0"/>
              <a:t>Mutually Exclusive/Independent Events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315" y="5187527"/>
            <a:ext cx="2719412" cy="88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0179" y="5360149"/>
            <a:ext cx="932458" cy="5659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46423" y="5360148"/>
            <a:ext cx="861020" cy="5659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329172" y="5360147"/>
            <a:ext cx="861020" cy="56593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35905" y="521451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05" y="5214510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821904" y="51240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04" y="5124027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044825" y="521451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25" y="5214510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363860" y="54355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860" y="5435545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711770" y="54630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770" y="546306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997234" y="54686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34" y="5468613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82056" y="54686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56" y="5468613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644774" y="54630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74" y="5463064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69717" y="570495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17" y="5704959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716016" y="3823713"/>
            <a:ext cx="28455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4 :: </a:t>
            </a:r>
            <a:r>
              <a:rPr lang="en-GB" dirty="0"/>
              <a:t>Tree Diagrams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6016" y="4207861"/>
            <a:ext cx="2845544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“The probability I hit a target is 0.3. If I hit it, the probability I hit again on the next shot is 0.4. If I miss, the probability I hit on the next shot is 0.1. If I shoot 3 times, what’s the probability I hit on the first and third shot?”</a:t>
            </a:r>
          </a:p>
        </p:txBody>
      </p:sp>
    </p:spTree>
    <p:extLst>
      <p:ext uri="{BB962C8B-B14F-4D97-AF65-F5344CB8AC3E}">
        <p14:creationId xmlns:p14="http://schemas.microsoft.com/office/powerpoint/2010/main" val="127222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73348" y="2653411"/>
            <a:ext cx="5187652" cy="331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4256" y="4405238"/>
            <a:ext cx="4813684" cy="1313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concepts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 descr="board, dice, games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908720"/>
            <a:ext cx="640871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An </a:t>
            </a:r>
            <a:r>
              <a:rPr lang="en-GB" b="1" dirty="0"/>
              <a:t>experiment</a:t>
            </a:r>
            <a:r>
              <a:rPr lang="en-GB" dirty="0"/>
              <a:t> is a repeatable process that gives rise a number a number of </a:t>
            </a:r>
            <a:r>
              <a:rPr lang="en-GB" b="1" dirty="0"/>
              <a:t>outcomes</a:t>
            </a:r>
            <a:r>
              <a:rPr lang="en-GB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368" y="334632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526356" y="479470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177528" y="346963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3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56320" y="485849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4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662436" y="354201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5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64" y="467765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907704" y="1646064"/>
            <a:ext cx="640871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An </a:t>
            </a:r>
            <a:r>
              <a:rPr lang="en-GB" b="1" dirty="0"/>
              <a:t>event</a:t>
            </a:r>
            <a:r>
              <a:rPr lang="en-GB" dirty="0"/>
              <a:t> is a set of </a:t>
            </a:r>
            <a:r>
              <a:rPr lang="en-GB" u="sng" dirty="0"/>
              <a:t>one or more</a:t>
            </a:r>
            <a:r>
              <a:rPr lang="en-GB" dirty="0"/>
              <a:t> of these outcomes.</a:t>
            </a:r>
            <a:br>
              <a:rPr lang="en-GB" dirty="0"/>
            </a:br>
            <a:r>
              <a:rPr lang="en-GB" dirty="0"/>
              <a:t>     </a:t>
            </a:r>
            <a:r>
              <a:rPr lang="en-GB" sz="1200" dirty="0"/>
              <a:t>(We often use capital letters to represent them)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748" y="4337546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8" y="4337546"/>
                <a:ext cx="7200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1242" y="2615311"/>
                <a:ext cx="34152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/>
                  <a:t>“rolling an even number”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000" dirty="0"/>
                  <a:t>“rolling a prime number”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42" y="2615311"/>
                <a:ext cx="3415264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 rot="18536264">
            <a:off x="1912074" y="3296986"/>
            <a:ext cx="3187509" cy="186399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78992" y="2739373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992" y="2739373"/>
                <a:ext cx="72008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483" y="2256376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" y="2256376"/>
                <a:ext cx="7200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832654" y="3490022"/>
            <a:ext cx="29029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A </a:t>
            </a:r>
            <a:r>
              <a:rPr lang="en-GB" b="1" dirty="0"/>
              <a:t>sample space</a:t>
            </a:r>
            <a:r>
              <a:rPr lang="en-GB" dirty="0"/>
              <a:t> is the set of all possible outcomes.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16754" y="4229720"/>
                <a:ext cx="34198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Because we are dealing with sets, we can use a </a:t>
                </a:r>
                <a:r>
                  <a:rPr lang="en-GB" sz="1600" b="1" dirty="0"/>
                  <a:t>Venn diagram</a:t>
                </a:r>
                <a:r>
                  <a:rPr lang="en-GB" sz="1600" dirty="0"/>
                  <a:t>, where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numbers are the individual outcomes,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sample space is a rectangle 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events are sets, each a subset of the sample space.</a:t>
                </a:r>
              </a:p>
              <a:p>
                <a:r>
                  <a:rPr lang="en-GB" sz="1600" dirty="0"/>
                  <a:t>You do not need to use set notation like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sz="1600" dirty="0"/>
                  <a:t> in this module (but ordinarily you would!)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54" y="4229720"/>
                <a:ext cx="3419866" cy="2554545"/>
              </a:xfrm>
              <a:prstGeom prst="rect">
                <a:avLst/>
              </a:prstGeom>
              <a:blipFill>
                <a:blip r:embed="rId7"/>
                <a:stretch>
                  <a:fillRect l="-891" t="-716" b="-2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5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  <p:bldP spid="15" grpId="0"/>
      <p:bldP spid="37" grpId="0"/>
      <p:bldP spid="38" grpId="0"/>
      <p:bldP spid="39" grpId="0"/>
      <p:bldP spid="40" grpId="0"/>
      <p:bldP spid="41" grpId="0"/>
      <p:bldP spid="42" grpId="0" animBg="1"/>
      <p:bldP spid="19" grpId="0"/>
      <p:bldP spid="44" grpId="0"/>
      <p:bldP spid="45" grpId="0" animBg="1"/>
      <p:bldP spid="46" grpId="0"/>
      <p:bldP spid="48" grpId="0"/>
      <p:bldP spid="49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1924050" y="3571875"/>
            <a:ext cx="1333500" cy="1171575"/>
          </a:xfrm>
          <a:custGeom>
            <a:avLst/>
            <a:gdLst>
              <a:gd name="connsiteX0" fmla="*/ 0 w 1333500"/>
              <a:gd name="connsiteY0" fmla="*/ 942975 h 1171575"/>
              <a:gd name="connsiteX1" fmla="*/ 38100 w 1333500"/>
              <a:gd name="connsiteY1" fmla="*/ 1114425 h 1171575"/>
              <a:gd name="connsiteX2" fmla="*/ 285750 w 1333500"/>
              <a:gd name="connsiteY2" fmla="*/ 1152525 h 1171575"/>
              <a:gd name="connsiteX3" fmla="*/ 762000 w 1333500"/>
              <a:gd name="connsiteY3" fmla="*/ 1171575 h 1171575"/>
              <a:gd name="connsiteX4" fmla="*/ 1228725 w 1333500"/>
              <a:gd name="connsiteY4" fmla="*/ 1152525 h 1171575"/>
              <a:gd name="connsiteX5" fmla="*/ 1333500 w 1333500"/>
              <a:gd name="connsiteY5" fmla="*/ 1009650 h 1171575"/>
              <a:gd name="connsiteX6" fmla="*/ 1285875 w 1333500"/>
              <a:gd name="connsiteY6" fmla="*/ 552450 h 1171575"/>
              <a:gd name="connsiteX7" fmla="*/ 1276350 w 1333500"/>
              <a:gd name="connsiteY7" fmla="*/ 104775 h 1171575"/>
              <a:gd name="connsiteX8" fmla="*/ 1238250 w 1333500"/>
              <a:gd name="connsiteY8" fmla="*/ 0 h 1171575"/>
              <a:gd name="connsiteX9" fmla="*/ 942975 w 1333500"/>
              <a:gd name="connsiteY9" fmla="*/ 104775 h 1171575"/>
              <a:gd name="connsiteX10" fmla="*/ 571500 w 1333500"/>
              <a:gd name="connsiteY10" fmla="*/ 466725 h 1171575"/>
              <a:gd name="connsiteX11" fmla="*/ 95250 w 1333500"/>
              <a:gd name="connsiteY11" fmla="*/ 809625 h 1171575"/>
              <a:gd name="connsiteX12" fmla="*/ 0 w 1333500"/>
              <a:gd name="connsiteY12" fmla="*/ 94297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0" h="1171575">
                <a:moveTo>
                  <a:pt x="0" y="942975"/>
                </a:moveTo>
                <a:lnTo>
                  <a:pt x="38100" y="1114425"/>
                </a:lnTo>
                <a:lnTo>
                  <a:pt x="285750" y="1152525"/>
                </a:lnTo>
                <a:lnTo>
                  <a:pt x="762000" y="1171575"/>
                </a:lnTo>
                <a:lnTo>
                  <a:pt x="1228725" y="1152525"/>
                </a:lnTo>
                <a:lnTo>
                  <a:pt x="1333500" y="1009650"/>
                </a:lnTo>
                <a:lnTo>
                  <a:pt x="1285875" y="552450"/>
                </a:lnTo>
                <a:lnTo>
                  <a:pt x="1276350" y="104775"/>
                </a:lnTo>
                <a:lnTo>
                  <a:pt x="1238250" y="0"/>
                </a:lnTo>
                <a:lnTo>
                  <a:pt x="942975" y="104775"/>
                </a:lnTo>
                <a:lnTo>
                  <a:pt x="571500" y="466725"/>
                </a:lnTo>
                <a:lnTo>
                  <a:pt x="95250" y="809625"/>
                </a:lnTo>
                <a:lnTo>
                  <a:pt x="0" y="942975"/>
                </a:lnTo>
                <a:close/>
              </a:path>
            </a:pathLst>
          </a:cu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>
            <a:off x="1438275" y="3238500"/>
            <a:ext cx="1733550" cy="1428750"/>
          </a:xfrm>
          <a:custGeom>
            <a:avLst/>
            <a:gdLst>
              <a:gd name="connsiteX0" fmla="*/ 0 w 1733550"/>
              <a:gd name="connsiteY0" fmla="*/ 1209675 h 1428750"/>
              <a:gd name="connsiteX1" fmla="*/ 76200 w 1733550"/>
              <a:gd name="connsiteY1" fmla="*/ 1409700 h 1428750"/>
              <a:gd name="connsiteX2" fmla="*/ 238125 w 1733550"/>
              <a:gd name="connsiteY2" fmla="*/ 1428750 h 1428750"/>
              <a:gd name="connsiteX3" fmla="*/ 647700 w 1733550"/>
              <a:gd name="connsiteY3" fmla="*/ 1066800 h 1428750"/>
              <a:gd name="connsiteX4" fmla="*/ 1333500 w 1733550"/>
              <a:gd name="connsiteY4" fmla="*/ 523875 h 1428750"/>
              <a:gd name="connsiteX5" fmla="*/ 1733550 w 1733550"/>
              <a:gd name="connsiteY5" fmla="*/ 190500 h 1428750"/>
              <a:gd name="connsiteX6" fmla="*/ 1600200 w 1733550"/>
              <a:gd name="connsiteY6" fmla="*/ 0 h 1428750"/>
              <a:gd name="connsiteX7" fmla="*/ 1362075 w 1733550"/>
              <a:gd name="connsiteY7" fmla="*/ 66675 h 1428750"/>
              <a:gd name="connsiteX8" fmla="*/ 1085850 w 1733550"/>
              <a:gd name="connsiteY8" fmla="*/ 323850 h 1428750"/>
              <a:gd name="connsiteX9" fmla="*/ 485775 w 1733550"/>
              <a:gd name="connsiteY9" fmla="*/ 809625 h 1428750"/>
              <a:gd name="connsiteX10" fmla="*/ 0 w 1733550"/>
              <a:gd name="connsiteY10" fmla="*/ 120967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3550" h="1428750">
                <a:moveTo>
                  <a:pt x="0" y="1209675"/>
                </a:moveTo>
                <a:lnTo>
                  <a:pt x="76200" y="1409700"/>
                </a:lnTo>
                <a:lnTo>
                  <a:pt x="238125" y="1428750"/>
                </a:lnTo>
                <a:lnTo>
                  <a:pt x="647700" y="1066800"/>
                </a:lnTo>
                <a:lnTo>
                  <a:pt x="1333500" y="523875"/>
                </a:lnTo>
                <a:lnTo>
                  <a:pt x="1733550" y="190500"/>
                </a:lnTo>
                <a:lnTo>
                  <a:pt x="1600200" y="0"/>
                </a:lnTo>
                <a:lnTo>
                  <a:pt x="1362075" y="66675"/>
                </a:lnTo>
                <a:lnTo>
                  <a:pt x="1085850" y="323850"/>
                </a:lnTo>
                <a:lnTo>
                  <a:pt x="485775" y="809625"/>
                </a:lnTo>
                <a:lnTo>
                  <a:pt x="0" y="1209675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828092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Two fair spinners each have four sectors numbered 1 to 4. The two spinners are spun together and the sum of the numbers indicated on each spinner is recorded.</a:t>
            </a:r>
          </a:p>
          <a:p>
            <a:r>
              <a:rPr lang="en-GB" dirty="0"/>
              <a:t>Find the probability of the spinners indicating a sum of</a:t>
            </a:r>
          </a:p>
          <a:p>
            <a:r>
              <a:rPr lang="en-GB" dirty="0"/>
              <a:t>(a) exactly 5       (b) more than 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46155" y="2692715"/>
            <a:ext cx="0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2099" y="3196771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9539" y="27458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1      2       3      4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482" y="3254859"/>
            <a:ext cx="370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sz="500" dirty="0"/>
              <a:t> </a:t>
            </a:r>
          </a:p>
          <a:p>
            <a:r>
              <a:rPr lang="en-GB" dirty="0"/>
              <a:t>2</a:t>
            </a:r>
          </a:p>
          <a:p>
            <a:r>
              <a:rPr lang="en-GB" sz="500" dirty="0"/>
              <a:t> </a:t>
            </a:r>
          </a:p>
          <a:p>
            <a:r>
              <a:rPr lang="en-GB" dirty="0"/>
              <a:t>3</a:t>
            </a:r>
          </a:p>
          <a:p>
            <a:r>
              <a:rPr lang="en-GB" sz="500" dirty="0"/>
              <a:t> </a:t>
            </a:r>
          </a:p>
          <a:p>
            <a:r>
              <a:rPr lang="en-GB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0171" y="32229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2      3       4      5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4931" y="36032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3      4       5      6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71" y="39651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4      5       6      7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90171" y="43080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5      6       7      8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8564" y="2731583"/>
            <a:ext cx="30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3551" y="2486201"/>
            <a:ext cx="113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Spinner 1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85470" y="3738209"/>
            <a:ext cx="113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Spinner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317" y="5249733"/>
            <a:ext cx="2408644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If the sample space is the amalgamation of two underlying experiments, a table is a helpful way to list the outcomes.</a:t>
            </a: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1635639" y="4807604"/>
            <a:ext cx="175778" cy="4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08849" y="2533057"/>
                <a:ext cx="3667607" cy="1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  <a:p>
                <a:pPr/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&gt;5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49" y="2533057"/>
                <a:ext cx="3667607" cy="1849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929138" y="2521470"/>
            <a:ext cx="1176511" cy="7932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9138" y="3579345"/>
            <a:ext cx="1176511" cy="7932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72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4" grpId="0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Another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8280920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table shows the times taken, in minutes, for a group of students to complete a number puzzle.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student is chosen at random. Find the probability for a group of students to complete a number puzzle</a:t>
            </a:r>
          </a:p>
          <a:p>
            <a:r>
              <a:rPr lang="en-GB" dirty="0"/>
              <a:t>(a) In under 9 minutes      (b) in over 10.5 minutes.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7957380"/>
                  </p:ext>
                </p:extLst>
              </p:nvPr>
            </p:nvGraphicFramePr>
            <p:xfrm>
              <a:off x="537029" y="1600199"/>
              <a:ext cx="7995158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8943">
                      <a:extLst>
                        <a:ext uri="{9D8B030D-6E8A-4147-A177-3AD203B41FA5}">
                          <a16:colId xmlns:a16="http://schemas.microsoft.com/office/drawing/2014/main" val="2124440148"/>
                        </a:ext>
                      </a:extLst>
                    </a:gridCol>
                    <a:gridCol w="1182243">
                      <a:extLst>
                        <a:ext uri="{9D8B030D-6E8A-4147-A177-3AD203B41FA5}">
                          <a16:colId xmlns:a16="http://schemas.microsoft.com/office/drawing/2014/main" val="2719033849"/>
                        </a:ext>
                      </a:extLst>
                    </a:gridCol>
                    <a:gridCol w="1182243">
                      <a:extLst>
                        <a:ext uri="{9D8B030D-6E8A-4147-A177-3AD203B41FA5}">
                          <a16:colId xmlns:a16="http://schemas.microsoft.com/office/drawing/2014/main" val="3871386544"/>
                        </a:ext>
                      </a:extLst>
                    </a:gridCol>
                    <a:gridCol w="1309243">
                      <a:extLst>
                        <a:ext uri="{9D8B030D-6E8A-4147-A177-3AD203B41FA5}">
                          <a16:colId xmlns:a16="http://schemas.microsoft.com/office/drawing/2014/main" val="3514473856"/>
                        </a:ext>
                      </a:extLst>
                    </a:gridCol>
                    <a:gridCol w="1436243">
                      <a:extLst>
                        <a:ext uri="{9D8B030D-6E8A-4147-A177-3AD203B41FA5}">
                          <a16:colId xmlns:a16="http://schemas.microsoft.com/office/drawing/2014/main" val="3512102839"/>
                        </a:ext>
                      </a:extLst>
                    </a:gridCol>
                    <a:gridCol w="1436243">
                      <a:extLst>
                        <a:ext uri="{9D8B030D-6E8A-4147-A177-3AD203B41FA5}">
                          <a16:colId xmlns:a16="http://schemas.microsoft.com/office/drawing/2014/main" val="3249379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GB" dirty="0"/>
                            <a:t> (min)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9≤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11≤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10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99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7957380"/>
                  </p:ext>
                </p:extLst>
              </p:nvPr>
            </p:nvGraphicFramePr>
            <p:xfrm>
              <a:off x="537029" y="1600199"/>
              <a:ext cx="7995158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8943">
                      <a:extLst>
                        <a:ext uri="{9D8B030D-6E8A-4147-A177-3AD203B41FA5}">
                          <a16:colId xmlns:a16="http://schemas.microsoft.com/office/drawing/2014/main" val="2124440148"/>
                        </a:ext>
                      </a:extLst>
                    </a:gridCol>
                    <a:gridCol w="1182243">
                      <a:extLst>
                        <a:ext uri="{9D8B030D-6E8A-4147-A177-3AD203B41FA5}">
                          <a16:colId xmlns:a16="http://schemas.microsoft.com/office/drawing/2014/main" val="2719033849"/>
                        </a:ext>
                      </a:extLst>
                    </a:gridCol>
                    <a:gridCol w="1182243">
                      <a:extLst>
                        <a:ext uri="{9D8B030D-6E8A-4147-A177-3AD203B41FA5}">
                          <a16:colId xmlns:a16="http://schemas.microsoft.com/office/drawing/2014/main" val="3871386544"/>
                        </a:ext>
                      </a:extLst>
                    </a:gridCol>
                    <a:gridCol w="1309243">
                      <a:extLst>
                        <a:ext uri="{9D8B030D-6E8A-4147-A177-3AD203B41FA5}">
                          <a16:colId xmlns:a16="http://schemas.microsoft.com/office/drawing/2014/main" val="3514473856"/>
                        </a:ext>
                      </a:extLst>
                    </a:gridCol>
                    <a:gridCol w="1436243">
                      <a:extLst>
                        <a:ext uri="{9D8B030D-6E8A-4147-A177-3AD203B41FA5}">
                          <a16:colId xmlns:a16="http://schemas.microsoft.com/office/drawing/2014/main" val="3512102839"/>
                        </a:ext>
                      </a:extLst>
                    </a:gridCol>
                    <a:gridCol w="1436243">
                      <a:extLst>
                        <a:ext uri="{9D8B030D-6E8A-4147-A177-3AD203B41FA5}">
                          <a16:colId xmlns:a16="http://schemas.microsoft.com/office/drawing/2014/main" val="3249379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0" t="-8065" r="-45210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196" t="-8065" r="-45463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3196" t="-8065" r="-35463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1628" t="-8065" r="-22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298" t="-8065" r="-10127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6356" t="-8065" r="-847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510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3196" t="-109836" r="-4546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3196" t="-109836" r="-3546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1628" t="-109836" r="-22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298" t="-109836" r="-10127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6356" t="-109836" r="-84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99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2187" y="3801864"/>
                <a:ext cx="5256584" cy="172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6+13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≥10.5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3+5+4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7" y="3801864"/>
                <a:ext cx="5256584" cy="1720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86512" y="4091023"/>
                <a:ext cx="2808312" cy="23083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You’re effectively doing </a:t>
                </a:r>
                <a:r>
                  <a:rPr lang="en-GB" sz="1600" b="1" dirty="0"/>
                  <a:t>linear interpolation</a:t>
                </a:r>
                <a:r>
                  <a:rPr lang="en-GB" sz="1600" dirty="0"/>
                  <a:t> here: 10.50 to 11 is a quarter of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9≤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en-GB" sz="1600" dirty="0"/>
                  <a:t> interval, therefore we use a quarter of the 12 people.</a:t>
                </a:r>
              </a:p>
              <a:p>
                <a:r>
                  <a:rPr lang="en-GB" sz="1600" dirty="0"/>
                  <a:t>This is an estimate because we’re assuming the people are equally distributed across the interval.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512" y="4091023"/>
                <a:ext cx="2808312" cy="2308324"/>
              </a:xfrm>
              <a:prstGeom prst="rect">
                <a:avLst/>
              </a:prstGeom>
              <a:blipFill>
                <a:blip r:embed="rId4"/>
                <a:stretch>
                  <a:fillRect l="-645" t="-261" r="-215" b="-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20072" y="5085184"/>
            <a:ext cx="766440" cy="16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08898" y="3739323"/>
            <a:ext cx="2448271" cy="938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8899" y="4673527"/>
            <a:ext cx="2448272" cy="903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45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 31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AC5F1D-1FCA-2AF0-FFD0-F540F068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8" y="1161480"/>
            <a:ext cx="6629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5C3A6ED-DF46-6E28-6AB9-A1745AED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650701"/>
            <a:ext cx="67437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C365EA6-6EFB-4C6F-8E7A-8A11E5713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697A6F-5544-4023-9168-7BF5FEE22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76C30-0A07-4776-9CF1-34B22F313C74}">
  <ds:schemaRefs>
    <ds:schemaRef ds:uri="faa1ecaf-a1aa-4fc9-8c75-2805352e1f65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f9cd3b9a-9a6c-485a-81b7-4082693b5161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24254</TotalTime>
  <Words>807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Stats1 Chapter 5: Probability  Calculating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828</cp:revision>
  <dcterms:created xsi:type="dcterms:W3CDTF">2013-02-28T07:36:55Z</dcterms:created>
  <dcterms:modified xsi:type="dcterms:W3CDTF">2024-06-04T16:44:57Z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