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547" r:id="rId5"/>
    <p:sldId id="553" r:id="rId6"/>
    <p:sldId id="554" r:id="rId7"/>
    <p:sldId id="555" r:id="rId8"/>
    <p:sldId id="556" r:id="rId9"/>
    <p:sldId id="559" r:id="rId10"/>
    <p:sldId id="560" r:id="rId11"/>
    <p:sldId id="561" r:id="rId12"/>
    <p:sldId id="557" r:id="rId13"/>
    <p:sldId id="562" r:id="rId14"/>
    <p:sldId id="563" r:id="rId15"/>
    <p:sldId id="564" r:id="rId16"/>
    <p:sldId id="587" r:id="rId17"/>
    <p:sldId id="549" r:id="rId18"/>
    <p:sldId id="543" r:id="rId19"/>
    <p:sldId id="545" r:id="rId20"/>
    <p:sldId id="590" r:id="rId21"/>
    <p:sldId id="550" r:id="rId22"/>
    <p:sldId id="55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B21D5-3BC4-45DC-B182-938E15F2FDC5}" v="3" dt="2025-06-04T12:40:06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E9AB21D5-3BC4-45DC-B182-938E15F2FDC5}"/>
    <pc:docChg chg="custSel addSld delSld modSld sldOrd">
      <pc:chgData name="Dieter Beaven" userId="9bbdb69f-69d0-4759-aa9b-5c090a2da237" providerId="ADAL" clId="{E9AB21D5-3BC4-45DC-B182-938E15F2FDC5}" dt="2025-06-06T09:45:33.636" v="17" actId="1076"/>
      <pc:docMkLst>
        <pc:docMk/>
      </pc:docMkLst>
      <pc:sldChg chg="addSp modSp mod">
        <pc:chgData name="Dieter Beaven" userId="9bbdb69f-69d0-4759-aa9b-5c090a2da237" providerId="ADAL" clId="{E9AB21D5-3BC4-45DC-B182-938E15F2FDC5}" dt="2025-06-04T12:18:54.610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E9AB21D5-3BC4-45DC-B182-938E15F2FDC5}" dt="2025-06-04T12:18:54.610" v="1" actId="1076"/>
          <ac:picMkLst>
            <pc:docMk/>
            <pc:sldMk cId="3896053727" sldId="543"/>
            <ac:picMk id="6" creationId="{04E69983-E28A-3115-A6D6-BAB5C520D67C}"/>
          </ac:picMkLst>
        </pc:picChg>
      </pc:sldChg>
      <pc:sldChg chg="addSp modSp mod ord">
        <pc:chgData name="Dieter Beaven" userId="9bbdb69f-69d0-4759-aa9b-5c090a2da237" providerId="ADAL" clId="{E9AB21D5-3BC4-45DC-B182-938E15F2FDC5}" dt="2025-06-06T09:43:36.142" v="13"/>
        <pc:sldMkLst>
          <pc:docMk/>
          <pc:sldMk cId="3458699803" sldId="545"/>
        </pc:sldMkLst>
        <pc:picChg chg="add mod">
          <ac:chgData name="Dieter Beaven" userId="9bbdb69f-69d0-4759-aa9b-5c090a2da237" providerId="ADAL" clId="{E9AB21D5-3BC4-45DC-B182-938E15F2FDC5}" dt="2025-06-06T09:42:40.302" v="11" actId="1076"/>
          <ac:picMkLst>
            <pc:docMk/>
            <pc:sldMk cId="3458699803" sldId="545"/>
            <ac:picMk id="6" creationId="{09F6E766-DCC4-1A99-6395-DBC3A8C4AFD3}"/>
          </ac:picMkLst>
        </pc:picChg>
      </pc:sldChg>
      <pc:sldChg chg="add del">
        <pc:chgData name="Dieter Beaven" userId="9bbdb69f-69d0-4759-aa9b-5c090a2da237" providerId="ADAL" clId="{E9AB21D5-3BC4-45DC-B182-938E15F2FDC5}" dt="2025-06-04T12:40:06.576" v="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E9AB21D5-3BC4-45DC-B182-938E15F2FDC5}" dt="2025-06-04T12:18:56.672" v="3" actId="47"/>
        <pc:sldMkLst>
          <pc:docMk/>
          <pc:sldMk cId="3826585799" sldId="551"/>
        </pc:sldMkLst>
      </pc:sldChg>
      <pc:sldChg chg="addSp delSp modSp mod">
        <pc:chgData name="Dieter Beaven" userId="9bbdb69f-69d0-4759-aa9b-5c090a2da237" providerId="ADAL" clId="{E9AB21D5-3BC4-45DC-B182-938E15F2FDC5}" dt="2025-06-06T09:45:33.636" v="17" actId="1076"/>
        <pc:sldMkLst>
          <pc:docMk/>
          <pc:sldMk cId="2531956736" sldId="552"/>
        </pc:sldMkLst>
        <pc:picChg chg="add del">
          <ac:chgData name="Dieter Beaven" userId="9bbdb69f-69d0-4759-aa9b-5c090a2da237" providerId="ADAL" clId="{E9AB21D5-3BC4-45DC-B182-938E15F2FDC5}" dt="2025-06-06T09:45:16.491" v="15" actId="478"/>
          <ac:picMkLst>
            <pc:docMk/>
            <pc:sldMk cId="2531956736" sldId="552"/>
            <ac:picMk id="6" creationId="{3ED9D6FF-4805-1EFD-1AAD-9E775D1D5C41}"/>
          </ac:picMkLst>
        </pc:picChg>
        <pc:picChg chg="add mod">
          <ac:chgData name="Dieter Beaven" userId="9bbdb69f-69d0-4759-aa9b-5c090a2da237" providerId="ADAL" clId="{E9AB21D5-3BC4-45DC-B182-938E15F2FDC5}" dt="2025-06-06T09:45:33.636" v="17" actId="1076"/>
          <ac:picMkLst>
            <pc:docMk/>
            <pc:sldMk cId="2531956736" sldId="552"/>
            <ac:picMk id="8" creationId="{70BD38FB-6B34-1013-FD2A-7E911ACEBFCE}"/>
          </ac:picMkLst>
        </pc:picChg>
      </pc:sldChg>
      <pc:sldChg chg="delSp add del mod">
        <pc:chgData name="Dieter Beaven" userId="9bbdb69f-69d0-4759-aa9b-5c090a2da237" providerId="ADAL" clId="{E9AB21D5-3BC4-45DC-B182-938E15F2FDC5}" dt="2025-06-04T12:40:09.982" v="8" actId="47"/>
        <pc:sldMkLst>
          <pc:docMk/>
          <pc:sldMk cId="3652160812" sldId="588"/>
        </pc:sldMkLst>
      </pc:sldChg>
      <pc:sldChg chg="add del">
        <pc:chgData name="Dieter Beaven" userId="9bbdb69f-69d0-4759-aa9b-5c090a2da237" providerId="ADAL" clId="{E9AB21D5-3BC4-45DC-B182-938E15F2FDC5}" dt="2025-06-04T12:40:10.528" v="9" actId="47"/>
        <pc:sldMkLst>
          <pc:docMk/>
          <pc:sldMk cId="2914618557" sldId="589"/>
        </pc:sldMkLst>
      </pc:sldChg>
      <pc:sldChg chg="add">
        <pc:chgData name="Dieter Beaven" userId="9bbdb69f-69d0-4759-aa9b-5c090a2da237" providerId="ADAL" clId="{E9AB21D5-3BC4-45DC-B182-938E15F2FDC5}" dt="2025-06-04T12:40:06.576" v="7"/>
        <pc:sldMkLst>
          <pc:docMk/>
          <pc:sldMk cId="887054663" sldId="590"/>
        </pc:sldMkLst>
      </pc:sldChg>
    </pc:docChg>
  </pc:docChgLst>
  <pc:docChgLst>
    <pc:chgData name="Dieter Beaven" userId="9bbdb69f-69d0-4759-aa9b-5c090a2da237" providerId="ADAL" clId="{440B9B65-8803-405C-8052-CEEAB0104367}"/>
    <pc:docChg chg="modSld">
      <pc:chgData name="Dieter Beaven" userId="9bbdb69f-69d0-4759-aa9b-5c090a2da237" providerId="ADAL" clId="{440B9B65-8803-405C-8052-CEEAB0104367}" dt="2025-04-28T09:47:11.645" v="23" actId="20577"/>
      <pc:docMkLst>
        <pc:docMk/>
      </pc:docMkLst>
      <pc:sldChg chg="modSp mod">
        <pc:chgData name="Dieter Beaven" userId="9bbdb69f-69d0-4759-aa9b-5c090a2da237" providerId="ADAL" clId="{440B9B65-8803-405C-8052-CEEAB0104367}" dt="2025-04-28T09:47:11.645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40B9B65-8803-405C-8052-CEEAB0104367}" dt="2025-04-28T09:47:11.645" v="2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F99A561E-B74A-4AD5-8B17-35D5ECFC81A8}"/>
    <pc:docChg chg="addSld modSld">
      <pc:chgData name="Dieter Beaven" userId="9bbdb69f-69d0-4759-aa9b-5c090a2da237" providerId="ADAL" clId="{F99A561E-B74A-4AD5-8B17-35D5ECFC81A8}" dt="2025-05-01T09:52:35.467" v="39" actId="20577"/>
      <pc:docMkLst>
        <pc:docMk/>
      </pc:docMkLst>
      <pc:sldChg chg="modSp mod">
        <pc:chgData name="Dieter Beaven" userId="9bbdb69f-69d0-4759-aa9b-5c090a2da237" providerId="ADAL" clId="{F99A561E-B74A-4AD5-8B17-35D5ECFC81A8}" dt="2025-05-01T09:52:35.467" v="3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F99A561E-B74A-4AD5-8B17-35D5ECFC81A8}" dt="2025-05-01T09:52:35.467" v="3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F99A561E-B74A-4AD5-8B17-35D5ECFC81A8}" dt="2025-05-01T09:42:22.804" v="7" actId="20577"/>
        <pc:sldMkLst>
          <pc:docMk/>
          <pc:sldMk cId="3055658135" sldId="549"/>
        </pc:sldMkLst>
        <pc:spChg chg="mod">
          <ac:chgData name="Dieter Beaven" userId="9bbdb69f-69d0-4759-aa9b-5c090a2da237" providerId="ADAL" clId="{F99A561E-B74A-4AD5-8B17-35D5ECFC81A8}" dt="2025-05-01T09:42:22.804" v="7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F99A561E-B74A-4AD5-8B17-35D5ECFC81A8}" dt="2025-05-01T09:48:49.023" v="8"/>
        <pc:sldMkLst>
          <pc:docMk/>
          <pc:sldMk cId="3241217904" sldId="557"/>
        </pc:sldMkLst>
      </pc:sldChg>
      <pc:sldChg chg="add">
        <pc:chgData name="Dieter Beaven" userId="9bbdb69f-69d0-4759-aa9b-5c090a2da237" providerId="ADAL" clId="{F99A561E-B74A-4AD5-8B17-35D5ECFC81A8}" dt="2025-05-01T09:48:49.023" v="8"/>
        <pc:sldMkLst>
          <pc:docMk/>
          <pc:sldMk cId="2480478063" sldId="562"/>
        </pc:sldMkLst>
      </pc:sldChg>
      <pc:sldChg chg="add">
        <pc:chgData name="Dieter Beaven" userId="9bbdb69f-69d0-4759-aa9b-5c090a2da237" providerId="ADAL" clId="{F99A561E-B74A-4AD5-8B17-35D5ECFC81A8}" dt="2025-05-01T09:48:49.023" v="8"/>
        <pc:sldMkLst>
          <pc:docMk/>
          <pc:sldMk cId="3631197053" sldId="563"/>
        </pc:sldMkLst>
      </pc:sldChg>
      <pc:sldChg chg="add">
        <pc:chgData name="Dieter Beaven" userId="9bbdb69f-69d0-4759-aa9b-5c090a2da237" providerId="ADAL" clId="{F99A561E-B74A-4AD5-8B17-35D5ECFC81A8}" dt="2025-05-01T09:50:23.970" v="9"/>
        <pc:sldMkLst>
          <pc:docMk/>
          <pc:sldMk cId="2985309914" sldId="564"/>
        </pc:sldMkLst>
      </pc:sldChg>
      <pc:sldChg chg="add">
        <pc:chgData name="Dieter Beaven" userId="9bbdb69f-69d0-4759-aa9b-5c090a2da237" providerId="ADAL" clId="{F99A561E-B74A-4AD5-8B17-35D5ECFC81A8}" dt="2025-05-01T09:48:49.023" v="8"/>
        <pc:sldMkLst>
          <pc:docMk/>
          <pc:sldMk cId="1920434368" sldId="587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BDC74BFC-C674-421F-8629-C91E903D5C70}"/>
    <pc:docChg chg="undo custSel addSld delSld modSld">
      <pc:chgData name="Dieter Beaven" userId="9bbdb69f-69d0-4759-aa9b-5c090a2da237" providerId="ADAL" clId="{BDC74BFC-C674-421F-8629-C91E903D5C70}" dt="2025-04-29T11:50:02.998" v="558" actId="47"/>
      <pc:docMkLst>
        <pc:docMk/>
      </pc:docMkLst>
      <pc:sldChg chg="modSp mod">
        <pc:chgData name="Dieter Beaven" userId="9bbdb69f-69d0-4759-aa9b-5c090a2da237" providerId="ADAL" clId="{BDC74BFC-C674-421F-8629-C91E903D5C70}" dt="2025-04-29T11:48:58.765" v="55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DC74BFC-C674-421F-8629-C91E903D5C70}" dt="2025-04-29T11:48:58.765" v="55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BDC74BFC-C674-421F-8629-C91E903D5C70}" dt="2025-04-29T11:33:47.750" v="45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BDC74BFC-C674-421F-8629-C91E903D5C70}" dt="2025-04-29T11:33:21.128" v="447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BDC74BFC-C674-421F-8629-C91E903D5C70}" dt="2025-04-29T11:33:47.750" v="453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BDC74BFC-C674-421F-8629-C91E903D5C70}" dt="2025-04-29T11:22:04.834" v="42"/>
        <pc:sldMkLst>
          <pc:docMk/>
          <pc:sldMk cId="3083716952" sldId="553"/>
        </pc:sldMkLst>
      </pc:sldChg>
      <pc:sldChg chg="addSp delSp modSp add mod delAnim">
        <pc:chgData name="Dieter Beaven" userId="9bbdb69f-69d0-4759-aa9b-5c090a2da237" providerId="ADAL" clId="{BDC74BFC-C674-421F-8629-C91E903D5C70}" dt="2025-04-29T11:32:54.070" v="445" actId="20577"/>
        <pc:sldMkLst>
          <pc:docMk/>
          <pc:sldMk cId="1808038721" sldId="554"/>
        </pc:sldMkLst>
        <pc:spChg chg="mod">
          <ac:chgData name="Dieter Beaven" userId="9bbdb69f-69d0-4759-aa9b-5c090a2da237" providerId="ADAL" clId="{BDC74BFC-C674-421F-8629-C91E903D5C70}" dt="2025-04-29T11:25:21.631" v="78" actId="20577"/>
          <ac:spMkLst>
            <pc:docMk/>
            <pc:sldMk cId="1808038721" sldId="554"/>
            <ac:spMk id="5" creationId="{00000000-0000-0000-0000-000000000000}"/>
          </ac:spMkLst>
        </pc:spChg>
        <pc:spChg chg="add mod">
          <ac:chgData name="Dieter Beaven" userId="9bbdb69f-69d0-4759-aa9b-5c090a2da237" providerId="ADAL" clId="{BDC74BFC-C674-421F-8629-C91E903D5C70}" dt="2025-04-29T11:28:25.491" v="225" actId="1076"/>
          <ac:spMkLst>
            <pc:docMk/>
            <pc:sldMk cId="1808038721" sldId="554"/>
            <ac:spMk id="6" creationId="{491B48C9-47AE-F071-D218-0E55C246A40D}"/>
          </ac:spMkLst>
        </pc:spChg>
        <pc:spChg chg="add mod">
          <ac:chgData name="Dieter Beaven" userId="9bbdb69f-69d0-4759-aa9b-5c090a2da237" providerId="ADAL" clId="{BDC74BFC-C674-421F-8629-C91E903D5C70}" dt="2025-04-29T11:32:33.593" v="405" actId="1035"/>
          <ac:spMkLst>
            <pc:docMk/>
            <pc:sldMk cId="1808038721" sldId="554"/>
            <ac:spMk id="8" creationId="{929412AC-CCBE-E4CF-6600-499756A345F1}"/>
          </ac:spMkLst>
        </pc:spChg>
        <pc:spChg chg="add mod">
          <ac:chgData name="Dieter Beaven" userId="9bbdb69f-69d0-4759-aa9b-5c090a2da237" providerId="ADAL" clId="{BDC74BFC-C674-421F-8629-C91E903D5C70}" dt="2025-04-29T11:32:33.593" v="405" actId="1035"/>
          <ac:spMkLst>
            <pc:docMk/>
            <pc:sldMk cId="1808038721" sldId="554"/>
            <ac:spMk id="10" creationId="{B1498DE9-5F3C-31E8-380F-4C64BBD50F1F}"/>
          </ac:spMkLst>
        </pc:spChg>
        <pc:spChg chg="add mod">
          <ac:chgData name="Dieter Beaven" userId="9bbdb69f-69d0-4759-aa9b-5c090a2da237" providerId="ADAL" clId="{BDC74BFC-C674-421F-8629-C91E903D5C70}" dt="2025-04-29T11:32:54.070" v="445" actId="20577"/>
          <ac:spMkLst>
            <pc:docMk/>
            <pc:sldMk cId="1808038721" sldId="554"/>
            <ac:spMk id="13" creationId="{99BA584A-FABA-94E7-9977-F10CD1ED0FC9}"/>
          </ac:spMkLst>
        </pc:spChg>
      </pc:sldChg>
      <pc:sldChg chg="add">
        <pc:chgData name="Dieter Beaven" userId="9bbdb69f-69d0-4759-aa9b-5c090a2da237" providerId="ADAL" clId="{BDC74BFC-C674-421F-8629-C91E903D5C70}" dt="2025-04-29T11:22:04.834" v="42"/>
        <pc:sldMkLst>
          <pc:docMk/>
          <pc:sldMk cId="3338528125" sldId="555"/>
        </pc:sldMkLst>
      </pc:sldChg>
      <pc:sldChg chg="add">
        <pc:chgData name="Dieter Beaven" userId="9bbdb69f-69d0-4759-aa9b-5c090a2da237" providerId="ADAL" clId="{BDC74BFC-C674-421F-8629-C91E903D5C70}" dt="2025-04-29T11:22:04.834" v="42"/>
        <pc:sldMkLst>
          <pc:docMk/>
          <pc:sldMk cId="3169579684" sldId="556"/>
        </pc:sldMkLst>
      </pc:sldChg>
      <pc:sldChg chg="modSp add del mod">
        <pc:chgData name="Dieter Beaven" userId="9bbdb69f-69d0-4759-aa9b-5c090a2da237" providerId="ADAL" clId="{BDC74BFC-C674-421F-8629-C91E903D5C70}" dt="2025-04-29T11:49:56.818" v="554" actId="47"/>
        <pc:sldMkLst>
          <pc:docMk/>
          <pc:sldMk cId="3241217904" sldId="557"/>
        </pc:sldMkLst>
      </pc:sldChg>
      <pc:sldChg chg="add">
        <pc:chgData name="Dieter Beaven" userId="9bbdb69f-69d0-4759-aa9b-5c090a2da237" providerId="ADAL" clId="{BDC74BFC-C674-421F-8629-C91E903D5C70}" dt="2025-04-29T11:22:04.834" v="42"/>
        <pc:sldMkLst>
          <pc:docMk/>
          <pc:sldMk cId="3471983740" sldId="559"/>
        </pc:sldMkLst>
      </pc:sldChg>
      <pc:sldChg chg="add">
        <pc:chgData name="Dieter Beaven" userId="9bbdb69f-69d0-4759-aa9b-5c090a2da237" providerId="ADAL" clId="{BDC74BFC-C674-421F-8629-C91E903D5C70}" dt="2025-04-29T11:22:04.834" v="42"/>
        <pc:sldMkLst>
          <pc:docMk/>
          <pc:sldMk cId="2832162209" sldId="560"/>
        </pc:sldMkLst>
      </pc:sldChg>
      <pc:sldChg chg="add">
        <pc:chgData name="Dieter Beaven" userId="9bbdb69f-69d0-4759-aa9b-5c090a2da237" providerId="ADAL" clId="{BDC74BFC-C674-421F-8629-C91E903D5C70}" dt="2025-04-29T11:22:04.834" v="42"/>
        <pc:sldMkLst>
          <pc:docMk/>
          <pc:sldMk cId="3604773134" sldId="561"/>
        </pc:sldMkLst>
      </pc:sldChg>
      <pc:sldChg chg="add del">
        <pc:chgData name="Dieter Beaven" userId="9bbdb69f-69d0-4759-aa9b-5c090a2da237" providerId="ADAL" clId="{BDC74BFC-C674-421F-8629-C91E903D5C70}" dt="2025-04-29T11:49:57.959" v="555" actId="47"/>
        <pc:sldMkLst>
          <pc:docMk/>
          <pc:sldMk cId="2480478063" sldId="562"/>
        </pc:sldMkLst>
      </pc:sldChg>
      <pc:sldChg chg="modSp add del mod">
        <pc:chgData name="Dieter Beaven" userId="9bbdb69f-69d0-4759-aa9b-5c090a2da237" providerId="ADAL" clId="{BDC74BFC-C674-421F-8629-C91E903D5C70}" dt="2025-04-29T11:49:59.161" v="556" actId="47"/>
        <pc:sldMkLst>
          <pc:docMk/>
          <pc:sldMk cId="3631197053" sldId="563"/>
        </pc:sldMkLst>
      </pc:sldChg>
      <pc:sldChg chg="add del">
        <pc:chgData name="Dieter Beaven" userId="9bbdb69f-69d0-4759-aa9b-5c090a2da237" providerId="ADAL" clId="{BDC74BFC-C674-421F-8629-C91E903D5C70}" dt="2025-04-29T11:50:02.998" v="558" actId="47"/>
        <pc:sldMkLst>
          <pc:docMk/>
          <pc:sldMk cId="2985309914" sldId="564"/>
        </pc:sldMkLst>
      </pc:sldChg>
      <pc:sldChg chg="add del">
        <pc:chgData name="Dieter Beaven" userId="9bbdb69f-69d0-4759-aa9b-5c090a2da237" providerId="ADAL" clId="{BDC74BFC-C674-421F-8629-C91E903D5C70}" dt="2025-04-29T11:50:01.330" v="557" actId="47"/>
        <pc:sldMkLst>
          <pc:docMk/>
          <pc:sldMk cId="1920434368" sldId="5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.jpe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48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5: </a:t>
            </a:r>
            <a:r>
              <a:rPr lang="en-GB" dirty="0">
                <a:solidFill>
                  <a:schemeClr val="accent5"/>
                </a:solidFill>
              </a:rPr>
              <a:t>Linear Graphs</a:t>
            </a:r>
            <a:br>
              <a:rPr lang="en-GB" dirty="0"/>
            </a:br>
            <a:br>
              <a:rPr lang="en-GB"/>
            </a:br>
            <a:r>
              <a:rPr lang="en-GB"/>
              <a:t>Linear </a:t>
            </a:r>
            <a:r>
              <a:rPr lang="en-GB" dirty="0"/>
              <a:t>Formulae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87744"/>
            <a:chOff x="0" y="13335"/>
            <a:chExt cx="9144218" cy="587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734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200" i="1" dirty="0" err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GB" sz="32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3200" baseline="-250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734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908720"/>
                <a:ext cx="8280920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Determine the gradient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-intercept of the line with equation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+5=0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8280920" cy="830997"/>
              </a:xfrm>
              <a:prstGeom prst="rect">
                <a:avLst/>
              </a:prstGeom>
              <a:blipFill>
                <a:blip r:embed="rId3"/>
                <a:stretch>
                  <a:fillRect b="-62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63568" y="1925340"/>
                <a:ext cx="2069232" cy="13234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Make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the subject so we have the form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Put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on the side it’s positive.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68" y="1925340"/>
                <a:ext cx="2069232" cy="1323439"/>
              </a:xfrm>
              <a:prstGeom prst="rect">
                <a:avLst/>
              </a:prstGeom>
              <a:blipFill>
                <a:blip r:embed="rId4"/>
                <a:stretch>
                  <a:fillRect l="-1166" t="-452" b="-4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0268" y="1993156"/>
                <a:ext cx="4176464" cy="259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sz="2400" dirty="0"/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68" y="1993156"/>
                <a:ext cx="4176464" cy="2594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3568" y="3407247"/>
                <a:ext cx="2069232" cy="118397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Divide </a:t>
                </a:r>
                <a:r>
                  <a:rPr lang="en-GB" sz="1600" b="1" u="sng" dirty="0"/>
                  <a:t>each</a:t>
                </a:r>
                <a:r>
                  <a:rPr lang="en-GB" sz="1600" dirty="0"/>
                  <a:t> term by 3; don’t write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600" dirty="0"/>
                  <a:t> otherwise it’s not in the form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68" y="3407247"/>
                <a:ext cx="2069232" cy="1183978"/>
              </a:xfrm>
              <a:prstGeom prst="rect">
                <a:avLst/>
              </a:prstGeom>
              <a:blipFill>
                <a:blip r:embed="rId6"/>
                <a:stretch>
                  <a:fillRect l="-1166" t="-505" r="-1749" b="-50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5508104" y="2276875"/>
            <a:ext cx="855464" cy="3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11800" y="2921000"/>
            <a:ext cx="851768" cy="72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63568" y="4763385"/>
            <a:ext cx="2069232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This is algebra, so use improper fractions, and not mixed numbers or recurring decimals.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473700" y="4191000"/>
            <a:ext cx="878408" cy="12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475656" y="1845500"/>
            <a:ext cx="3662536" cy="437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4804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87744"/>
            <a:chOff x="0" y="13335"/>
            <a:chExt cx="9144218" cy="587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734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3200" baseline="-250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734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660" y="900336"/>
                <a:ext cx="78657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Another common form is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𝒃𝒚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000" dirty="0"/>
                  <a:t>,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 are integers. This is known as the ‘</a:t>
                </a:r>
                <a:r>
                  <a:rPr lang="en-GB" sz="2000" b="1" dirty="0"/>
                  <a:t>standard</a:t>
                </a:r>
                <a:r>
                  <a:rPr lang="en-GB" sz="2000" dirty="0"/>
                  <a:t>’ form.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60" y="900336"/>
                <a:ext cx="7865764" cy="707886"/>
              </a:xfrm>
              <a:prstGeom prst="rect">
                <a:avLst/>
              </a:prstGeom>
              <a:blipFill>
                <a:blip r:embed="rId3"/>
                <a:stretch>
                  <a:fillRect l="-853"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0883" y="2276872"/>
                <a:ext cx="8316415" cy="52918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Express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2000" dirty="0"/>
                  <a:t> in the form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,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 are integers.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83" y="2276872"/>
                <a:ext cx="8316415" cy="529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5361" y="3021794"/>
                <a:ext cx="36724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61" y="3021794"/>
                <a:ext cx="3672408" cy="707886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02684" y="3021794"/>
            <a:ext cx="367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don’t want fractions, so multiply by an appropriate number.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40784" y="3833473"/>
                <a:ext cx="3674616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Put everything on either side of equation.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r>
                  <a:rPr lang="en-GB" sz="1600" dirty="0"/>
                  <a:t> would also be OK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84" y="3833473"/>
                <a:ext cx="3674616" cy="615553"/>
              </a:xfrm>
              <a:prstGeom prst="rect">
                <a:avLst/>
              </a:prstGeom>
              <a:blipFill>
                <a:blip r:embed="rId6"/>
                <a:stretch>
                  <a:fillRect l="-995" t="-2970" r="-498" b="-14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4355976" y="3294163"/>
            <a:ext cx="800815" cy="125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4355976" y="3692179"/>
            <a:ext cx="738301" cy="37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9872" y="2915754"/>
            <a:ext cx="8347427" cy="1533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044080" y="5397175"/>
                <a:ext cx="500972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We’ll see on the next slide WHY we might want to put an equation in this form 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80" y="5397175"/>
                <a:ext cx="5009728" cy="646331"/>
              </a:xfrm>
              <a:prstGeom prst="rect">
                <a:avLst/>
              </a:prstGeom>
              <a:blipFill>
                <a:blip r:embed="rId7"/>
                <a:stretch>
                  <a:fillRect l="-726" t="-2727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1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 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3083" y="939986"/>
                <a:ext cx="8316415" cy="52950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Express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sz="2000" dirty="0"/>
                  <a:t> in the form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, 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 are integers.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3" y="939986"/>
                <a:ext cx="8316415" cy="5295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9712" y="1988840"/>
                <a:ext cx="46085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88840"/>
                <a:ext cx="4608512" cy="830997"/>
              </a:xfrm>
              <a:prstGeom prst="rect">
                <a:avLst/>
              </a:prstGeom>
              <a:blipFill>
                <a:blip r:embed="rId3"/>
                <a:stretch>
                  <a:fillRect b="-94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33273" y="1820168"/>
            <a:ext cx="4762208" cy="12241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9853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499993" y="3109770"/>
            <a:ext cx="4569578" cy="29610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/>
          <p:cNvSpPr/>
          <p:nvPr/>
        </p:nvSpPr>
        <p:spPr>
          <a:xfrm rot="3008957">
            <a:off x="4236718" y="2149814"/>
            <a:ext cx="310919" cy="14227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/>
          <p:cNvSpPr/>
          <p:nvPr/>
        </p:nvSpPr>
        <p:spPr>
          <a:xfrm rot="4311916">
            <a:off x="3389608" y="1168714"/>
            <a:ext cx="187357" cy="320788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Just for your interest…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8658" y="698785"/>
                <a:ext cx="61926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Why might we want to put a straight-line equation in the form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800" dirty="0"/>
                  <a:t>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58" y="698785"/>
                <a:ext cx="6192688" cy="954107"/>
              </a:xfrm>
              <a:prstGeom prst="rect">
                <a:avLst/>
              </a:prstGeom>
              <a:blipFill>
                <a:blip r:embed="rId2"/>
                <a:stretch>
                  <a:fillRect l="-984" t="-6410" r="-2559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stick man scratching he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71" y="699819"/>
            <a:ext cx="691428" cy="82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49419" y="1800894"/>
                <a:ext cx="2520280" cy="8640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2400" dirty="0"/>
              </a:p>
              <a:p>
                <a:pPr algn="ctr"/>
                <a:r>
                  <a:rPr lang="en-GB" dirty="0"/>
                  <a:t>“Slope-Intercept Form”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19" y="1800894"/>
                <a:ext cx="2520280" cy="864096"/>
              </a:xfrm>
              <a:prstGeom prst="rect">
                <a:avLst/>
              </a:prstGeom>
              <a:blipFill>
                <a:blip r:embed="rId4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12952" y="1816635"/>
                <a:ext cx="2520280" cy="86409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b="0" dirty="0"/>
              </a:p>
              <a:p>
                <a:pPr algn="ctr"/>
                <a:r>
                  <a:rPr lang="en-GB" dirty="0"/>
                  <a:t>“Standard Form”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52" y="1816635"/>
                <a:ext cx="2520280" cy="864096"/>
              </a:xfrm>
              <a:prstGeom prst="rect">
                <a:avLst/>
              </a:prstGeom>
              <a:blipFill>
                <a:blip r:embed="rId5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1409" y="3396849"/>
                <a:ext cx="1696295" cy="166199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Coverage</a:t>
                </a:r>
              </a:p>
              <a:p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300" dirty="0"/>
                  <a:t> doesn’t allow you to represent vertical lines. Standard form allows us to do this by just making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300" dirty="0"/>
                  <a:t> zero.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09" y="3396849"/>
                <a:ext cx="1696295" cy="1661993"/>
              </a:xfrm>
              <a:prstGeom prst="rect">
                <a:avLst/>
              </a:prstGeom>
              <a:blipFill>
                <a:blip r:embed="rId6"/>
                <a:stretch>
                  <a:fillRect l="-65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1083264" y="5247310"/>
            <a:ext cx="0" cy="11521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6200000">
                <a:off x="286530" y="5627960"/>
                <a:ext cx="1224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6530" y="5627960"/>
                <a:ext cx="12241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13845" y="3409043"/>
                <a:ext cx="2150949" cy="24622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Symmetry</a:t>
                </a:r>
              </a:p>
              <a:p>
                <a:r>
                  <a:rPr lang="en-GB" sz="1300" dirty="0"/>
                  <a:t>In general, the ‘</a:t>
                </a:r>
                <a:r>
                  <a:rPr lang="en-GB" sz="1300" b="1" dirty="0"/>
                  <a:t>linear combination</a:t>
                </a:r>
                <a:r>
                  <a:rPr lang="en-GB" sz="1300" dirty="0"/>
                  <a:t>’ of two variables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300" dirty="0"/>
                  <a:t> and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300" dirty="0"/>
                  <a:t> is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1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300" i="1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GB" sz="1300" dirty="0"/>
                  <a:t>, i.e. “some amount of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300" dirty="0"/>
                  <a:t> and some amount of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300" dirty="0"/>
                  <a:t>”. There is a greater elegance and symmetry to this form over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300" i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sz="1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3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300" dirty="0"/>
                  <a:t> because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300" dirty="0"/>
                  <a:t> and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300" dirty="0"/>
                  <a:t> appear similarly within the expression.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845" y="3409043"/>
                <a:ext cx="2150949" cy="2462213"/>
              </a:xfrm>
              <a:prstGeom prst="rect">
                <a:avLst/>
              </a:prstGeom>
              <a:blipFill>
                <a:blip r:embed="rId8"/>
                <a:stretch>
                  <a:fillRect l="-2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0773" y="3101977"/>
                <a:ext cx="2234637" cy="296106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Usefulness</a:t>
                </a:r>
              </a:p>
              <a:p>
                <a:r>
                  <a:rPr lang="en-GB" sz="1300" dirty="0"/>
                  <a:t>This more ‘elegant’ form also means it ties in with vectors and matrices. For vectors, you will learn about the ‘</a:t>
                </a:r>
                <a:r>
                  <a:rPr lang="en-GB" sz="1300" b="1" dirty="0"/>
                  <a:t>dot product</a:t>
                </a:r>
                <a:r>
                  <a:rPr lang="en-GB" sz="1300" dirty="0"/>
                  <a:t>’ of two vectors: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GB" sz="1300" dirty="0"/>
              </a:p>
              <a:p>
                <a:pPr/>
                <a:r>
                  <a:rPr lang="en-GB" sz="1300" dirty="0"/>
                  <a:t>Since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300" dirty="0"/>
                  <a:t>,         we can represent a straight line using: </a:t>
                </a:r>
                <a:br>
                  <a:rPr lang="en-GB" sz="1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300" b="0" i="1" smtClean="0">
                          <a:latin typeface="Cambria Math" panose="02040503050406030204" pitchFamily="18" charset="0"/>
                        </a:rPr>
                        <m:t>=0       (1)</m:t>
                      </m:r>
                    </m:oMath>
                  </m:oMathPara>
                </a14:m>
                <a:endParaRPr lang="en-GB" sz="13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773" y="3101977"/>
                <a:ext cx="2234637" cy="2961067"/>
              </a:xfrm>
              <a:prstGeom prst="rect">
                <a:avLst/>
              </a:prstGeom>
              <a:blipFill>
                <a:blip r:embed="rId9"/>
                <a:stretch>
                  <a:fillRect l="-4087" t="-1646" r="-545"/>
                </a:stretch>
              </a:blipFill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/>
          <p:cNvSpPr/>
          <p:nvPr/>
        </p:nvSpPr>
        <p:spPr>
          <a:xfrm rot="19791647">
            <a:off x="6236031" y="2586666"/>
            <a:ext cx="348982" cy="6899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666614" y="3439379"/>
                <a:ext cx="2371059" cy="2533899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r>
                  <a:rPr lang="en-GB" sz="1300" dirty="0"/>
                  <a:t>We can extend to 3D points to get the equation of a </a:t>
                </a:r>
                <a:r>
                  <a:rPr lang="en-GB" sz="1300" b="1" dirty="0"/>
                  <a:t>plane</a:t>
                </a:r>
                <a:r>
                  <a:rPr lang="en-GB" sz="13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3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1300" i="1">
                          <a:latin typeface="Cambria Math" panose="02040503050406030204" pitchFamily="18" charset="0"/>
                        </a:rPr>
                        <m:t>=0        (2)</m:t>
                      </m:r>
                    </m:oMath>
                  </m:oMathPara>
                </a14:m>
                <a:endParaRPr lang="en-GB" sz="1300" b="1" dirty="0"/>
              </a:p>
              <a:p>
                <a:r>
                  <a:rPr lang="en-GB" sz="1300" dirty="0"/>
                  <a:t>Conveniently, in equation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1300" dirty="0"/>
                  <a:t>,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  <m:mr>
                            <m:e/>
                          </m:mr>
                        </m:m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GB" sz="1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300" dirty="0"/>
                  <a:t> is </a:t>
                </a:r>
                <a:r>
                  <a:rPr lang="en-GB" sz="1300" b="1" dirty="0"/>
                  <a:t>perpendicular to the line</a:t>
                </a:r>
                <a:r>
                  <a:rPr lang="en-GB" sz="1300" dirty="0"/>
                  <a:t>. And in equation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GB" sz="1300" dirty="0"/>
                  <a:t>,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3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GB" sz="1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sz="13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300" dirty="0"/>
                  <a:t> is perpendicular to the plane. Nice!</a:t>
                </a:r>
                <a:endParaRPr lang="en-GB" sz="15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14" y="3439379"/>
                <a:ext cx="2371059" cy="2533899"/>
              </a:xfrm>
              <a:prstGeom prst="rect">
                <a:avLst/>
              </a:prstGeom>
              <a:blipFill>
                <a:blip r:embed="rId10"/>
                <a:stretch>
                  <a:fillRect l="-514" t="-240" r="-1799" b="-1202"/>
                </a:stretch>
              </a:blipFill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6648646" y="3109770"/>
            <a:ext cx="85984" cy="2733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6635393" y="3432311"/>
            <a:ext cx="0" cy="249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285317" y="6178963"/>
                <a:ext cx="13928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317" y="6178963"/>
                <a:ext cx="1392807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986195" y="6097495"/>
                <a:ext cx="1488493" cy="555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95" y="6097495"/>
                <a:ext cx="1488493" cy="5555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/>
          <p:cNvSpPr/>
          <p:nvPr/>
        </p:nvSpPr>
        <p:spPr>
          <a:xfrm>
            <a:off x="5703271" y="6261491"/>
            <a:ext cx="280699" cy="1852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/>
          <p:cNvSpPr/>
          <p:nvPr/>
        </p:nvSpPr>
        <p:spPr>
          <a:xfrm>
            <a:off x="7528121" y="6272124"/>
            <a:ext cx="280699" cy="1852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373685" y="6322864"/>
                <a:ext cx="455830" cy="399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85" y="6322864"/>
                <a:ext cx="455830" cy="399084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8041388" y="6177673"/>
            <a:ext cx="277112" cy="5580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3786957">
                <a:off x="7651294" y="6348274"/>
                <a:ext cx="8376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786957">
                <a:off x="7651294" y="6348274"/>
                <a:ext cx="83763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8205344" y="6326626"/>
            <a:ext cx="352496" cy="19162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265319" y="6372225"/>
            <a:ext cx="46037" cy="916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174831" y="6369844"/>
            <a:ext cx="88107" cy="4524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4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  <p:bldP spid="10" grpId="0" animBg="1"/>
      <p:bldP spid="8" grpId="0" animBg="1"/>
      <p:bldP spid="9" grpId="0" animBg="1"/>
      <p:bldP spid="11" grpId="0" animBg="1"/>
      <p:bldP spid="14" grpId="0"/>
      <p:bldP spid="16" grpId="0" animBg="1"/>
      <p:bldP spid="17" grpId="0"/>
      <p:bldP spid="18" grpId="0" animBg="1"/>
      <p:bldP spid="19" grpId="0"/>
      <p:bldP spid="20" grpId="0"/>
      <p:bldP spid="25" grpId="0"/>
      <p:bldP spid="26" grpId="0"/>
      <p:bldP spid="27" grpId="0" animBg="1"/>
      <p:bldP spid="28" grpId="0" animBg="1"/>
      <p:bldP spid="29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37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4E69983-E28A-3115-A6D6-BAB5C520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764704"/>
            <a:ext cx="71913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F6E766-DCC4-1A99-6395-DBC3A8C4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4744"/>
            <a:ext cx="46863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7EE6489-A552-073C-75A4-A3FC436A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90" y="764704"/>
            <a:ext cx="66198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5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B32CFE5-4D37-1F7F-5F97-E71731E4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3" y="836712"/>
            <a:ext cx="75628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0BD38FB-6B34-1013-FD2A-7E911ACE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0" y="1124744"/>
            <a:ext cx="87534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5148" y="34290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dirty="0"/>
              <a:t>x	-5	-4	-3	-2	-1	0	1	2	3	4	5	6</a:t>
            </a:r>
            <a:endParaRPr lang="en-US" sz="1400" dirty="0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83968" y="0"/>
            <a:ext cx="2880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y</a:t>
            </a:r>
          </a:p>
          <a:p>
            <a:endParaRPr lang="en-GB" sz="1400" dirty="0"/>
          </a:p>
          <a:p>
            <a:endParaRPr lang="en-US" sz="1400" dirty="0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264025" y="396875"/>
            <a:ext cx="33413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sz="1400" dirty="0"/>
              <a:t>4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3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2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1</a:t>
            </a:r>
          </a:p>
          <a:p>
            <a:pPr algn="r"/>
            <a:endParaRPr lang="en-GB" sz="3300" dirty="0"/>
          </a:p>
          <a:p>
            <a:pPr algn="r"/>
            <a:endParaRPr lang="en-GB" sz="1400" dirty="0"/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-1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-2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-3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-4</a:t>
            </a:r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V="1">
            <a:off x="6011862" y="0"/>
            <a:ext cx="1" cy="6858000"/>
          </a:xfrm>
          <a:prstGeom prst="line">
            <a:avLst/>
          </a:prstGeom>
          <a:ln w="762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67543" y="188640"/>
            <a:ext cx="3796482" cy="2246769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800" b="1" dirty="0"/>
              <a:t>Let’s start simple…</a:t>
            </a:r>
          </a:p>
          <a:p>
            <a:r>
              <a:rPr lang="en-GB" sz="2800" dirty="0"/>
              <a:t>What is the equation of this line?</a:t>
            </a:r>
          </a:p>
          <a:p>
            <a:r>
              <a:rPr lang="en-GB" sz="2800" dirty="0"/>
              <a:t>And more importantly, why is it that?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50" y="5589588"/>
                <a:ext cx="2016274" cy="70788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𝑥</m:t>
                      </m:r>
                      <m:r>
                        <a:rPr lang="en-GB" sz="40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5589588"/>
                <a:ext cx="2016274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971550" y="5589588"/>
            <a:ext cx="2016274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038041" y="5763904"/>
                <a:ext cx="3882270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For any point we pick on the line,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value is always 2.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41" y="5763904"/>
                <a:ext cx="388227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028" t="-4286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7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49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764704"/>
                <a:ext cx="856895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!"/>
                </a:pPr>
                <a:r>
                  <a:rPr lang="en-GB" sz="2400" dirty="0"/>
                  <a:t>A line consists of the set of all points which satisfy some formula in terms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and/or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64704"/>
                <a:ext cx="856895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Lines and Equations of Lines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1B48C9-47AE-F071-D218-0E55C246A40D}"/>
                  </a:ext>
                </a:extLst>
              </p:cNvPr>
              <p:cNvSpPr txBox="1"/>
              <p:nvPr/>
            </p:nvSpPr>
            <p:spPr>
              <a:xfrm>
                <a:off x="971600" y="2420888"/>
                <a:ext cx="684076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A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defined by the set of points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dirty="0"/>
                  <a:t> }.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1B48C9-47AE-F071-D218-0E55C246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20888"/>
                <a:ext cx="6840760" cy="369332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412AC-CCBE-E4CF-6600-499756A345F1}"/>
                  </a:ext>
                </a:extLst>
              </p:cNvPr>
              <p:cNvSpPr txBox="1"/>
              <p:nvPr/>
            </p:nvSpPr>
            <p:spPr>
              <a:xfrm>
                <a:off x="972717" y="3356992"/>
                <a:ext cx="684076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A curved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defined by the set of points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}.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412AC-CCBE-E4CF-6600-499756A34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17" y="3356992"/>
                <a:ext cx="6840760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98DE9-5F3C-31E8-380F-4C64BBD50F1F}"/>
                  </a:ext>
                </a:extLst>
              </p:cNvPr>
              <p:cNvSpPr txBox="1"/>
              <p:nvPr/>
            </p:nvSpPr>
            <p:spPr>
              <a:xfrm>
                <a:off x="971600" y="4283804"/>
                <a:ext cx="6840760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A straight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defined by the set of points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{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}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are real-number constants.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98DE9-5F3C-31E8-380F-4C64BBD5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83804"/>
                <a:ext cx="6840760" cy="64633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9BA584A-FABA-94E7-9977-F10CD1ED0FC9}"/>
              </a:ext>
            </a:extLst>
          </p:cNvPr>
          <p:cNvSpPr txBox="1"/>
          <p:nvPr/>
        </p:nvSpPr>
        <p:spPr>
          <a:xfrm>
            <a:off x="395536" y="5632651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This chapter will focus on straight lines of the last example type.</a:t>
            </a:r>
          </a:p>
        </p:txBody>
      </p:sp>
    </p:spTree>
    <p:extLst>
      <p:ext uri="{BB962C8B-B14F-4D97-AF65-F5344CB8AC3E}">
        <p14:creationId xmlns:p14="http://schemas.microsoft.com/office/powerpoint/2010/main" val="18080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856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means we can </a:t>
            </a:r>
            <a:r>
              <a:rPr lang="en-GB" sz="2000" b="1" u="sng" dirty="0"/>
              <a:t>substitute</a:t>
            </a:r>
            <a:r>
              <a:rPr lang="en-GB" sz="2000" dirty="0"/>
              <a:t> the values of a coordinate into our equation whenever we know the point lies on the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3717032"/>
                <a:ext cx="784887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coordinate of the point where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 cuts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717032"/>
                <a:ext cx="784887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67644" y="4221088"/>
                <a:ext cx="6048672" cy="126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 Substituting: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+0=5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4221088"/>
                <a:ext cx="6048672" cy="1268681"/>
              </a:xfrm>
              <a:prstGeom prst="rect">
                <a:avLst/>
              </a:prstGeom>
              <a:blipFill rotWithShape="0">
                <a:blip r:embed="rId3"/>
                <a:stretch>
                  <a:fillRect l="-806" t="-2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6638" y="1772816"/>
                <a:ext cx="8133793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dirty="0"/>
                  <a:t> lies on the line with equation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dirty="0"/>
                  <a:t>. Determine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8" y="1772816"/>
                <a:ext cx="813379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49321" y="2323909"/>
                <a:ext cx="60486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Substituting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21" y="2323909"/>
                <a:ext cx="6048672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806" t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421492" y="2251301"/>
            <a:ext cx="4662675" cy="9959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1492" y="4221088"/>
            <a:ext cx="4662675" cy="1268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852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  <a:endParaRPr lang="en-GB" sz="3200" baseline="-250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908720"/>
                <a:ext cx="7560840" cy="366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Determine where the line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400" dirty="0"/>
                  <a:t> crosses the:</a:t>
                </a:r>
              </a:p>
              <a:p>
                <a:endParaRPr lang="en-GB" sz="2400" dirty="0"/>
              </a:p>
              <a:p>
                <a:pPr marL="342900" indent="-342900">
                  <a:buAutoNum type="alphaLcParenR"/>
                </a:pPr>
                <a:r>
                  <a:rPr lang="en-GB" sz="2400" b="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-axis:            </a:t>
                </a:r>
                <a:r>
                  <a:rPr lang="en-GB" sz="2400" b="1" dirty="0"/>
                  <a:t>Let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400" b="1" dirty="0"/>
                  <a:t>.</a:t>
                </a:r>
                <a:br>
                  <a:rPr lang="en-GB" sz="2400" b="1" dirty="0"/>
                </a:br>
                <a:r>
                  <a:rPr lang="en-GB" sz="2400" b="1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     → 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br>
                  <a:rPr lang="en-GB" sz="2400" b="1" dirty="0"/>
                </a:br>
                <a:r>
                  <a:rPr lang="en-GB" sz="2400" b="1" dirty="0"/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GB" sz="2400" b="1" dirty="0"/>
              </a:p>
              <a:p>
                <a:pPr marL="342900" indent="-342900">
                  <a:buAutoNum type="alphaLcParenR"/>
                </a:pPr>
                <a:r>
                  <a:rPr lang="en-GB" sz="2400" b="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-axis:          </a:t>
                </a:r>
                <a:r>
                  <a:rPr lang="en-GB" sz="2400" b="1" dirty="0"/>
                  <a:t>Let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br>
                  <a:rPr lang="en-GB" sz="2400" b="1" dirty="0"/>
                </a:br>
                <a:r>
                  <a:rPr lang="en-GB" sz="2400" b="1" dirty="0"/>
                  <a:t>                          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br>
                  <a:rPr lang="en-GB" sz="2400" b="1" dirty="0"/>
                </a:br>
                <a:r>
                  <a:rPr lang="en-GB" sz="2400" b="1" dirty="0"/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7560840" cy="3660361"/>
              </a:xfrm>
              <a:prstGeom prst="rect">
                <a:avLst/>
              </a:prstGeom>
              <a:blipFill rotWithShape="0">
                <a:blip r:embed="rId2"/>
                <a:stretch>
                  <a:fillRect l="-1290" t="-13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53258" y="1628800"/>
            <a:ext cx="4118942" cy="151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3258" y="3212976"/>
            <a:ext cx="4118942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365104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7544" y="4569081"/>
                <a:ext cx="73448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What mistakes do you think it’s easy to make?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Mixing up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/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: Putting answer as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 rather than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Setting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/>
                  <a:t> to find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-intercept, 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/>
                  <a:t> to find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-intercept.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69081"/>
                <a:ext cx="7344816" cy="923330"/>
              </a:xfrm>
              <a:prstGeom prst="rect">
                <a:avLst/>
              </a:prstGeom>
              <a:blipFill>
                <a:blip r:embed="rId3"/>
                <a:stretch>
                  <a:fillRect l="-74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74058" y="4888313"/>
            <a:ext cx="6984776" cy="613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6957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18" y="587744"/>
            <a:ext cx="9142856" cy="0"/>
          </a:xfrm>
          <a:prstGeom prst="line">
            <a:avLst/>
          </a:prstGeom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746701"/>
                <a:ext cx="849694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The steepness of a line is known as the </a:t>
                </a:r>
                <a:r>
                  <a:rPr lang="en-GB" sz="2800" b="1" dirty="0"/>
                  <a:t>gradient</a:t>
                </a:r>
                <a:r>
                  <a:rPr lang="en-GB" sz="2800" dirty="0"/>
                  <a:t>.</a:t>
                </a:r>
              </a:p>
              <a:p>
                <a:r>
                  <a:rPr lang="en-GB" sz="2800" dirty="0"/>
                  <a:t>It tells us what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2800" dirty="0"/>
                  <a:t> changes by as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sz="2800" dirty="0"/>
                  <a:t> increases by 1.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46701"/>
                <a:ext cx="8496944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435" t="-573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1786270" y="1881514"/>
            <a:ext cx="21436" cy="31264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41991" y="3897738"/>
            <a:ext cx="2924617" cy="256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637414" y="1881514"/>
            <a:ext cx="1119916" cy="315831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53274" y="3321674"/>
            <a:ext cx="50405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57330" y="2025530"/>
            <a:ext cx="0" cy="1296144"/>
          </a:xfrm>
          <a:prstGeom prst="line">
            <a:avLst/>
          </a:prstGeom>
          <a:ln>
            <a:prstDash val="sysDot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61286" y="332167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86" y="3321674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57330" y="2673602"/>
                <a:ext cx="4553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30" y="2673602"/>
                <a:ext cx="4553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11326" y="3683741"/>
                <a:ext cx="3011948" cy="10175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26" y="3683741"/>
                <a:ext cx="3011948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19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Recap of gradient</a:t>
              </a:r>
              <a:endParaRPr lang="en-GB" sz="3200" baseline="-25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07395" y="4939850"/>
                <a:ext cx="2764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1400" dirty="0"/>
                  <a:t> is the (capital) Greek letter “delta” and means </a:t>
                </a:r>
                <a:r>
                  <a:rPr lang="en-GB" sz="1400" b="1" dirty="0"/>
                  <a:t>“change in</a:t>
                </a:r>
                <a:r>
                  <a:rPr lang="en-GB" sz="1400" dirty="0"/>
                  <a:t>”.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395" y="4939850"/>
                <a:ext cx="2764465" cy="523220"/>
              </a:xfrm>
              <a:prstGeom prst="rect">
                <a:avLst/>
              </a:prstGeom>
              <a:blipFill>
                <a:blip r:embed="rId6"/>
                <a:stretch>
                  <a:fillRect l="-661"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7070651" y="4774018"/>
            <a:ext cx="255182" cy="15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8414" y="1920205"/>
                <a:ext cx="417646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 if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value increased by 6 as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value increased by 2, 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increasing by for each unit increase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dirty="0"/>
                  <a:t>How would that give us a suitable formula for the gradient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414" y="1920205"/>
                <a:ext cx="4176464" cy="1477328"/>
              </a:xfrm>
              <a:prstGeom prst="rect">
                <a:avLst/>
              </a:prstGeom>
              <a:blipFill>
                <a:blip r:embed="rId7"/>
                <a:stretch>
                  <a:fillRect l="-1168" t="-2479" r="-438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5282" y="5305533"/>
                <a:ext cx="7968475" cy="14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Textbook Note:</a:t>
                </a:r>
              </a:p>
              <a:p>
                <a:r>
                  <a:rPr lang="en-GB" sz="1200" dirty="0"/>
                  <a:t>The textbook uses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200" dirty="0"/>
                  <a:t> for two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200" dirty="0"/>
                  <a:t>. Reasons I don’t use it for non-algebraic coordinates: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Students often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/>
                  <a:t> the wrong way round (or with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’s)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Students often make sign errors when dealing with negatives, 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endParaRPr lang="en-GB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It can’t be done as easily mentally,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Students see it as “yet another formula to learn” when really all you need is to appreciate is what gradient is, i.e. “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 change per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change”.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2" y="5305533"/>
                <a:ext cx="7968475" cy="1469313"/>
              </a:xfrm>
              <a:prstGeom prst="rect">
                <a:avLst/>
              </a:prstGeom>
              <a:blipFill>
                <a:blip r:embed="rId8"/>
                <a:stretch>
                  <a:fillRect b="-2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7562" y="3718780"/>
            <a:ext cx="844085" cy="970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19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9336" y="1180278"/>
                <a:ext cx="45958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1, 4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    (3, 10)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6" y="1180278"/>
                <a:ext cx="459588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47270" y="1246189"/>
                <a:ext cx="2808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𝑚</m:t>
                      </m:r>
                      <m:r>
                        <a:rPr lang="en-GB" sz="40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270" y="1246189"/>
                <a:ext cx="280831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91286" y="2030775"/>
                <a:ext cx="2808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𝑚</m:t>
                      </m:r>
                      <m:r>
                        <a:rPr lang="en-GB" sz="4000" b="0" i="1" smtClean="0">
                          <a:latin typeface="Cambria Math"/>
                        </a:rPr>
                        <m:t>=−2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286" y="2030775"/>
                <a:ext cx="280831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726" y="3112300"/>
                <a:ext cx="45958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2, 2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    (−1, 10)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26" y="3112300"/>
                <a:ext cx="459588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26450" y="2773055"/>
                <a:ext cx="2808312" cy="1248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/>
                        </a:rPr>
                        <m:t>𝑚</m:t>
                      </m:r>
                      <m:r>
                        <a:rPr lang="en-GB" sz="4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450" y="2773055"/>
                <a:ext cx="2808312" cy="1248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78094" y="1312100"/>
            <a:ext cx="828093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75462" y="2096686"/>
            <a:ext cx="828093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9" name="Rectangle 8"/>
          <p:cNvSpPr/>
          <p:nvPr/>
        </p:nvSpPr>
        <p:spPr>
          <a:xfrm>
            <a:off x="7062761" y="2825972"/>
            <a:ext cx="828093" cy="1172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3883" y="2176196"/>
                <a:ext cx="45958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/>
                            </a:rPr>
                            <m:t>5, 7</m:t>
                          </m:r>
                        </m:e>
                      </m:d>
                      <m:r>
                        <a:rPr lang="en-GB" sz="4000" b="0" i="1" smtClean="0">
                          <a:latin typeface="Cambria Math"/>
                        </a:rPr>
                        <m:t>    (8, 1)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83" y="2176196"/>
                <a:ext cx="459588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12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  <a:endParaRPr lang="en-GB" sz="3200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02045" y="4130387"/>
                <a:ext cx="7113157" cy="219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Show that the points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11,8</m:t>
                        </m:r>
                      </m:e>
                    </m:d>
                  </m:oMath>
                </a14:m>
                <a:r>
                  <a:rPr lang="en-GB" sz="2800" dirty="0"/>
                  <a:t> all lie on a straight line.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sub>
                      </m:sSub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𝑩𝑪</m:t>
                          </m:r>
                        </m:sub>
                      </m:sSub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sz="2800" b="1" dirty="0"/>
              </a:p>
              <a:p>
                <a:r>
                  <a:rPr lang="en-GB" sz="2800" b="1" dirty="0"/>
                  <a:t>Gradients the same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2800" b="1" dirty="0"/>
                  <a:t> ‘collinear’.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45" y="4130387"/>
                <a:ext cx="7113157" cy="2194447"/>
              </a:xfrm>
              <a:prstGeom prst="rect">
                <a:avLst/>
              </a:prstGeom>
              <a:blipFill>
                <a:blip r:embed="rId8"/>
                <a:stretch>
                  <a:fillRect l="-1714" t="-2778" b="-69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95536" y="1337500"/>
            <a:ext cx="347413" cy="420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535" y="2317733"/>
            <a:ext cx="347413" cy="420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535" y="3255779"/>
            <a:ext cx="347413" cy="420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2745" y="743496"/>
            <a:ext cx="6363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Find the gradient of the line that goes through the points: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2834" y="4171718"/>
            <a:ext cx="347413" cy="4209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84961" y="5529932"/>
            <a:ext cx="1852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If points are ‘collinear’ they lie on the same line.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70600" y="5945430"/>
            <a:ext cx="814361" cy="11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15616" y="5029200"/>
            <a:ext cx="7456884" cy="1397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8321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  <a:endParaRPr lang="en-GB" sz="3200" baseline="-250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0700" y="908720"/>
                <a:ext cx="8083748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The line joining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2,−5</m:t>
                        </m:r>
                      </m:e>
                    </m:d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sz="2400" dirty="0"/>
                  <a:t> has gradient -1. Work out the value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908720"/>
                <a:ext cx="8083748" cy="830997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5280" y="2005732"/>
                <a:ext cx="3456384" cy="215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−−5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4−2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=−7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80" y="2005732"/>
                <a:ext cx="3456384" cy="215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74394" y="1934400"/>
            <a:ext cx="2904106" cy="2243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047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87744"/>
            <a:chOff x="0" y="13335"/>
            <a:chExt cx="9144218" cy="587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734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32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3200" i="1" dirty="0" err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GB" sz="3200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200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3200" baseline="-250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734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1108" y="795164"/>
                <a:ext cx="863677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The gradient-intercept form for straight lines is:</a:t>
                </a:r>
              </a:p>
              <a:p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08" y="795164"/>
                <a:ext cx="8636774" cy="1754326"/>
              </a:xfrm>
              <a:prstGeom prst="rect">
                <a:avLst/>
              </a:prstGeom>
              <a:blipFill>
                <a:blip r:embed="rId3"/>
                <a:stretch>
                  <a:fillRect l="-1835" t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11476" y="2844552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Gradient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81500" y="2387600"/>
            <a:ext cx="1016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62476" y="2857500"/>
                <a:ext cx="1895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-intercept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76" y="2857500"/>
                <a:ext cx="1895624" cy="461665"/>
              </a:xfrm>
              <a:prstGeom prst="rect">
                <a:avLst/>
              </a:prstGeom>
              <a:blipFill>
                <a:blip r:embed="rId4"/>
                <a:stretch>
                  <a:fillRect l="-965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5943600" y="2476500"/>
            <a:ext cx="356592" cy="44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6300" y="3535040"/>
                <a:ext cx="81216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Why does it work?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The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-intercept by definition is the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value when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400" b="1" dirty="0"/>
                  <a:t>. Substituting:</a:t>
                </a:r>
                <a:br>
                  <a:rPr lang="en-GB" sz="24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2400" b="1" dirty="0"/>
                  <a:t> as expected.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By the definition of gradient, if we increase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b="1" dirty="0"/>
                  <a:t> by 1,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2400" b="1" dirty="0"/>
                  <a:t> should increase by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sz="2400" b="1" dirty="0"/>
                  <a:t>:</a:t>
                </a:r>
                <a:br>
                  <a:rPr lang="en-GB" sz="2400" b="1" dirty="0"/>
                </a:b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𝒎</m:t>
                    </m:r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𝒎𝒙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br>
                  <a:rPr lang="en-GB" sz="2400" b="1" dirty="0"/>
                </a:br>
                <a:r>
                  <a:rPr lang="en-GB" sz="2400" b="1" dirty="0"/>
                  <a:t>which indeed has increased by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sz="2400" b="1" dirty="0"/>
                  <a:t>.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00" y="3535040"/>
                <a:ext cx="8121600" cy="3046988"/>
              </a:xfrm>
              <a:prstGeom prst="rect">
                <a:avLst/>
              </a:prstGeom>
              <a:blipFill>
                <a:blip r:embed="rId5"/>
                <a:stretch>
                  <a:fillRect l="-1126" t="-1600" b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50294" y="3979100"/>
            <a:ext cx="8136506" cy="266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412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61772</TotalTime>
  <Words>1436</Words>
  <Application>Microsoft Office PowerPoint</Application>
  <PresentationFormat>On-screen Show 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P1 Chapter 5: Linear Graphs  Linear Formulae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2025-06-06T09:45:36Z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