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547" r:id="rId5"/>
    <p:sldId id="691" r:id="rId6"/>
    <p:sldId id="692" r:id="rId7"/>
    <p:sldId id="549" r:id="rId8"/>
    <p:sldId id="543" r:id="rId9"/>
    <p:sldId id="54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8FB4A-5668-4D1E-80D8-1D321EFBE0E5}" v="16" dt="2025-06-27T14:53:07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E3261165-CF31-46E4-AE8A-C843C130B92E}"/>
    <pc:docChg chg="custSel delSld modSld">
      <pc:chgData name="Dieter Beaven" userId="9bbdb69f-69d0-4759-aa9b-5c090a2da237" providerId="ADAL" clId="{E3261165-CF31-46E4-AE8A-C843C130B92E}" dt="2025-06-16T13:40:13.234" v="6" actId="1076"/>
      <pc:docMkLst>
        <pc:docMk/>
      </pc:docMkLst>
      <pc:sldChg chg="addSp delSp modSp mod">
        <pc:chgData name="Dieter Beaven" userId="9bbdb69f-69d0-4759-aa9b-5c090a2da237" providerId="ADAL" clId="{E3261165-CF31-46E4-AE8A-C843C130B92E}" dt="2025-06-16T13:40:13.234" v="6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E3261165-CF31-46E4-AE8A-C843C130B92E}" dt="2025-06-16T13:40:13.234" v="6" actId="1076"/>
          <ac:picMkLst>
            <pc:docMk/>
            <pc:sldMk cId="3896053727" sldId="543"/>
            <ac:picMk id="8" creationId="{01EEC201-D088-BECF-E25C-B89856FB68BA}"/>
          </ac:picMkLst>
        </pc:picChg>
      </pc:sldChg>
      <pc:sldChg chg="del">
        <pc:chgData name="Dieter Beaven" userId="9bbdb69f-69d0-4759-aa9b-5c090a2da237" providerId="ADAL" clId="{E3261165-CF31-46E4-AE8A-C843C130B92E}" dt="2025-06-16T13:39:38.065" v="2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E3261165-CF31-46E4-AE8A-C843C130B92E}" dt="2025-06-16T13:39:38.721" v="3" actId="47"/>
        <pc:sldMkLst>
          <pc:docMk/>
          <pc:sldMk cId="3826585799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60178E2A-FD64-425A-B509-0969FD7E746E}"/>
    <pc:docChg chg="modSld">
      <pc:chgData name="Dieter Beaven" userId="9bbdb69f-69d0-4759-aa9b-5c090a2da237" providerId="ADAL" clId="{60178E2A-FD64-425A-B509-0969FD7E746E}" dt="2025-04-28T13:02:52.198" v="46" actId="14100"/>
      <pc:docMkLst>
        <pc:docMk/>
      </pc:docMkLst>
      <pc:sldChg chg="modSp mod">
        <pc:chgData name="Dieter Beaven" userId="9bbdb69f-69d0-4759-aa9b-5c090a2da237" providerId="ADAL" clId="{60178E2A-FD64-425A-B509-0969FD7E746E}" dt="2025-04-28T13:02:52.198" v="46" actId="14100"/>
        <pc:sldMkLst>
          <pc:docMk/>
          <pc:sldMk cId="3991975165" sldId="547"/>
        </pc:sldMkLst>
        <pc:spChg chg="mod">
          <ac:chgData name="Dieter Beaven" userId="9bbdb69f-69d0-4759-aa9b-5c090a2da237" providerId="ADAL" clId="{60178E2A-FD64-425A-B509-0969FD7E746E}" dt="2025-04-28T13:02:52.198" v="46" actId="14100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6CC27868-E805-439D-A803-36C948DBF4AA}"/>
    <pc:docChg chg="modSld">
      <pc:chgData name="Dieter Beaven" userId="9bbdb69f-69d0-4759-aa9b-5c090a2da237" providerId="ADAL" clId="{6CC27868-E805-439D-A803-36C948DBF4AA}" dt="2025-04-25T15:29:08.654" v="3" actId="20577"/>
      <pc:docMkLst>
        <pc:docMk/>
      </pc:docMkLst>
      <pc:sldChg chg="modSp mod">
        <pc:chgData name="Dieter Beaven" userId="9bbdb69f-69d0-4759-aa9b-5c090a2da237" providerId="ADAL" clId="{6CC27868-E805-439D-A803-36C948DBF4AA}" dt="2025-04-25T15:29:08.654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CC27868-E805-439D-A803-36C948DBF4AA}" dt="2025-04-25T15:29:08.654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CC27868-E805-439D-A803-36C948DBF4AA}" dt="2025-04-25T15:26:53.566" v="2" actId="20577"/>
        <pc:sldMkLst>
          <pc:docMk/>
          <pc:sldMk cId="3055658135" sldId="549"/>
        </pc:sldMkLst>
        <pc:spChg chg="mod">
          <ac:chgData name="Dieter Beaven" userId="9bbdb69f-69d0-4759-aa9b-5c090a2da237" providerId="ADAL" clId="{6CC27868-E805-439D-A803-36C948DBF4AA}" dt="2025-04-25T15:26:51.566" v="0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6CC27868-E805-439D-A803-36C948DBF4AA}" dt="2025-04-25T15:26:53.566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060C4FFD-D75F-42F8-9E1F-52C6A085E5AF}"/>
    <pc:docChg chg="addSld modSld">
      <pc:chgData name="Dieter Beaven" userId="9bbdb69f-69d0-4759-aa9b-5c090a2da237" providerId="ADAL" clId="{060C4FFD-D75F-42F8-9E1F-52C6A085E5AF}" dt="2025-05-02T13:00:41.457" v="30" actId="6549"/>
      <pc:docMkLst>
        <pc:docMk/>
      </pc:docMkLst>
      <pc:sldChg chg="modSp mod">
        <pc:chgData name="Dieter Beaven" userId="9bbdb69f-69d0-4759-aa9b-5c090a2da237" providerId="ADAL" clId="{060C4FFD-D75F-42F8-9E1F-52C6A085E5AF}" dt="2025-05-02T12:58:45.856" v="27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60C4FFD-D75F-42F8-9E1F-52C6A085E5AF}" dt="2025-05-02T12:58:45.856" v="27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060C4FFD-D75F-42F8-9E1F-52C6A085E5AF}" dt="2025-05-02T13:00:41.457" v="30" actId="6549"/>
        <pc:sldMkLst>
          <pc:docMk/>
          <pc:sldMk cId="3055658135" sldId="549"/>
        </pc:sldMkLst>
        <pc:spChg chg="mod">
          <ac:chgData name="Dieter Beaven" userId="9bbdb69f-69d0-4759-aa9b-5c090a2da237" providerId="ADAL" clId="{060C4FFD-D75F-42F8-9E1F-52C6A085E5AF}" dt="2025-05-02T12:58:33.415" v="20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060C4FFD-D75F-42F8-9E1F-52C6A085E5AF}" dt="2025-05-02T13:00:41.457" v="30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060C4FFD-D75F-42F8-9E1F-52C6A085E5AF}" dt="2025-05-02T12:58:13.819" v="0"/>
        <pc:sldMkLst>
          <pc:docMk/>
          <pc:sldMk cId="2613913951" sldId="691"/>
        </pc:sldMkLst>
      </pc:sldChg>
      <pc:sldChg chg="add">
        <pc:chgData name="Dieter Beaven" userId="9bbdb69f-69d0-4759-aa9b-5c090a2da237" providerId="ADAL" clId="{060C4FFD-D75F-42F8-9E1F-52C6A085E5AF}" dt="2025-05-02T12:58:13.819" v="0"/>
        <pc:sldMkLst>
          <pc:docMk/>
          <pc:sldMk cId="1659076246" sldId="692"/>
        </pc:sldMkLst>
      </pc:sldChg>
    </pc:docChg>
  </pc:docChgLst>
  <pc:docChgLst>
    <pc:chgData name="Dieter Beaven" userId="9bbdb69f-69d0-4759-aa9b-5c090a2da237" providerId="ADAL" clId="{3538FB4A-5668-4D1E-80D8-1D321EFBE0E5}"/>
    <pc:docChg chg="delSld modSld">
      <pc:chgData name="Dieter Beaven" userId="9bbdb69f-69d0-4759-aa9b-5c090a2da237" providerId="ADAL" clId="{3538FB4A-5668-4D1E-80D8-1D321EFBE0E5}" dt="2025-06-27T14:53:07.327" v="18" actId="6549"/>
      <pc:docMkLst>
        <pc:docMk/>
      </pc:docMkLst>
      <pc:sldChg chg="addSp modSp mod">
        <pc:chgData name="Dieter Beaven" userId="9bbdb69f-69d0-4759-aa9b-5c090a2da237" providerId="ADAL" clId="{3538FB4A-5668-4D1E-80D8-1D321EFBE0E5}" dt="2025-06-19T13:57:55.095" v="1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3538FB4A-5668-4D1E-80D8-1D321EFBE0E5}" dt="2025-06-19T13:57:55.095" v="1" actId="1076"/>
          <ac:picMkLst>
            <pc:docMk/>
            <pc:sldMk cId="3458699803" sldId="545"/>
            <ac:picMk id="6" creationId="{87E47340-8E16-7AB1-F4C2-F30B3A47B28B}"/>
          </ac:picMkLst>
        </pc:picChg>
      </pc:sldChg>
      <pc:sldChg chg="del">
        <pc:chgData name="Dieter Beaven" userId="9bbdb69f-69d0-4759-aa9b-5c090a2da237" providerId="ADAL" clId="{3538FB4A-5668-4D1E-80D8-1D321EFBE0E5}" dt="2025-06-19T13:57:56.314" v="2" actId="47"/>
        <pc:sldMkLst>
          <pc:docMk/>
          <pc:sldMk cId="2531956736" sldId="552"/>
        </pc:sldMkLst>
      </pc:sldChg>
      <pc:sldChg chg="modSp">
        <pc:chgData name="Dieter Beaven" userId="9bbdb69f-69d0-4759-aa9b-5c090a2da237" providerId="ADAL" clId="{3538FB4A-5668-4D1E-80D8-1D321EFBE0E5}" dt="2025-06-27T14:53:07.327" v="18" actId="6549"/>
        <pc:sldMkLst>
          <pc:docMk/>
          <pc:sldMk cId="2613913951" sldId="691"/>
        </pc:sldMkLst>
        <pc:spChg chg="mod">
          <ac:chgData name="Dieter Beaven" userId="9bbdb69f-69d0-4759-aa9b-5c090a2da237" providerId="ADAL" clId="{3538FB4A-5668-4D1E-80D8-1D321EFBE0E5}" dt="2025-06-27T14:53:07.327" v="18" actId="6549"/>
          <ac:spMkLst>
            <pc:docMk/>
            <pc:sldMk cId="2613913951" sldId="691"/>
            <ac:spMk id="31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21" Type="http://schemas.openxmlformats.org/officeDocument/2006/relationships/image" Target="../media/image121.png"/><Relationship Id="rId7" Type="http://schemas.openxmlformats.org/officeDocument/2006/relationships/image" Target="../media/image1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19" Type="http://schemas.openxmlformats.org/officeDocument/2006/relationships/image" Target="../media/image119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10: </a:t>
            </a:r>
            <a:r>
              <a:rPr lang="en-GB" dirty="0">
                <a:solidFill>
                  <a:schemeClr val="accent5"/>
                </a:solidFill>
              </a:rPr>
              <a:t>Trigonometry Equations</a:t>
            </a:r>
            <a:br>
              <a:rPr lang="en-GB" dirty="0"/>
            </a:br>
            <a:br>
              <a:rPr lang="en-GB"/>
            </a:br>
            <a:r>
              <a:rPr lang="en-GB"/>
              <a:t>Exact </a:t>
            </a:r>
            <a:r>
              <a:rPr lang="en-GB" dirty="0"/>
              <a:t>Values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756084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Without a calculator, work out the value of each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64921" y="1658776"/>
                <a:ext cx="2677060" cy="206210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Use the ‘laws’ where you can, but otherwise just draw out a quick sketch of the graph.</a:t>
                </a:r>
              </a:p>
              <a:p>
                <a:endParaRPr lang="en-GB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180−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360−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GB" sz="1600" dirty="0"/>
                  <a:t> repeat every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1600" dirty="0"/>
                  <a:t> but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𝑡𝑎𝑛</m:t>
                    </m:r>
                  </m:oMath>
                </a14:m>
                <a:r>
                  <a:rPr lang="en-GB" sz="1600" dirty="0"/>
                  <a:t> every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921" y="1658776"/>
                <a:ext cx="2677060" cy="2062103"/>
              </a:xfrm>
              <a:prstGeom prst="rect">
                <a:avLst/>
              </a:prstGeom>
              <a:blipFill>
                <a:blip r:embed="rId2"/>
                <a:stretch>
                  <a:fillRect l="-903" t="-292" r="-903" b="-2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7167" y="1849952"/>
                <a:ext cx="3522086" cy="3650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225°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210°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150°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300°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−45°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750°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120°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67" y="1849952"/>
                <a:ext cx="3522086" cy="3650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4598" y="1491530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𝑡𝑎𝑛</m:t>
                    </m:r>
                  </m:oMath>
                </a14:m>
                <a:r>
                  <a:rPr lang="en-GB" sz="1200" dirty="0"/>
                  <a:t> repeats every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GB" sz="1200" dirty="0"/>
                  <a:t> so can subtract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98" y="1491530"/>
                <a:ext cx="1728192" cy="461665"/>
              </a:xfrm>
              <a:prstGeom prst="rect">
                <a:avLst/>
              </a:prstGeom>
              <a:blipFill>
                <a:blip r:embed="rId4"/>
                <a:stretch>
                  <a:fillRect l="-353"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2753832" y="1701097"/>
            <a:ext cx="481399" cy="10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39952" y="2495487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GB" sz="1200" dirty="0"/>
                  <a:t> we can subtract from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495487"/>
                <a:ext cx="1728192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434316" y="2722645"/>
            <a:ext cx="623472" cy="19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60645" y="3259214"/>
                <a:ext cx="17281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GB" sz="1200" dirty="0"/>
                  <a:t> we can subtract from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60°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45" y="3259214"/>
                <a:ext cx="1728192" cy="461665"/>
              </a:xfrm>
              <a:prstGeom prst="rect">
                <a:avLst/>
              </a:prstGeom>
              <a:blipFill>
                <a:blip r:embed="rId6"/>
                <a:stretch>
                  <a:fillRect l="-353"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3285460" y="3498192"/>
            <a:ext cx="818707" cy="8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5976" y="3903122"/>
            <a:ext cx="3033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 have to resort to a sketch for this one.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468111" y="4142492"/>
                <a:ext cx="2561589" cy="163121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000" b="1"/>
                  <a:t>Notes</a:t>
                </a:r>
                <a:r>
                  <a:rPr lang="en-GB" sz="1000" dirty="0"/>
                  <a:t>: It’s not hard to see from the graph that in general,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000" dirty="0"/>
                  <a:t>.</a:t>
                </a:r>
              </a:p>
              <a:p>
                <a:r>
                  <a:rPr lang="en-GB" sz="1000" dirty="0"/>
                  <a:t>Even more generally, a function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1000" dirty="0"/>
                  <a:t> is known as an ‘</a:t>
                </a:r>
                <a:r>
                  <a:rPr lang="en-GB" sz="1000" b="1" u="sng" dirty="0"/>
                  <a:t>odd function</a:t>
                </a:r>
                <a:r>
                  <a:rPr lang="en-GB" sz="1000" dirty="0"/>
                  <a:t>’ if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000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GB" sz="1000" b="0" i="1" dirty="0" smtClean="0">
                        <a:latin typeface="Cambria Math" panose="02040503050406030204" pitchFamily="18" charset="0"/>
                      </a:rPr>
                      <m:t>𝑡𝑎𝑛</m:t>
                    </m:r>
                  </m:oMath>
                </a14:m>
                <a:r>
                  <a:rPr lang="en-GB" sz="1000" dirty="0"/>
                  <a:t> is similarly ‘odd’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0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0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000" dirty="0"/>
                  <a:t>.</a:t>
                </a:r>
              </a:p>
              <a:p>
                <a:endParaRPr lang="en-GB" sz="1000" dirty="0"/>
              </a:p>
              <a:p>
                <a:r>
                  <a:rPr lang="en-GB" sz="1000" dirty="0"/>
                  <a:t>A function is </a:t>
                </a:r>
                <a:r>
                  <a:rPr lang="en-GB" sz="1000" b="1" u="sng" dirty="0"/>
                  <a:t>even</a:t>
                </a:r>
                <a:r>
                  <a:rPr lang="en-GB" sz="1000" dirty="0"/>
                  <a:t> if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000" dirty="0"/>
                  <a:t>. Examples are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000" dirty="0"/>
                  <a:t> and </a:t>
                </a:r>
                <a14:m>
                  <m:oMath xmlns:m="http://schemas.openxmlformats.org/officeDocument/2006/math"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000" dirty="0"/>
                  <a:t>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000" dirty="0"/>
                  <a:t>. You do not need to know this for the exam.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111" y="4142492"/>
                <a:ext cx="2561589" cy="1631216"/>
              </a:xfrm>
              <a:prstGeom prst="rect">
                <a:avLst/>
              </a:prstGeom>
              <a:blipFill>
                <a:blip r:embed="rId7"/>
                <a:stretch>
                  <a:fillRect b="-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/>
          <p:cNvGrpSpPr/>
          <p:nvPr/>
        </p:nvGrpSpPr>
        <p:grpSpPr>
          <a:xfrm>
            <a:off x="4421705" y="4133244"/>
            <a:ext cx="2074960" cy="1069287"/>
            <a:chOff x="4421705" y="4133244"/>
            <a:chExt cx="2074960" cy="1069287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35252" y="4201987"/>
              <a:ext cx="6871" cy="955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421705" y="4717423"/>
              <a:ext cx="1743075" cy="4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623767" y="4133244"/>
                  <a:ext cx="872898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GB" sz="105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05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3767" y="4133244"/>
                  <a:ext cx="872898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726211" y="4671862"/>
                  <a:ext cx="49951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−45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211" y="4671862"/>
                  <a:ext cx="499517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/>
            <p:cNvSpPr/>
            <p:nvPr/>
          </p:nvSpPr>
          <p:spPr>
            <a:xfrm>
              <a:off x="4507920" y="4711009"/>
              <a:ext cx="725884" cy="414401"/>
            </a:xfrm>
            <a:custGeom>
              <a:avLst/>
              <a:gdLst>
                <a:gd name="connsiteX0" fmla="*/ 0 w 3476625"/>
                <a:gd name="connsiteY0" fmla="*/ 1152525 h 2362209"/>
                <a:gd name="connsiteX1" fmla="*/ 885825 w 3476625"/>
                <a:gd name="connsiteY1" fmla="*/ 0 h 2362209"/>
                <a:gd name="connsiteX2" fmla="*/ 1752600 w 3476625"/>
                <a:gd name="connsiteY2" fmla="*/ 1152525 h 2362209"/>
                <a:gd name="connsiteX3" fmla="*/ 2657475 w 3476625"/>
                <a:gd name="connsiteY3" fmla="*/ 2362200 h 2362209"/>
                <a:gd name="connsiteX4" fmla="*/ 3476625 w 3476625"/>
                <a:gd name="connsiteY4" fmla="*/ 1133475 h 2362209"/>
                <a:gd name="connsiteX0" fmla="*/ 0 w 2590800"/>
                <a:gd name="connsiteY0" fmla="*/ 0 h 2362209"/>
                <a:gd name="connsiteX1" fmla="*/ 866775 w 2590800"/>
                <a:gd name="connsiteY1" fmla="*/ 1152525 h 2362209"/>
                <a:gd name="connsiteX2" fmla="*/ 1771650 w 2590800"/>
                <a:gd name="connsiteY2" fmla="*/ 2362200 h 2362209"/>
                <a:gd name="connsiteX3" fmla="*/ 2590800 w 2590800"/>
                <a:gd name="connsiteY3" fmla="*/ 1133475 h 2362209"/>
                <a:gd name="connsiteX0" fmla="*/ 0 w 1724025"/>
                <a:gd name="connsiteY0" fmla="*/ 19049 h 1228733"/>
                <a:gd name="connsiteX1" fmla="*/ 904875 w 1724025"/>
                <a:gd name="connsiteY1" fmla="*/ 1228724 h 1228733"/>
                <a:gd name="connsiteX2" fmla="*/ 1724025 w 1724025"/>
                <a:gd name="connsiteY2" fmla="*/ -1 h 1228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4025" h="1228733">
                  <a:moveTo>
                    <a:pt x="0" y="19049"/>
                  </a:moveTo>
                  <a:cubicBezTo>
                    <a:pt x="295275" y="412749"/>
                    <a:pt x="617538" y="1231899"/>
                    <a:pt x="904875" y="1228724"/>
                  </a:cubicBezTo>
                  <a:cubicBezTo>
                    <a:pt x="1192212" y="1225549"/>
                    <a:pt x="1458118" y="612774"/>
                    <a:pt x="1724025" y="-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234804" y="4328733"/>
              <a:ext cx="737915" cy="388699"/>
            </a:xfrm>
            <a:custGeom>
              <a:avLst/>
              <a:gdLst>
                <a:gd name="connsiteX0" fmla="*/ 0 w 3476625"/>
                <a:gd name="connsiteY0" fmla="*/ 1152525 h 2362209"/>
                <a:gd name="connsiteX1" fmla="*/ 885825 w 3476625"/>
                <a:gd name="connsiteY1" fmla="*/ 0 h 2362209"/>
                <a:gd name="connsiteX2" fmla="*/ 1752600 w 3476625"/>
                <a:gd name="connsiteY2" fmla="*/ 1152525 h 2362209"/>
                <a:gd name="connsiteX3" fmla="*/ 2657475 w 3476625"/>
                <a:gd name="connsiteY3" fmla="*/ 2362200 h 2362209"/>
                <a:gd name="connsiteX4" fmla="*/ 3476625 w 3476625"/>
                <a:gd name="connsiteY4" fmla="*/ 1133475 h 2362209"/>
                <a:gd name="connsiteX0" fmla="*/ 0 w 2657475"/>
                <a:gd name="connsiteY0" fmla="*/ 1152525 h 2362209"/>
                <a:gd name="connsiteX1" fmla="*/ 885825 w 2657475"/>
                <a:gd name="connsiteY1" fmla="*/ 0 h 2362209"/>
                <a:gd name="connsiteX2" fmla="*/ 1752600 w 2657475"/>
                <a:gd name="connsiteY2" fmla="*/ 1152525 h 2362209"/>
                <a:gd name="connsiteX3" fmla="*/ 2657475 w 2657475"/>
                <a:gd name="connsiteY3" fmla="*/ 2362200 h 2362209"/>
                <a:gd name="connsiteX0" fmla="*/ 0 w 1752600"/>
                <a:gd name="connsiteY0" fmla="*/ 1152525 h 1152524"/>
                <a:gd name="connsiteX1" fmla="*/ 885825 w 1752600"/>
                <a:gd name="connsiteY1" fmla="*/ 0 h 1152524"/>
                <a:gd name="connsiteX2" fmla="*/ 1752600 w 1752600"/>
                <a:gd name="connsiteY2" fmla="*/ 1152525 h 115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2600" h="1152524">
                  <a:moveTo>
                    <a:pt x="0" y="1152525"/>
                  </a:moveTo>
                  <a:cubicBezTo>
                    <a:pt x="296862" y="576262"/>
                    <a:pt x="593725" y="0"/>
                    <a:pt x="885825" y="0"/>
                  </a:cubicBezTo>
                  <a:cubicBezTo>
                    <a:pt x="1177925" y="0"/>
                    <a:pt x="1752600" y="1152525"/>
                    <a:pt x="1752600" y="1152525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06318" y="4675428"/>
                  <a:ext cx="499517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6318" y="4675428"/>
                  <a:ext cx="499517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5046999" y="4726703"/>
              <a:ext cx="4241" cy="290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41877" y="4431852"/>
              <a:ext cx="4241" cy="290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084827" y="4585902"/>
                  <a:ext cx="29807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827" y="4585902"/>
                  <a:ext cx="298076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/>
            <p:cNvCxnSpPr/>
            <p:nvPr/>
          </p:nvCxnSpPr>
          <p:spPr>
            <a:xfrm flipH="1">
              <a:off x="5231330" y="4436435"/>
              <a:ext cx="204787" cy="4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4909318" y="4303340"/>
                  <a:ext cx="499517" cy="31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318" y="4303340"/>
                  <a:ext cx="499517" cy="3148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889711" y="4887637"/>
                  <a:ext cx="499517" cy="314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7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GB" sz="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711" y="4887637"/>
                  <a:ext cx="499517" cy="31489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>
              <a:off x="5057498" y="5012698"/>
              <a:ext cx="1785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/>
          <p:cNvCxnSpPr/>
          <p:nvPr/>
        </p:nvCxnSpPr>
        <p:spPr>
          <a:xfrm flipH="1" flipV="1">
            <a:off x="3746053" y="4007031"/>
            <a:ext cx="570766" cy="8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685820" y="5344360"/>
            <a:ext cx="365185" cy="418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33149" y="5462490"/>
            <a:ext cx="207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Again, let’s just use a graph.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501716" y="5777581"/>
            <a:ext cx="6871" cy="95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316819" y="6283492"/>
            <a:ext cx="1743075" cy="4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518881" y="5699313"/>
                <a:ext cx="8728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881" y="5699313"/>
                <a:ext cx="872898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711813" y="6228406"/>
                <a:ext cx="293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13" y="6228406"/>
                <a:ext cx="293575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5015932" y="6288009"/>
            <a:ext cx="1362" cy="234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79941" y="6151971"/>
                <a:ext cx="29807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41" y="6151971"/>
                <a:ext cx="298076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H="1">
            <a:off x="4505325" y="6031079"/>
            <a:ext cx="256788" cy="3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205640" y="5886169"/>
                <a:ext cx="499517" cy="2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640" y="5886169"/>
                <a:ext cx="499517" cy="2940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 flipV="1">
            <a:off x="4752587" y="6031706"/>
            <a:ext cx="388" cy="251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/>
          <p:cNvSpPr/>
          <p:nvPr/>
        </p:nvSpPr>
        <p:spPr>
          <a:xfrm>
            <a:off x="4505325" y="5908658"/>
            <a:ext cx="1123950" cy="796962"/>
          </a:xfrm>
          <a:custGeom>
            <a:avLst/>
            <a:gdLst>
              <a:gd name="connsiteX0" fmla="*/ 0 w 1123950"/>
              <a:gd name="connsiteY0" fmla="*/ 0 h 796943"/>
              <a:gd name="connsiteX1" fmla="*/ 365125 w 1123950"/>
              <a:gd name="connsiteY1" fmla="*/ 384175 h 796943"/>
              <a:gd name="connsiteX2" fmla="*/ 752475 w 1123950"/>
              <a:gd name="connsiteY2" fmla="*/ 796925 h 796943"/>
              <a:gd name="connsiteX3" fmla="*/ 1123950 w 1123950"/>
              <a:gd name="connsiteY3" fmla="*/ 368300 h 796943"/>
              <a:gd name="connsiteX0" fmla="*/ 0 w 1123950"/>
              <a:gd name="connsiteY0" fmla="*/ 12 h 796955"/>
              <a:gd name="connsiteX1" fmla="*/ 365125 w 1123950"/>
              <a:gd name="connsiteY1" fmla="*/ 384187 h 796955"/>
              <a:gd name="connsiteX2" fmla="*/ 752475 w 1123950"/>
              <a:gd name="connsiteY2" fmla="*/ 796937 h 796955"/>
              <a:gd name="connsiteX3" fmla="*/ 1123950 w 1123950"/>
              <a:gd name="connsiteY3" fmla="*/ 368312 h 796955"/>
              <a:gd name="connsiteX0" fmla="*/ 0 w 1123950"/>
              <a:gd name="connsiteY0" fmla="*/ 17 h 796962"/>
              <a:gd name="connsiteX1" fmla="*/ 365125 w 1123950"/>
              <a:gd name="connsiteY1" fmla="*/ 384192 h 796962"/>
              <a:gd name="connsiteX2" fmla="*/ 752475 w 1123950"/>
              <a:gd name="connsiteY2" fmla="*/ 796942 h 796962"/>
              <a:gd name="connsiteX3" fmla="*/ 1123950 w 1123950"/>
              <a:gd name="connsiteY3" fmla="*/ 368317 h 79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950" h="796962">
                <a:moveTo>
                  <a:pt x="0" y="17"/>
                </a:moveTo>
                <a:cubicBezTo>
                  <a:pt x="280458" y="-2100"/>
                  <a:pt x="268817" y="186284"/>
                  <a:pt x="365125" y="384192"/>
                </a:cubicBezTo>
                <a:cubicBezTo>
                  <a:pt x="445058" y="548450"/>
                  <a:pt x="626004" y="799588"/>
                  <a:pt x="752475" y="796942"/>
                </a:cubicBezTo>
                <a:cubicBezTo>
                  <a:pt x="878946" y="794296"/>
                  <a:pt x="1001448" y="581306"/>
                  <a:pt x="1123950" y="36831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057775" y="6231771"/>
                <a:ext cx="2935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900" b="0" i="1" smtClean="0">
                          <a:latin typeface="Cambria Math" panose="02040503050406030204" pitchFamily="18" charset="0"/>
                        </a:rPr>
                        <m:t>180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775" y="6231771"/>
                <a:ext cx="293575" cy="230832"/>
              </a:xfrm>
              <a:prstGeom prst="rect">
                <a:avLst/>
              </a:prstGeom>
              <a:blipFill>
                <a:blip r:embed="rId17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34035" y="6136499"/>
                <a:ext cx="2935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en-GB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35" y="6136499"/>
                <a:ext cx="293575" cy="21544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91047" y="6227661"/>
                <a:ext cx="2935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GB" sz="1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47" y="6227661"/>
                <a:ext cx="293575" cy="21544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266239" y="5945701"/>
                <a:ext cx="2078468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The graph is rotationally symmetric about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GB" sz="1050" dirty="0"/>
                  <a:t>. Since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en-GB" sz="1050" dirty="0"/>
                  <a:t> is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en-GB" sz="1050" dirty="0"/>
                  <a:t> above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GB" sz="1050" dirty="0"/>
                  <a:t>, we get the same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050" dirty="0"/>
                  <a:t> value for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90°−30°=60°</m:t>
                    </m:r>
                  </m:oMath>
                </a14:m>
                <a:r>
                  <a:rPr lang="en-GB" sz="1050" dirty="0"/>
                  <a:t>, except negative.</a:t>
                </a: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239" y="5945701"/>
                <a:ext cx="2078468" cy="900246"/>
              </a:xfrm>
              <a:prstGeom prst="rect">
                <a:avLst/>
              </a:prstGeom>
              <a:blipFill>
                <a:blip r:embed="rId2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345569" y="4397636"/>
                <a:ext cx="1010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cos repeats every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569" y="4397636"/>
                <a:ext cx="1010407" cy="461665"/>
              </a:xfrm>
              <a:prstGeom prst="rect">
                <a:avLst/>
              </a:prstGeom>
              <a:blipFill>
                <a:blip r:embed="rId21"/>
                <a:stretch>
                  <a:fillRect l="-602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H="1">
            <a:off x="3248025" y="4628468"/>
            <a:ext cx="193431" cy="1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735123" y="1838068"/>
            <a:ext cx="1465277" cy="3241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735123" y="2174059"/>
            <a:ext cx="1541477" cy="559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675746" y="2733675"/>
            <a:ext cx="1534180" cy="523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723041" y="3252225"/>
            <a:ext cx="1534180" cy="523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751279" y="3776100"/>
            <a:ext cx="1877745" cy="5291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711564" y="4347716"/>
            <a:ext cx="1536462" cy="567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731786" y="4925259"/>
            <a:ext cx="1849613" cy="5671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3" name="Freeform: Shape 82"/>
          <p:cNvSpPr/>
          <p:nvPr/>
        </p:nvSpPr>
        <p:spPr>
          <a:xfrm>
            <a:off x="4748213" y="6024563"/>
            <a:ext cx="261937" cy="490537"/>
          </a:xfrm>
          <a:custGeom>
            <a:avLst/>
            <a:gdLst>
              <a:gd name="connsiteX0" fmla="*/ 0 w 261937"/>
              <a:gd name="connsiteY0" fmla="*/ 0 h 490537"/>
              <a:gd name="connsiteX1" fmla="*/ 66675 w 261937"/>
              <a:gd name="connsiteY1" fmla="*/ 133350 h 490537"/>
              <a:gd name="connsiteX2" fmla="*/ 114300 w 261937"/>
              <a:gd name="connsiteY2" fmla="*/ 266700 h 490537"/>
              <a:gd name="connsiteX3" fmla="*/ 176212 w 261937"/>
              <a:gd name="connsiteY3" fmla="*/ 385762 h 490537"/>
              <a:gd name="connsiteX4" fmla="*/ 261937 w 261937"/>
              <a:gd name="connsiteY4" fmla="*/ 490537 h 49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7" h="490537">
                <a:moveTo>
                  <a:pt x="0" y="0"/>
                </a:moveTo>
                <a:cubicBezTo>
                  <a:pt x="23812" y="44450"/>
                  <a:pt x="47625" y="88900"/>
                  <a:pt x="66675" y="133350"/>
                </a:cubicBezTo>
                <a:cubicBezTo>
                  <a:pt x="85725" y="177800"/>
                  <a:pt x="96044" y="224631"/>
                  <a:pt x="114300" y="266700"/>
                </a:cubicBezTo>
                <a:cubicBezTo>
                  <a:pt x="132556" y="308769"/>
                  <a:pt x="151606" y="348456"/>
                  <a:pt x="176212" y="385762"/>
                </a:cubicBezTo>
                <a:cubicBezTo>
                  <a:pt x="200818" y="423068"/>
                  <a:pt x="231377" y="456802"/>
                  <a:pt x="261937" y="4905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91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7" grpId="0"/>
      <p:bldP spid="31" grpId="0" animBg="1"/>
      <p:bldP spid="46" grpId="0"/>
      <p:bldP spid="50" grpId="0"/>
      <p:bldP spid="51" grpId="0"/>
      <p:bldP spid="57" grpId="0"/>
      <p:bldP spid="59" grpId="0"/>
      <p:bldP spid="62" grpId="0" animBg="1"/>
      <p:bldP spid="64" grpId="0"/>
      <p:bldP spid="65" grpId="0"/>
      <p:bldP spid="68" grpId="0"/>
      <p:bldP spid="72" grpId="0"/>
      <p:bldP spid="73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756084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Without a calculator, work out the value of each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49306" y="1499078"/>
                <a:ext cx="5183662" cy="3544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315°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420°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−120°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</m:oMath>
                  </m:oMathPara>
                </a14:m>
                <a:endParaRPr lang="en-GB" sz="2400" b="0" dirty="0"/>
              </a:p>
              <a:p>
                <a:pPr/>
                <a:br>
                  <a:rPr lang="en-GB" sz="24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−45°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𝒕𝒂𝒏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135°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6" y="1499078"/>
                <a:ext cx="5183662" cy="3544432"/>
              </a:xfrm>
              <a:prstGeom prst="rect">
                <a:avLst/>
              </a:prstGeom>
              <a:blipFill>
                <a:blip r:embed="rId2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21932" y="1465927"/>
            <a:ext cx="2145761" cy="841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9403" y="2340415"/>
            <a:ext cx="2060700" cy="7111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729270" y="3051545"/>
            <a:ext cx="2214870" cy="53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04901" y="3682714"/>
            <a:ext cx="2328605" cy="531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9403" y="4214168"/>
            <a:ext cx="2198923" cy="8150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56176" y="1517961"/>
                <a:ext cx="2677060" cy="107721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180−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360−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GB" sz="1600" dirty="0"/>
                  <a:t> repeat every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sz="1600" dirty="0"/>
                  <a:t> but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𝑡𝑎𝑛</m:t>
                    </m:r>
                  </m:oMath>
                </a14:m>
                <a:r>
                  <a:rPr lang="en-GB" sz="1600" dirty="0"/>
                  <a:t> every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517961"/>
                <a:ext cx="2677060" cy="1077218"/>
              </a:xfrm>
              <a:prstGeom prst="rect">
                <a:avLst/>
              </a:prstGeom>
              <a:blipFill>
                <a:blip r:embed="rId3"/>
                <a:stretch>
                  <a:fillRect l="-451" b="-4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7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10.2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79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1EEC201-D088-BECF-E25C-B89856FB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8" y="1124744"/>
            <a:ext cx="72771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7E47340-8E16-7AB1-F4C2-F30B3A47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2736"/>
            <a:ext cx="4572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61749</TotalTime>
  <Words>402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P1 Chapter 10: Trigonometry Equations  Exact Values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2025-06-27T14:53:10Z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