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714" r:id="rId5"/>
    <p:sldId id="557" r:id="rId6"/>
    <p:sldId id="564" r:id="rId7"/>
    <p:sldId id="549" r:id="rId8"/>
    <p:sldId id="552" r:id="rId9"/>
    <p:sldId id="533" r:id="rId10"/>
    <p:sldId id="715" r:id="rId11"/>
    <p:sldId id="716" r:id="rId12"/>
    <p:sldId id="700" r:id="rId13"/>
    <p:sldId id="717" r:id="rId14"/>
    <p:sldId id="7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32.png"/><Relationship Id="rId9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7: </a:t>
            </a:r>
            <a:r>
              <a:rPr lang="en-GB" dirty="0">
                <a:solidFill>
                  <a:schemeClr val="accent5"/>
                </a:solidFill>
              </a:rPr>
              <a:t>Application of Forces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Modelling with Statics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74C9D77-A013-1F6F-F818-B492F33F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90" y="836712"/>
            <a:ext cx="70770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0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3DB2C5F-2E9B-1D0F-A25C-180B171A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65" y="1124744"/>
            <a:ext cx="557212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D6F261-3A75-4483-914B-4109E4E7C16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B6E6D86-E001-49E7-B3C1-4EFDD8EC159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Modelling with Statics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F79FCCF-8B54-4040-9E62-205B720061C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E3F2F31-594C-438D-A17F-AD7F0419E420}"/>
              </a:ext>
            </a:extLst>
          </p:cNvPr>
          <p:cNvSpPr txBox="1"/>
          <p:nvPr/>
        </p:nvSpPr>
        <p:spPr>
          <a:xfrm>
            <a:off x="252661" y="731937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apply this to problems involving tension, weight and pulleys.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7FB08-9EE7-4030-A83E-23B4171A7935}"/>
                  </a:ext>
                </a:extLst>
              </p:cNvPr>
              <p:cNvSpPr txBox="1"/>
              <p:nvPr/>
            </p:nvSpPr>
            <p:spPr>
              <a:xfrm>
                <a:off x="418779" y="1243604"/>
                <a:ext cx="5161334" cy="181588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smooth bead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/>
                  <a:t> is threaded on a light inextensible string. The ends of the string are attached to two fixed points,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/>
                  <a:t>, on the same horizontal level. The bead is held in equilibrium by a horizontal force of magnitude 8 N acting parallel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𝑍𝑋</m:t>
                    </m:r>
                  </m:oMath>
                </a14:m>
                <a:r>
                  <a:rPr lang="en-GB" sz="1600" dirty="0"/>
                  <a:t>. The bead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sz="1600" dirty="0"/>
                  <a:t> is vertically below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𝑋𝑍𝑌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=30°</m:t>
                    </m:r>
                  </m:oMath>
                </a14:m>
                <a:r>
                  <a:rPr lang="en-GB" sz="1600" dirty="0"/>
                  <a:t> as shown in the diagram.</a:t>
                </a:r>
              </a:p>
              <a:p>
                <a:r>
                  <a:rPr lang="en-GB" sz="1600" dirty="0"/>
                  <a:t>Find the tension in the string and the weight of the bead.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7FB08-9EE7-4030-A83E-23B4171A7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779" y="1243604"/>
                <a:ext cx="5161334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092EDF7-8D4B-4AC3-ACC4-31EF933A92EF}"/>
              </a:ext>
            </a:extLst>
          </p:cNvPr>
          <p:cNvSpPr/>
          <p:nvPr/>
        </p:nvSpPr>
        <p:spPr>
          <a:xfrm>
            <a:off x="7086405" y="2450974"/>
            <a:ext cx="147285" cy="146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C19245-B55E-41BB-8207-51FB46C3637F}"/>
              </a:ext>
            </a:extLst>
          </p:cNvPr>
          <p:cNvCxnSpPr>
            <a:cxnSpLocks/>
          </p:cNvCxnSpPr>
          <p:nvPr/>
        </p:nvCxnSpPr>
        <p:spPr>
          <a:xfrm>
            <a:off x="7185660" y="1775460"/>
            <a:ext cx="1341120" cy="76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77D5EBC-408F-4395-AF49-0E640E4BC559}"/>
              </a:ext>
            </a:extLst>
          </p:cNvPr>
          <p:cNvSpPr/>
          <p:nvPr/>
        </p:nvSpPr>
        <p:spPr>
          <a:xfrm rot="10536944">
            <a:off x="7999082" y="1772535"/>
            <a:ext cx="81788" cy="255980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FD38B3-8AFF-4872-B77F-AC1E63AEE431}"/>
                  </a:ext>
                </a:extLst>
              </p:cNvPr>
              <p:cNvSpPr txBox="1"/>
              <p:nvPr/>
            </p:nvSpPr>
            <p:spPr>
              <a:xfrm>
                <a:off x="7924572" y="1738708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FD38B3-8AFF-4872-B77F-AC1E63AEE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572" y="1738708"/>
                <a:ext cx="502919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3DF450-5127-44E6-95E7-90BC04BDE152}"/>
                  </a:ext>
                </a:extLst>
              </p:cNvPr>
              <p:cNvSpPr txBox="1"/>
              <p:nvPr/>
            </p:nvSpPr>
            <p:spPr>
              <a:xfrm>
                <a:off x="6113552" y="2368106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3DF450-5127-44E6-95E7-90BC04BDE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552" y="2368106"/>
                <a:ext cx="37067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0D3ED-BCC3-400D-89F9-4995583489CF}"/>
              </a:ext>
            </a:extLst>
          </p:cNvPr>
          <p:cNvCxnSpPr>
            <a:cxnSpLocks/>
          </p:cNvCxnSpPr>
          <p:nvPr/>
        </p:nvCxnSpPr>
        <p:spPr>
          <a:xfrm flipV="1">
            <a:off x="7189832" y="1790700"/>
            <a:ext cx="1336948" cy="7132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1D17FF-87EF-41BD-9244-FECBADCEB38D}"/>
              </a:ext>
            </a:extLst>
          </p:cNvPr>
          <p:cNvCxnSpPr>
            <a:cxnSpLocks/>
          </p:cNvCxnSpPr>
          <p:nvPr/>
        </p:nvCxnSpPr>
        <p:spPr>
          <a:xfrm flipH="1">
            <a:off x="6446520" y="2528167"/>
            <a:ext cx="657659" cy="16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36A9F7-887E-408A-89B7-424D37C48C15}"/>
              </a:ext>
            </a:extLst>
          </p:cNvPr>
          <p:cNvCxnSpPr>
            <a:cxnSpLocks/>
          </p:cNvCxnSpPr>
          <p:nvPr/>
        </p:nvCxnSpPr>
        <p:spPr>
          <a:xfrm flipV="1">
            <a:off x="7160047" y="1775460"/>
            <a:ext cx="17993" cy="7122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07A699-2616-4951-84FD-6B9B76F7B72A}"/>
              </a:ext>
            </a:extLst>
          </p:cNvPr>
          <p:cNvCxnSpPr>
            <a:cxnSpLocks/>
          </p:cNvCxnSpPr>
          <p:nvPr/>
        </p:nvCxnSpPr>
        <p:spPr>
          <a:xfrm flipV="1">
            <a:off x="7363460" y="1774190"/>
            <a:ext cx="0" cy="17780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225076-CFCB-4803-92C4-2C0612E667B6}"/>
              </a:ext>
            </a:extLst>
          </p:cNvPr>
          <p:cNvCxnSpPr>
            <a:cxnSpLocks/>
          </p:cNvCxnSpPr>
          <p:nvPr/>
        </p:nvCxnSpPr>
        <p:spPr>
          <a:xfrm flipH="1">
            <a:off x="7190423" y="1951990"/>
            <a:ext cx="173038" cy="158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34CD8-8243-41E0-A3DC-121892153961}"/>
                  </a:ext>
                </a:extLst>
              </p:cNvPr>
              <p:cNvSpPr txBox="1"/>
              <p:nvPr/>
            </p:nvSpPr>
            <p:spPr>
              <a:xfrm>
                <a:off x="7003531" y="149866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4734CD8-8243-41E0-A3DC-12189215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31" y="1498668"/>
                <a:ext cx="37067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BB85C9C-42A6-4AF8-9D5C-1C6E76EC79CA}"/>
                  </a:ext>
                </a:extLst>
              </p:cNvPr>
              <p:cNvSpPr txBox="1"/>
              <p:nvPr/>
            </p:nvSpPr>
            <p:spPr>
              <a:xfrm>
                <a:off x="8290881" y="1529090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BB85C9C-42A6-4AF8-9D5C-1C6E76EC7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881" y="1529090"/>
                <a:ext cx="37067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8B909D-DE9A-49B9-BC58-FAC5208FEECD}"/>
                  </a:ext>
                </a:extLst>
              </p:cNvPr>
              <p:cNvSpPr txBox="1"/>
              <p:nvPr/>
            </p:nvSpPr>
            <p:spPr>
              <a:xfrm>
                <a:off x="6974709" y="2621472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8B909D-DE9A-49B9-BC58-FAC5208FE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709" y="2621472"/>
                <a:ext cx="37067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1F2C34F7-D0DE-4CC4-B75B-8DFE370F44AB}"/>
              </a:ext>
            </a:extLst>
          </p:cNvPr>
          <p:cNvSpPr/>
          <p:nvPr/>
        </p:nvSpPr>
        <p:spPr>
          <a:xfrm>
            <a:off x="1815050" y="4458789"/>
            <a:ext cx="147285" cy="146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4CBACC-5AC0-436F-9AB4-AAF91026EE89}"/>
              </a:ext>
            </a:extLst>
          </p:cNvPr>
          <p:cNvCxnSpPr>
            <a:cxnSpLocks/>
          </p:cNvCxnSpPr>
          <p:nvPr/>
        </p:nvCxnSpPr>
        <p:spPr>
          <a:xfrm>
            <a:off x="1973028" y="4555062"/>
            <a:ext cx="1341120" cy="76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8A3A284-9BE4-449B-8243-1BBE71E7053D}"/>
              </a:ext>
            </a:extLst>
          </p:cNvPr>
          <p:cNvSpPr/>
          <p:nvPr/>
        </p:nvSpPr>
        <p:spPr>
          <a:xfrm>
            <a:off x="2317261" y="4302600"/>
            <a:ext cx="81788" cy="255980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F424772-3678-4E41-8171-71125AB5CCC9}"/>
                  </a:ext>
                </a:extLst>
              </p:cNvPr>
              <p:cNvSpPr txBox="1"/>
              <p:nvPr/>
            </p:nvSpPr>
            <p:spPr>
              <a:xfrm>
                <a:off x="1986467" y="4324373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F424772-3678-4E41-8171-71125AB5C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467" y="4324373"/>
                <a:ext cx="502919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A2655D-C563-4F2D-8ACE-319129C40380}"/>
                  </a:ext>
                </a:extLst>
              </p:cNvPr>
              <p:cNvSpPr txBox="1"/>
              <p:nvPr/>
            </p:nvSpPr>
            <p:spPr>
              <a:xfrm>
                <a:off x="842197" y="4375921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5A2655D-C563-4F2D-8ACE-319129C40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7" y="4375921"/>
                <a:ext cx="370676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5F370BC-A730-4F56-9094-C24CED7E7F99}"/>
              </a:ext>
            </a:extLst>
          </p:cNvPr>
          <p:cNvCxnSpPr>
            <a:cxnSpLocks/>
          </p:cNvCxnSpPr>
          <p:nvPr/>
        </p:nvCxnSpPr>
        <p:spPr>
          <a:xfrm flipH="1">
            <a:off x="1175165" y="4535982"/>
            <a:ext cx="657659" cy="16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974FCA-A57C-48F4-BF29-F0841109C7E5}"/>
              </a:ext>
            </a:extLst>
          </p:cNvPr>
          <p:cNvCxnSpPr>
            <a:cxnSpLocks/>
          </p:cNvCxnSpPr>
          <p:nvPr/>
        </p:nvCxnSpPr>
        <p:spPr>
          <a:xfrm flipV="1">
            <a:off x="1936751" y="3956050"/>
            <a:ext cx="1231899" cy="5143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38C546-6EF1-4CCB-A2EF-D4B3466703B3}"/>
              </a:ext>
            </a:extLst>
          </p:cNvPr>
          <p:cNvCxnSpPr>
            <a:cxnSpLocks/>
          </p:cNvCxnSpPr>
          <p:nvPr/>
        </p:nvCxnSpPr>
        <p:spPr>
          <a:xfrm flipV="1">
            <a:off x="1894665" y="3939540"/>
            <a:ext cx="2715" cy="5281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B88268-6F42-423E-AC21-028EABEC9CE8}"/>
                  </a:ext>
                </a:extLst>
              </p:cNvPr>
              <p:cNvSpPr txBox="1"/>
              <p:nvPr/>
            </p:nvSpPr>
            <p:spPr>
              <a:xfrm>
                <a:off x="1751413" y="3694440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B88268-6F42-423E-AC21-028EABEC9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413" y="3694440"/>
                <a:ext cx="37067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335E8A-9F09-4485-8C71-C7616AE00723}"/>
              </a:ext>
            </a:extLst>
          </p:cNvPr>
          <p:cNvCxnSpPr>
            <a:cxnSpLocks/>
          </p:cNvCxnSpPr>
          <p:nvPr/>
        </p:nvCxnSpPr>
        <p:spPr>
          <a:xfrm>
            <a:off x="1882140" y="4610100"/>
            <a:ext cx="0" cy="495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17D5D7-2CCD-494A-8A5F-B121C538037E}"/>
                  </a:ext>
                </a:extLst>
              </p:cNvPr>
              <p:cNvSpPr txBox="1"/>
              <p:nvPr/>
            </p:nvSpPr>
            <p:spPr>
              <a:xfrm>
                <a:off x="1703354" y="5098686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17D5D7-2CCD-494A-8A5F-B121C5380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354" y="5098686"/>
                <a:ext cx="370676" cy="261610"/>
              </a:xfrm>
              <a:prstGeom prst="rect">
                <a:avLst/>
              </a:prstGeom>
              <a:blipFill>
                <a:blip r:embed="rId10"/>
                <a:stretch>
                  <a:fillRect r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F8CDD7-A633-4398-B338-DCB32EFCFCD5}"/>
                  </a:ext>
                </a:extLst>
              </p:cNvPr>
              <p:cNvSpPr txBox="1"/>
              <p:nvPr/>
            </p:nvSpPr>
            <p:spPr>
              <a:xfrm>
                <a:off x="2358155" y="393195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EF8CDD7-A633-4398-B338-DCB32EFCF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155" y="3931958"/>
                <a:ext cx="37067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015A613-9EFB-4A8A-B9A6-71C5FF9C6F4F}"/>
              </a:ext>
            </a:extLst>
          </p:cNvPr>
          <p:cNvSpPr txBox="1"/>
          <p:nvPr/>
        </p:nvSpPr>
        <p:spPr>
          <a:xfrm>
            <a:off x="4060577" y="3573016"/>
            <a:ext cx="392749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As the bead is smooth, the two parts of the string can be considered as a single piece of string, and therefore the tension is the same throughout.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64E12EA-7A23-4E66-BD28-876F0A88D050}"/>
                  </a:ext>
                </a:extLst>
              </p:cNvPr>
              <p:cNvSpPr txBox="1"/>
              <p:nvPr/>
            </p:nvSpPr>
            <p:spPr>
              <a:xfrm>
                <a:off x="3923928" y="4881584"/>
                <a:ext cx="4423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  ∴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=9.24 (3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        =13.9 (3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64E12EA-7A23-4E66-BD28-876F0A88D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881584"/>
                <a:ext cx="4423118" cy="923330"/>
              </a:xfrm>
              <a:prstGeom prst="rect">
                <a:avLst/>
              </a:prstGeom>
              <a:blipFill>
                <a:blip r:embed="rId11"/>
                <a:stretch>
                  <a:fillRect b="-4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B2697E36-F115-48B9-AB21-7C5D7061C72E}"/>
              </a:ext>
            </a:extLst>
          </p:cNvPr>
          <p:cNvSpPr/>
          <p:nvPr/>
        </p:nvSpPr>
        <p:spPr>
          <a:xfrm>
            <a:off x="4866003" y="4665209"/>
            <a:ext cx="3649347" cy="5334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D27ECFF-5697-4B10-8490-46226BBBAB32}"/>
              </a:ext>
            </a:extLst>
          </p:cNvPr>
          <p:cNvSpPr/>
          <p:nvPr/>
        </p:nvSpPr>
        <p:spPr>
          <a:xfrm>
            <a:off x="4871397" y="5193085"/>
            <a:ext cx="3649347" cy="8282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C876DE-0A27-44F0-B7A7-5B236CBCA7D3}"/>
              </a:ext>
            </a:extLst>
          </p:cNvPr>
          <p:cNvSpPr/>
          <p:nvPr/>
        </p:nvSpPr>
        <p:spPr>
          <a:xfrm>
            <a:off x="574375" y="3495706"/>
            <a:ext cx="2739773" cy="20215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Force Diagram</a:t>
            </a:r>
          </a:p>
        </p:txBody>
      </p:sp>
    </p:spTree>
    <p:extLst>
      <p:ext uri="{BB962C8B-B14F-4D97-AF65-F5344CB8AC3E}">
        <p14:creationId xmlns:p14="http://schemas.microsoft.com/office/powerpoint/2010/main" val="201729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9EF818-7C64-413C-B592-0561A48FAA9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B77A835-BBF8-42FE-977D-46E81DA90BF8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3A74D8B-4B21-4BA6-9010-4F1A3A65D1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FAA1B-3178-40A5-BD63-985711D1E8F9}"/>
                  </a:ext>
                </a:extLst>
              </p:cNvPr>
              <p:cNvSpPr txBox="1"/>
              <p:nvPr/>
            </p:nvSpPr>
            <p:spPr>
              <a:xfrm>
                <a:off x="256854" y="729254"/>
                <a:ext cx="6691410" cy="215443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mass of 3kg rests on the surface of a smooth plane which is inclined at an angle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45°</m:t>
                    </m:r>
                  </m:oMath>
                </a14:m>
                <a:r>
                  <a:rPr lang="en-GB" sz="1400" dirty="0"/>
                  <a:t> to the horizontal. The mass is attached to a cable which passes up the plane along the line of greatest slope and then passes over a smooth pulley at the top of the plane. The cable carries a mass of 1kg freely suspended at the other end. The masses are modelled as particles, and the cable as a light inextensible string. There is a force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N acting horizontally on the 3kg mass and the system is in equilibrium.</a:t>
                </a:r>
              </a:p>
              <a:p>
                <a:endParaRPr lang="en-GB" sz="600" dirty="0"/>
              </a:p>
              <a:p>
                <a:r>
                  <a:rPr lang="en-GB" sz="1400" dirty="0"/>
                  <a:t>Calculate (a) the magnitude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  (b) the normal reaction between the mass and the plane    (c) State how you have used the assumption that the pulley is smooth in your calculations.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AFAA1B-3178-40A5-BD63-985711D1E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" y="729254"/>
                <a:ext cx="6691410" cy="21544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88467DF-4DBA-4120-BD9F-633335215D53}"/>
              </a:ext>
            </a:extLst>
          </p:cNvPr>
          <p:cNvSpPr/>
          <p:nvPr/>
        </p:nvSpPr>
        <p:spPr>
          <a:xfrm>
            <a:off x="1577909" y="3938846"/>
            <a:ext cx="147285" cy="146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B6B021-192D-4462-A7AC-2B28B5281213}"/>
              </a:ext>
            </a:extLst>
          </p:cNvPr>
          <p:cNvSpPr/>
          <p:nvPr/>
        </p:nvSpPr>
        <p:spPr>
          <a:xfrm rot="343802">
            <a:off x="1029451" y="4450080"/>
            <a:ext cx="81788" cy="255980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4EC40D-C33E-433F-9727-A8736656F486}"/>
                  </a:ext>
                </a:extLst>
              </p:cNvPr>
              <p:cNvSpPr txBox="1"/>
              <p:nvPr/>
            </p:nvSpPr>
            <p:spPr>
              <a:xfrm>
                <a:off x="632119" y="4496822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4EC40D-C33E-433F-9727-A8736656F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19" y="4496822"/>
                <a:ext cx="502919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5C9023-0647-4C16-85A7-800E6C870C65}"/>
                  </a:ext>
                </a:extLst>
              </p:cNvPr>
              <p:cNvSpPr txBox="1"/>
              <p:nvPr/>
            </p:nvSpPr>
            <p:spPr>
              <a:xfrm>
                <a:off x="989866" y="375310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5C9023-0647-4C16-85A7-800E6C870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66" y="3753108"/>
                <a:ext cx="37067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AA356D-6E5C-4A3A-872B-FF0F1F73C37A}"/>
              </a:ext>
            </a:extLst>
          </p:cNvPr>
          <p:cNvCxnSpPr>
            <a:cxnSpLocks/>
          </p:cNvCxnSpPr>
          <p:nvPr/>
        </p:nvCxnSpPr>
        <p:spPr>
          <a:xfrm>
            <a:off x="941634" y="4009689"/>
            <a:ext cx="6118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BE6505-96CC-482A-9E83-F5D9622902DB}"/>
              </a:ext>
            </a:extLst>
          </p:cNvPr>
          <p:cNvSpPr/>
          <p:nvPr/>
        </p:nvSpPr>
        <p:spPr>
          <a:xfrm>
            <a:off x="2370355" y="3569011"/>
            <a:ext cx="147285" cy="1462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8FC2CF-1841-4B1B-AB39-63D1C93E44E5}"/>
              </a:ext>
            </a:extLst>
          </p:cNvPr>
          <p:cNvCxnSpPr>
            <a:cxnSpLocks/>
          </p:cNvCxnSpPr>
          <p:nvPr/>
        </p:nvCxnSpPr>
        <p:spPr>
          <a:xfrm flipV="1">
            <a:off x="545306" y="3714751"/>
            <a:ext cx="1877854" cy="990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CBD9AE-5ED6-4C63-A692-F10880B9F2B7}"/>
              </a:ext>
            </a:extLst>
          </p:cNvPr>
          <p:cNvCxnSpPr>
            <a:cxnSpLocks/>
          </p:cNvCxnSpPr>
          <p:nvPr/>
        </p:nvCxnSpPr>
        <p:spPr>
          <a:xfrm>
            <a:off x="542010" y="4705827"/>
            <a:ext cx="11557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15DE861-235D-4FC5-B500-2D57B8A65D82}"/>
              </a:ext>
            </a:extLst>
          </p:cNvPr>
          <p:cNvCxnSpPr>
            <a:cxnSpLocks/>
          </p:cNvCxnSpPr>
          <p:nvPr/>
        </p:nvCxnSpPr>
        <p:spPr>
          <a:xfrm flipH="1" flipV="1">
            <a:off x="1356360" y="3451860"/>
            <a:ext cx="243840" cy="4876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8DC1DC-C31D-4920-A52F-B7A558908F75}"/>
                  </a:ext>
                </a:extLst>
              </p:cNvPr>
              <p:cNvSpPr txBox="1"/>
              <p:nvPr/>
            </p:nvSpPr>
            <p:spPr>
              <a:xfrm>
                <a:off x="1132657" y="3181022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8DC1DC-C31D-4920-A52F-B7A558908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57" y="3181022"/>
                <a:ext cx="37067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2C77CB-6C33-4D45-AB6E-8F2D981F901E}"/>
              </a:ext>
            </a:extLst>
          </p:cNvPr>
          <p:cNvCxnSpPr>
            <a:cxnSpLocks/>
          </p:cNvCxnSpPr>
          <p:nvPr/>
        </p:nvCxnSpPr>
        <p:spPr>
          <a:xfrm flipV="1">
            <a:off x="1722120" y="3779520"/>
            <a:ext cx="274320" cy="1676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B1D747-D25B-4AFF-9BE9-6BFE89435E8B}"/>
                  </a:ext>
                </a:extLst>
              </p:cNvPr>
              <p:cNvSpPr txBox="1"/>
              <p:nvPr/>
            </p:nvSpPr>
            <p:spPr>
              <a:xfrm>
                <a:off x="1614601" y="3588621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4B1D747-D25B-4AFF-9BE9-6BFE89435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601" y="3588621"/>
                <a:ext cx="37067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AA697F-E303-4484-8219-E45AE1C4D863}"/>
              </a:ext>
            </a:extLst>
          </p:cNvPr>
          <p:cNvCxnSpPr>
            <a:cxnSpLocks/>
          </p:cNvCxnSpPr>
          <p:nvPr/>
        </p:nvCxnSpPr>
        <p:spPr>
          <a:xfrm flipH="1">
            <a:off x="1654969" y="4070350"/>
            <a:ext cx="8731" cy="570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8FCD6-8980-4D7F-ABC3-C07398075616}"/>
                  </a:ext>
                </a:extLst>
              </p:cNvPr>
              <p:cNvSpPr txBox="1"/>
              <p:nvPr/>
            </p:nvSpPr>
            <p:spPr>
              <a:xfrm>
                <a:off x="1387239" y="424567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78FCD6-8980-4D7F-ABC3-C07398075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239" y="4245678"/>
                <a:ext cx="370676" cy="26161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9418405-0907-43A6-892B-285D0EF6E5A2}"/>
              </a:ext>
            </a:extLst>
          </p:cNvPr>
          <p:cNvCxnSpPr>
            <a:cxnSpLocks/>
          </p:cNvCxnSpPr>
          <p:nvPr/>
        </p:nvCxnSpPr>
        <p:spPr>
          <a:xfrm>
            <a:off x="1702594" y="4076700"/>
            <a:ext cx="223837" cy="38576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39E9AA-B468-447A-A66A-3E043E2DC31D}"/>
              </a:ext>
            </a:extLst>
          </p:cNvPr>
          <p:cNvCxnSpPr>
            <a:cxnSpLocks/>
          </p:cNvCxnSpPr>
          <p:nvPr/>
        </p:nvCxnSpPr>
        <p:spPr>
          <a:xfrm flipH="1">
            <a:off x="1702594" y="4495799"/>
            <a:ext cx="207168" cy="10001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19B7AB-E7F3-469B-A1E8-9F01E12F4679}"/>
                  </a:ext>
                </a:extLst>
              </p:cNvPr>
              <p:cNvSpPr txBox="1"/>
              <p:nvPr/>
            </p:nvSpPr>
            <p:spPr>
              <a:xfrm>
                <a:off x="1761762" y="4476120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19B7AB-E7F3-469B-A1E8-9F01E12F4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762" y="4476120"/>
                <a:ext cx="370676" cy="261610"/>
              </a:xfrm>
              <a:prstGeom prst="rect">
                <a:avLst/>
              </a:prstGeom>
              <a:blipFill>
                <a:blip r:embed="rId8"/>
                <a:stretch>
                  <a:fillRect r="-86885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C2BC3A-AFE9-4DD3-B037-7FBCAB9BBEE9}"/>
                  </a:ext>
                </a:extLst>
              </p:cNvPr>
              <p:cNvSpPr txBox="1"/>
              <p:nvPr/>
            </p:nvSpPr>
            <p:spPr>
              <a:xfrm>
                <a:off x="1764088" y="4076536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AC2BC3A-AFE9-4DD3-B037-7FBCAB9BB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088" y="4076536"/>
                <a:ext cx="370676" cy="261610"/>
              </a:xfrm>
              <a:prstGeom prst="rect">
                <a:avLst/>
              </a:prstGeom>
              <a:blipFill>
                <a:blip r:embed="rId9"/>
                <a:stretch>
                  <a:fillRect r="-91803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5B998C9-A871-4A6E-87F0-CC312D12906B}"/>
              </a:ext>
            </a:extLst>
          </p:cNvPr>
          <p:cNvSpPr/>
          <p:nvPr/>
        </p:nvSpPr>
        <p:spPr>
          <a:xfrm rot="10610200">
            <a:off x="1291316" y="4011888"/>
            <a:ext cx="81788" cy="255980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DAEE52-B9BF-4349-B060-5D7BA9D5F89C}"/>
                  </a:ext>
                </a:extLst>
              </p:cNvPr>
              <p:cNvSpPr txBox="1"/>
              <p:nvPr/>
            </p:nvSpPr>
            <p:spPr>
              <a:xfrm>
                <a:off x="981030" y="4002295"/>
                <a:ext cx="3429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8DAEE52-B9BF-4349-B060-5D7BA9D5F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30" y="4002295"/>
                <a:ext cx="342945" cy="261610"/>
              </a:xfrm>
              <a:prstGeom prst="rect">
                <a:avLst/>
              </a:prstGeom>
              <a:blipFill>
                <a:blip r:embed="rId10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18FBD20-BFDF-4F74-850B-930E3BCDB7F3}"/>
              </a:ext>
            </a:extLst>
          </p:cNvPr>
          <p:cNvCxnSpPr>
            <a:cxnSpLocks/>
          </p:cNvCxnSpPr>
          <p:nvPr/>
        </p:nvCxnSpPr>
        <p:spPr>
          <a:xfrm>
            <a:off x="906819" y="4018559"/>
            <a:ext cx="198081" cy="36770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2C44019-68A6-4CDF-BA9F-75522962AF5D}"/>
              </a:ext>
            </a:extLst>
          </p:cNvPr>
          <p:cNvCxnSpPr>
            <a:cxnSpLocks/>
          </p:cNvCxnSpPr>
          <p:nvPr/>
        </p:nvCxnSpPr>
        <p:spPr>
          <a:xfrm flipV="1">
            <a:off x="1138238" y="4110038"/>
            <a:ext cx="445293" cy="24050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BF8C653-D32D-413E-B79E-2AF0063E9D88}"/>
                  </a:ext>
                </a:extLst>
              </p:cNvPr>
              <p:cNvSpPr txBox="1"/>
              <p:nvPr/>
            </p:nvSpPr>
            <p:spPr>
              <a:xfrm>
                <a:off x="541069" y="4116689"/>
                <a:ext cx="3706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func>
                    </m:oMath>
                  </m:oMathPara>
                </a14:m>
                <a:endParaRPr lang="en-GB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BF8C653-D32D-413E-B79E-2AF0063E9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69" y="4116689"/>
                <a:ext cx="370676" cy="215444"/>
              </a:xfrm>
              <a:prstGeom prst="rect">
                <a:avLst/>
              </a:prstGeom>
              <a:blipFill>
                <a:blip r:embed="rId11"/>
                <a:stretch>
                  <a:fillRect r="-262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CCDAD9D-C8B6-44A6-B5C7-DC918CB0E69B}"/>
                  </a:ext>
                </a:extLst>
              </p:cNvPr>
              <p:cNvSpPr txBox="1"/>
              <p:nvPr/>
            </p:nvSpPr>
            <p:spPr>
              <a:xfrm rot="19968913">
                <a:off x="1100151" y="4260048"/>
                <a:ext cx="37067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e>
                      </m:func>
                    </m:oMath>
                  </m:oMathPara>
                </a14:m>
                <a:endParaRPr lang="en-GB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CCDAD9D-C8B6-44A6-B5C7-DC918CB0E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68913">
                <a:off x="1100151" y="4260048"/>
                <a:ext cx="370676" cy="215444"/>
              </a:xfrm>
              <a:prstGeom prst="rect">
                <a:avLst/>
              </a:prstGeom>
              <a:blipFill>
                <a:blip r:embed="rId12"/>
                <a:stretch>
                  <a:fillRect r="-19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0D6D0693-A90D-4AF3-8E36-79EB15276F17}"/>
              </a:ext>
            </a:extLst>
          </p:cNvPr>
          <p:cNvSpPr/>
          <p:nvPr/>
        </p:nvSpPr>
        <p:spPr>
          <a:xfrm>
            <a:off x="2550739" y="4018559"/>
            <a:ext cx="147285" cy="146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91C91A-40A7-4964-A2E7-4DB7B41E394D}"/>
              </a:ext>
            </a:extLst>
          </p:cNvPr>
          <p:cNvCxnSpPr>
            <a:cxnSpLocks/>
          </p:cNvCxnSpPr>
          <p:nvPr/>
        </p:nvCxnSpPr>
        <p:spPr>
          <a:xfrm flipV="1">
            <a:off x="2622508" y="3740150"/>
            <a:ext cx="6392" cy="2757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9FDC75-F31E-472C-B0A6-994C5A5297CB}"/>
              </a:ext>
            </a:extLst>
          </p:cNvPr>
          <p:cNvCxnSpPr>
            <a:cxnSpLocks/>
          </p:cNvCxnSpPr>
          <p:nvPr/>
        </p:nvCxnSpPr>
        <p:spPr>
          <a:xfrm>
            <a:off x="2616200" y="4178300"/>
            <a:ext cx="0" cy="2286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7BAD411-2B84-4CDF-91D9-E8B4BB96ABE6}"/>
                  </a:ext>
                </a:extLst>
              </p:cNvPr>
              <p:cNvSpPr txBox="1"/>
              <p:nvPr/>
            </p:nvSpPr>
            <p:spPr>
              <a:xfrm>
                <a:off x="2555589" y="3753108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7BAD411-2B84-4CDF-91D9-E8B4BB96A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89" y="3753108"/>
                <a:ext cx="37067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4A7F22-65F0-4C42-AD29-AAC44A11A08F}"/>
                  </a:ext>
                </a:extLst>
              </p:cNvPr>
              <p:cNvSpPr txBox="1"/>
              <p:nvPr/>
            </p:nvSpPr>
            <p:spPr>
              <a:xfrm>
                <a:off x="2550739" y="4178300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4A7F22-65F0-4C42-AD29-AAC44A11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739" y="4178300"/>
                <a:ext cx="370676" cy="261610"/>
              </a:xfrm>
              <a:prstGeom prst="rect">
                <a:avLst/>
              </a:prstGeom>
              <a:blipFill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4F2A97-FDCD-4464-8483-179E46B5A962}"/>
                  </a:ext>
                </a:extLst>
              </p:cNvPr>
              <p:cNvSpPr txBox="1"/>
              <p:nvPr/>
            </p:nvSpPr>
            <p:spPr>
              <a:xfrm>
                <a:off x="3612084" y="3019097"/>
                <a:ext cx="5398566" cy="3816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For 1kg mass: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dirty="0"/>
              </a:p>
              <a:p>
                <a:endParaRPr lang="en-GB" sz="1050" dirty="0"/>
              </a:p>
              <a:p>
                <a:r>
                  <a:rPr lang="en-GB" dirty="0"/>
                  <a:t>For 3kg mass: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↗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𝑔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45°</m:t>
                              </m:r>
                            </m:e>
                          </m:func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func>
                            <m:func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45°</m:t>
                              </m:r>
                            </m:e>
                          </m:func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 (2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↖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45°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   =6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=32 (2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GB" sz="600" dirty="0"/>
              </a:p>
              <a:p>
                <a:r>
                  <a:rPr lang="en-GB" dirty="0"/>
                  <a:t>Pulley is smooth so tension in string will be same on both sides of the pulley.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F4F2A97-FDCD-4464-8483-179E46B5A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084" y="3019097"/>
                <a:ext cx="5398566" cy="3816301"/>
              </a:xfrm>
              <a:prstGeom prst="rect">
                <a:avLst/>
              </a:prstGeom>
              <a:blipFill>
                <a:blip r:embed="rId14"/>
                <a:stretch>
                  <a:fillRect l="-1017" t="-7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893F310A-C3CD-4C95-A287-C6F0D7E6571D}"/>
              </a:ext>
            </a:extLst>
          </p:cNvPr>
          <p:cNvSpPr/>
          <p:nvPr/>
        </p:nvSpPr>
        <p:spPr>
          <a:xfrm>
            <a:off x="3253264" y="3051917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6DBB2B4-6508-4A7B-A6AA-1EC6E6CADA75}"/>
              </a:ext>
            </a:extLst>
          </p:cNvPr>
          <p:cNvSpPr/>
          <p:nvPr/>
        </p:nvSpPr>
        <p:spPr>
          <a:xfrm>
            <a:off x="3253264" y="5085184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3710121-C32C-4DF1-BC82-66E3E53DE8F0}"/>
              </a:ext>
            </a:extLst>
          </p:cNvPr>
          <p:cNvSpPr/>
          <p:nvPr/>
        </p:nvSpPr>
        <p:spPr>
          <a:xfrm>
            <a:off x="3253264" y="6062085"/>
            <a:ext cx="257666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818847-30D1-44A8-970B-B9CA564E32C4}"/>
              </a:ext>
            </a:extLst>
          </p:cNvPr>
          <p:cNvSpPr/>
          <p:nvPr/>
        </p:nvSpPr>
        <p:spPr>
          <a:xfrm>
            <a:off x="450550" y="3152806"/>
            <a:ext cx="2568875" cy="20192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Force Diagram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2660CE-6982-44B7-A70C-83DCDFB3233F}"/>
              </a:ext>
            </a:extLst>
          </p:cNvPr>
          <p:cNvSpPr/>
          <p:nvPr/>
        </p:nvSpPr>
        <p:spPr>
          <a:xfrm>
            <a:off x="4278635" y="3327228"/>
            <a:ext cx="3169915" cy="4065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D4D0E68-5748-4EE8-AA85-F694B432B035}"/>
              </a:ext>
            </a:extLst>
          </p:cNvPr>
          <p:cNvSpPr/>
          <p:nvPr/>
        </p:nvSpPr>
        <p:spPr>
          <a:xfrm>
            <a:off x="4319116" y="4060618"/>
            <a:ext cx="4567709" cy="8161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4CDB1B6-96DE-45DD-87F9-A6224EE90E36}"/>
              </a:ext>
            </a:extLst>
          </p:cNvPr>
          <p:cNvSpPr/>
          <p:nvPr/>
        </p:nvSpPr>
        <p:spPr>
          <a:xfrm>
            <a:off x="4278636" y="5085184"/>
            <a:ext cx="3617590" cy="9346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3285CAC-617D-46A5-9AF7-B3C90F487448}"/>
              </a:ext>
            </a:extLst>
          </p:cNvPr>
          <p:cNvSpPr/>
          <p:nvPr/>
        </p:nvSpPr>
        <p:spPr>
          <a:xfrm>
            <a:off x="3510930" y="6062085"/>
            <a:ext cx="5404470" cy="6816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760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AA450DA-3999-470D-AD27-31C9ACF4D217}"/>
              </a:ext>
            </a:extLst>
          </p:cNvPr>
          <p:cNvGrpSpPr/>
          <p:nvPr/>
        </p:nvGrpSpPr>
        <p:grpSpPr>
          <a:xfrm>
            <a:off x="-22391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FFF7E34B-8B23-426C-85EB-44DB6A84C6C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09363D-20A7-4848-B641-539A8D7FD6E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0F77C2-743D-4A41-BC34-DBC4A8C53AEF}"/>
              </a:ext>
            </a:extLst>
          </p:cNvPr>
          <p:cNvSpPr txBox="1"/>
          <p:nvPr/>
        </p:nvSpPr>
        <p:spPr>
          <a:xfrm>
            <a:off x="251520" y="817539"/>
            <a:ext cx="338437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M1(Old) May 2013(R) Q2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129B03-548A-4FC4-B875-055ACCBFC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05921"/>
            <a:ext cx="5376054" cy="35405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8C0FAB-37D1-4510-80E5-DDFD38D95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68" y="4424061"/>
            <a:ext cx="5376053" cy="236625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4F3632C-EF93-46D8-90D9-327DC62381B7}"/>
              </a:ext>
            </a:extLst>
          </p:cNvPr>
          <p:cNvSpPr/>
          <p:nvPr/>
        </p:nvSpPr>
        <p:spPr>
          <a:xfrm>
            <a:off x="3675378" y="4424061"/>
            <a:ext cx="5376054" cy="2348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B822E3-F2A7-4394-B385-49DEF05B6612}"/>
                  </a:ext>
                </a:extLst>
              </p:cNvPr>
              <p:cNvSpPr txBox="1"/>
              <p:nvPr/>
            </p:nvSpPr>
            <p:spPr>
              <a:xfrm>
                <a:off x="5995945" y="2132856"/>
                <a:ext cx="2736304" cy="11695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particle can’t move along the string, so we have two separate strings with separate tensions. Introduce suitable variables for the tensions of each,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B822E3-F2A7-4394-B385-49DEF05B6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945" y="2132856"/>
                <a:ext cx="2736304" cy="1169551"/>
              </a:xfrm>
              <a:prstGeom prst="rect">
                <a:avLst/>
              </a:prstGeom>
              <a:blipFill>
                <a:blip r:embed="rId4"/>
                <a:stretch>
                  <a:fillRect l="-221" r="-885" b="-30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95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7.2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57-58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6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9E1C89A-BBE1-E063-FB95-40C848FC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381" y="646136"/>
            <a:ext cx="6616093" cy="616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8764F7F-942E-2C5F-254E-03096CB0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940" y="980728"/>
            <a:ext cx="70389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3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B66FED4-4B4E-EA22-C95A-3FF4C9A3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08720"/>
            <a:ext cx="72009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7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1AABE10-EE29-B556-1CD2-39CEA444A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78" y="814536"/>
            <a:ext cx="70485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32352732-4913-4791-A362-F3CD293431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FEBD4-5A40-4A65-B129-FD31F3D25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C1FE50-4249-4C5B-AC2A-6E9FE5F3E4CB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25976</TotalTime>
  <Words>538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M2 Chapter 7: Application of Forces  Modelling with Statics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957</cp:revision>
  <dcterms:created xsi:type="dcterms:W3CDTF">2013-02-28T07:36:55Z</dcterms:created>
  <dcterms:modified xsi:type="dcterms:W3CDTF">2024-06-22T14:39:43Z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