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02" r:id="rId5"/>
    <p:sldId id="515" r:id="rId6"/>
    <p:sldId id="261" r:id="rId7"/>
    <p:sldId id="292" r:id="rId8"/>
    <p:sldId id="533" r:id="rId9"/>
    <p:sldId id="534" r:id="rId10"/>
    <p:sldId id="535" r:id="rId11"/>
    <p:sldId id="517" r:id="rId12"/>
    <p:sldId id="546" r:id="rId13"/>
    <p:sldId id="700" r:id="rId14"/>
    <p:sldId id="705" r:id="rId15"/>
    <p:sldId id="5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</a:t>
            </a:r>
            <a:r>
              <a:rPr lang="en-GB" b="1">
                <a:solidFill>
                  <a:srgbClr val="92D050"/>
                </a:solidFill>
              </a:rPr>
              <a:t>Chapter 5: </a:t>
            </a:r>
            <a:r>
              <a:rPr lang="en-GB" dirty="0">
                <a:solidFill>
                  <a:schemeClr val="accent5"/>
                </a:solidFill>
              </a:rPr>
              <a:t>Inclined Planes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Force Components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3C8A00A-1E4A-CC68-1710-E05DAC67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8" y="709612"/>
            <a:ext cx="64770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1D60A0A-D2DF-30DD-CC48-D3D80DB7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692696"/>
            <a:ext cx="6810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20E25AF-A201-C38D-826D-445C24E1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78" y="764704"/>
            <a:ext cx="5676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Overview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C7C9F3F-ADC1-4F8A-B385-BD7D33874415}"/>
              </a:ext>
            </a:extLst>
          </p:cNvPr>
          <p:cNvSpPr txBox="1"/>
          <p:nvPr/>
        </p:nvSpPr>
        <p:spPr>
          <a:xfrm>
            <a:off x="261746" y="725773"/>
            <a:ext cx="7838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 Year 1 any frictional forces were stated. In this chapter, we will be able to </a:t>
            </a:r>
            <a:r>
              <a:rPr lang="en-GB" sz="1600" b="1" dirty="0"/>
              <a:t>calculate the frictional force</a:t>
            </a:r>
            <a:r>
              <a:rPr lang="en-GB" sz="1600" dirty="0"/>
              <a:t> using the normal reaction force acting on the object.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921B5-2F92-4BBB-9812-BDEFFD26B3A7}"/>
              </a:ext>
            </a:extLst>
          </p:cNvPr>
          <p:cNvSpPr txBox="1"/>
          <p:nvPr/>
        </p:nvSpPr>
        <p:spPr>
          <a:xfrm>
            <a:off x="539552" y="1958461"/>
            <a:ext cx="3315946" cy="181588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“Determine the magnitude and direction of the resultant force.”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236AF-43E4-49A8-B9C8-3FB178E605AC}"/>
              </a:ext>
            </a:extLst>
          </p:cNvPr>
          <p:cNvSpPr txBox="1"/>
          <p:nvPr/>
        </p:nvSpPr>
        <p:spPr>
          <a:xfrm>
            <a:off x="539552" y="1599602"/>
            <a:ext cx="331594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Resolving components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4C3151-222A-47D3-B696-1D2E8A1E55D9}"/>
                  </a:ext>
                </a:extLst>
              </p:cNvPr>
              <p:cNvSpPr txBox="1"/>
              <p:nvPr/>
            </p:nvSpPr>
            <p:spPr>
              <a:xfrm>
                <a:off x="4228508" y="1993015"/>
                <a:ext cx="3880767" cy="297703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“A block of mass 3kg is placed on a smooth slope with angle of inclination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dirty="0"/>
                  <a:t>. Determine the acceleration of the block down the slope.”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4C3151-222A-47D3-B696-1D2E8A1E5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508" y="1993015"/>
                <a:ext cx="3880767" cy="29770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7E256CD8-BDD8-4F3A-9424-AE9854204C95}"/>
              </a:ext>
            </a:extLst>
          </p:cNvPr>
          <p:cNvSpPr txBox="1"/>
          <p:nvPr/>
        </p:nvSpPr>
        <p:spPr>
          <a:xfrm>
            <a:off x="4228508" y="1623683"/>
            <a:ext cx="387666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Inclined Planes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49C021-E47B-4036-9EAF-46A75A8229C4}"/>
                  </a:ext>
                </a:extLst>
              </p:cNvPr>
              <p:cNvSpPr txBox="1"/>
              <p:nvPr/>
            </p:nvSpPr>
            <p:spPr>
              <a:xfrm>
                <a:off x="541153" y="4471176"/>
                <a:ext cx="3300250" cy="18158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Understand that the maximum friction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600" dirty="0"/>
                  <a:t> is the coefficient of friction of the surface,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 is the normal reaction force of the surface on the object. Use to solve inclined plane problems when the surface is rough.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49C021-E47B-4036-9EAF-46A75A82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3" y="4471176"/>
                <a:ext cx="3300250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BDE39F-7323-4D83-BBC7-BDC06977E980}"/>
                  </a:ext>
                </a:extLst>
              </p:cNvPr>
              <p:cNvSpPr txBox="1"/>
              <p:nvPr/>
            </p:nvSpPr>
            <p:spPr>
              <a:xfrm>
                <a:off x="541151" y="4076822"/>
                <a:ext cx="3300251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3</a:t>
                </a:r>
                <a:r>
                  <a:rPr lang="en-GB" dirty="0"/>
                  <a:t>::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BDE39F-7323-4D83-BBC7-BDC06977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1" y="4076822"/>
                <a:ext cx="3300251" cy="369332"/>
              </a:xfrm>
              <a:prstGeom prst="rect">
                <a:avLst/>
              </a:prstGeom>
              <a:blipFill>
                <a:blip r:embed="rId4"/>
                <a:stretch>
                  <a:fillRect l="-1284" t="-6250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16033156-ACD2-487A-A29C-45FFFC665530}"/>
              </a:ext>
            </a:extLst>
          </p:cNvPr>
          <p:cNvGrpSpPr/>
          <p:nvPr/>
        </p:nvGrpSpPr>
        <p:grpSpPr>
          <a:xfrm>
            <a:off x="1725557" y="2649471"/>
            <a:ext cx="1190259" cy="995958"/>
            <a:chOff x="1725557" y="2649471"/>
            <a:chExt cx="1190259" cy="99595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632334-EB69-4C60-8AE0-E22EC883A924}"/>
                </a:ext>
              </a:extLst>
            </p:cNvPr>
            <p:cNvCxnSpPr/>
            <p:nvPr/>
          </p:nvCxnSpPr>
          <p:spPr>
            <a:xfrm flipV="1">
              <a:off x="2065934" y="2708920"/>
              <a:ext cx="849882" cy="432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C54DEC-3DCE-4268-AB85-585D87E53DFD}"/>
                </a:ext>
              </a:extLst>
            </p:cNvPr>
            <p:cNvCxnSpPr/>
            <p:nvPr/>
          </p:nvCxnSpPr>
          <p:spPr>
            <a:xfrm>
              <a:off x="2065934" y="3140968"/>
              <a:ext cx="84988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08473A-5836-47CB-B84E-C4155A5AD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284" y="3139104"/>
              <a:ext cx="1" cy="50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0FCCE1-59B1-4CC1-9968-A2B10E5AA22B}"/>
                </a:ext>
              </a:extLst>
            </p:cNvPr>
            <p:cNvSpPr/>
            <p:nvPr/>
          </p:nvSpPr>
          <p:spPr>
            <a:xfrm>
              <a:off x="2324100" y="3003550"/>
              <a:ext cx="51505" cy="133350"/>
            </a:xfrm>
            <a:custGeom>
              <a:avLst/>
              <a:gdLst>
                <a:gd name="connsiteX0" fmla="*/ 0 w 51505"/>
                <a:gd name="connsiteY0" fmla="*/ 0 h 133350"/>
                <a:gd name="connsiteX1" fmla="*/ 44450 w 51505"/>
                <a:gd name="connsiteY1" fmla="*/ 69850 h 133350"/>
                <a:gd name="connsiteX2" fmla="*/ 50800 w 51505"/>
                <a:gd name="connsiteY2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05" h="133350">
                  <a:moveTo>
                    <a:pt x="0" y="0"/>
                  </a:moveTo>
                  <a:cubicBezTo>
                    <a:pt x="17991" y="23812"/>
                    <a:pt x="35983" y="47625"/>
                    <a:pt x="44450" y="69850"/>
                  </a:cubicBezTo>
                  <a:cubicBezTo>
                    <a:pt x="52917" y="92075"/>
                    <a:pt x="51858" y="112712"/>
                    <a:pt x="50800" y="13335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10A442-B904-45B7-83E5-F145700B9846}"/>
                    </a:ext>
                  </a:extLst>
                </p:cNvPr>
                <p:cNvSpPr txBox="1"/>
                <p:nvPr/>
              </p:nvSpPr>
              <p:spPr>
                <a:xfrm>
                  <a:off x="2309548" y="2898449"/>
                  <a:ext cx="2314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E10A442-B904-45B7-83E5-F145700B9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548" y="2898449"/>
                  <a:ext cx="231494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6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7174C32-A59E-4627-A99A-1B9D5009D8E4}"/>
                    </a:ext>
                  </a:extLst>
                </p:cNvPr>
                <p:cNvSpPr txBox="1"/>
                <p:nvPr/>
              </p:nvSpPr>
              <p:spPr>
                <a:xfrm>
                  <a:off x="2286242" y="2649471"/>
                  <a:ext cx="425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GB" sz="1200" b="0" i="0" dirty="0">
                      <a:latin typeface="+mj-lt"/>
                    </a:rPr>
                    <a:t>N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7174C32-A59E-4627-A99A-1B9D5009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242" y="2649471"/>
                  <a:ext cx="425208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9FA2EC-4767-4369-830D-FA90DF466AF6}"/>
                    </a:ext>
                  </a:extLst>
                </p:cNvPr>
                <p:cNvSpPr txBox="1"/>
                <p:nvPr/>
              </p:nvSpPr>
              <p:spPr>
                <a:xfrm>
                  <a:off x="1725557" y="3263842"/>
                  <a:ext cx="425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GB" sz="1200" b="0" i="0" dirty="0">
                      <a:latin typeface="+mj-lt"/>
                    </a:rPr>
                    <a:t>N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9FA2EC-4767-4369-830D-FA90DF466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557" y="3263842"/>
                  <a:ext cx="425208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0511DF-6EB6-4E0C-9F6B-AFDAA72E5086}"/>
              </a:ext>
            </a:extLst>
          </p:cNvPr>
          <p:cNvGrpSpPr/>
          <p:nvPr/>
        </p:nvGrpSpPr>
        <p:grpSpPr>
          <a:xfrm>
            <a:off x="5220072" y="3530951"/>
            <a:ext cx="1584176" cy="1231508"/>
            <a:chOff x="5220072" y="3530951"/>
            <a:chExt cx="1584176" cy="12315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D5C470-159E-4601-845F-5F67C5A1082E}"/>
                </a:ext>
              </a:extLst>
            </p:cNvPr>
            <p:cNvCxnSpPr/>
            <p:nvPr/>
          </p:nvCxnSpPr>
          <p:spPr>
            <a:xfrm flipV="1">
              <a:off x="5220072" y="4008745"/>
              <a:ext cx="1584176" cy="727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FCF3C0-B0A8-47A1-A826-25B182EDD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072" y="4720727"/>
              <a:ext cx="1584176" cy="9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DDB2A4-E271-4F38-B599-0C5812469672}"/>
                </a:ext>
              </a:extLst>
            </p:cNvPr>
            <p:cNvSpPr/>
            <p:nvPr/>
          </p:nvSpPr>
          <p:spPr>
            <a:xfrm>
              <a:off x="5572696" y="4572324"/>
              <a:ext cx="66675" cy="152400"/>
            </a:xfrm>
            <a:custGeom>
              <a:avLst/>
              <a:gdLst>
                <a:gd name="connsiteX0" fmla="*/ 0 w 66675"/>
                <a:gd name="connsiteY0" fmla="*/ 0 h 152400"/>
                <a:gd name="connsiteX1" fmla="*/ 52387 w 66675"/>
                <a:gd name="connsiteY1" fmla="*/ 76200 h 152400"/>
                <a:gd name="connsiteX2" fmla="*/ 66675 w 66675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152400">
                  <a:moveTo>
                    <a:pt x="0" y="0"/>
                  </a:moveTo>
                  <a:cubicBezTo>
                    <a:pt x="20637" y="25400"/>
                    <a:pt x="41275" y="50800"/>
                    <a:pt x="52387" y="76200"/>
                  </a:cubicBezTo>
                  <a:cubicBezTo>
                    <a:pt x="63499" y="101600"/>
                    <a:pt x="65087" y="127000"/>
                    <a:pt x="66675" y="1524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B2B85F-7BE5-459A-87F1-2748ECDA2B79}"/>
                    </a:ext>
                  </a:extLst>
                </p:cNvPr>
                <p:cNvSpPr txBox="1"/>
                <p:nvPr/>
              </p:nvSpPr>
              <p:spPr>
                <a:xfrm>
                  <a:off x="5595541" y="4485460"/>
                  <a:ext cx="2160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B2B85F-7BE5-459A-87F1-2748ECDA2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541" y="4485460"/>
                  <a:ext cx="21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9DBB2D-6D53-4E0C-8E33-E1DB45017E74}"/>
                </a:ext>
              </a:extLst>
            </p:cNvPr>
            <p:cNvSpPr/>
            <p:nvPr/>
          </p:nvSpPr>
          <p:spPr>
            <a:xfrm rot="20138070">
              <a:off x="6107472" y="4041929"/>
              <a:ext cx="306258" cy="20679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600" dirty="0"/>
                <a:t>3kg</a:t>
              </a:r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7FD251-26CC-4DAD-8C44-24EED4177A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1333" y="3753174"/>
              <a:ext cx="123825" cy="300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6536FC-ECA3-4A1D-B7AA-9562E725FFE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303258" y="4239515"/>
              <a:ext cx="12388" cy="366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5DFFAF-CC63-4023-9F33-3288D20F8863}"/>
                    </a:ext>
                  </a:extLst>
                </p:cNvPr>
                <p:cNvSpPr txBox="1"/>
                <p:nvPr/>
              </p:nvSpPr>
              <p:spPr>
                <a:xfrm>
                  <a:off x="5862259" y="3530951"/>
                  <a:ext cx="425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5DFFAF-CC63-4023-9F33-3288D20F8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59" y="3530951"/>
                  <a:ext cx="42520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8BF74FE-01CC-4EBD-86BF-78DCD1909BE5}"/>
                    </a:ext>
                  </a:extLst>
                </p:cNvPr>
                <p:cNvSpPr txBox="1"/>
                <p:nvPr/>
              </p:nvSpPr>
              <p:spPr>
                <a:xfrm>
                  <a:off x="6277544" y="4465380"/>
                  <a:ext cx="4252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8BF74FE-01CC-4EBD-86BF-78DCD1909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544" y="4465380"/>
                  <a:ext cx="425208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Resolving Forces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1DFB0C6-9DAB-490A-BBE4-3A4359F7E7D7}"/>
              </a:ext>
            </a:extLst>
          </p:cNvPr>
          <p:cNvSpPr/>
          <p:nvPr/>
        </p:nvSpPr>
        <p:spPr>
          <a:xfrm>
            <a:off x="979088" y="2449379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41ED20-45C1-4701-8A1B-F762F6B935B8}"/>
              </a:ext>
            </a:extLst>
          </p:cNvPr>
          <p:cNvSpPr/>
          <p:nvPr/>
        </p:nvSpPr>
        <p:spPr>
          <a:xfrm>
            <a:off x="2033410" y="1180281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42ED87-2EE4-4D81-A65F-6AC849373F82}"/>
                  </a:ext>
                </a:extLst>
              </p:cNvPr>
              <p:cNvSpPr txBox="1"/>
              <p:nvPr/>
            </p:nvSpPr>
            <p:spPr>
              <a:xfrm>
                <a:off x="712321" y="2525779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42ED87-2EE4-4D81-A65F-6AC84937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21" y="2525779"/>
                <a:ext cx="4252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8721C3-7E1F-4EDF-AEF3-705A6952A6A0}"/>
                  </a:ext>
                </a:extLst>
              </p:cNvPr>
              <p:cNvSpPr txBox="1"/>
              <p:nvPr/>
            </p:nvSpPr>
            <p:spPr>
              <a:xfrm>
                <a:off x="2094934" y="901128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8721C3-7E1F-4EDF-AEF3-705A6952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34" y="901128"/>
                <a:ext cx="4252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52C983-0E92-4FE5-A06E-8D0F0825FFD0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1096233" y="1299946"/>
            <a:ext cx="957276" cy="116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63B3C4-5D9B-43C9-A0FE-28D7D1FFA7EF}"/>
              </a:ext>
            </a:extLst>
          </p:cNvPr>
          <p:cNvSpPr txBox="1"/>
          <p:nvPr/>
        </p:nvSpPr>
        <p:spPr>
          <a:xfrm>
            <a:off x="1118589" y="1389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207CE3-8FAE-4CD5-ACD0-5AAB611BEF67}"/>
              </a:ext>
            </a:extLst>
          </p:cNvPr>
          <p:cNvCxnSpPr/>
          <p:nvPr/>
        </p:nvCxnSpPr>
        <p:spPr>
          <a:xfrm>
            <a:off x="1131572" y="2543855"/>
            <a:ext cx="10543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7BAFDE-E613-447B-B32C-33DBA2F85509}"/>
              </a:ext>
            </a:extLst>
          </p:cNvPr>
          <p:cNvCxnSpPr>
            <a:cxnSpLocks/>
            <a:endCxn id="41" idx="4"/>
          </p:cNvCxnSpPr>
          <p:nvPr/>
        </p:nvCxnSpPr>
        <p:spPr>
          <a:xfrm flipH="1" flipV="1">
            <a:off x="2102032" y="1320477"/>
            <a:ext cx="26661" cy="12264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917DFAB-0325-4BA7-B94E-B18C1F2683AF}"/>
              </a:ext>
            </a:extLst>
          </p:cNvPr>
          <p:cNvSpPr/>
          <p:nvPr/>
        </p:nvSpPr>
        <p:spPr>
          <a:xfrm>
            <a:off x="1275253" y="2280242"/>
            <a:ext cx="129540" cy="266700"/>
          </a:xfrm>
          <a:custGeom>
            <a:avLst/>
            <a:gdLst>
              <a:gd name="connsiteX0" fmla="*/ 129540 w 129540"/>
              <a:gd name="connsiteY0" fmla="*/ 266700 h 266700"/>
              <a:gd name="connsiteX1" fmla="*/ 114300 w 129540"/>
              <a:gd name="connsiteY1" fmla="*/ 152400 h 266700"/>
              <a:gd name="connsiteX2" fmla="*/ 68580 w 129540"/>
              <a:gd name="connsiteY2" fmla="*/ 60960 h 266700"/>
              <a:gd name="connsiteX3" fmla="*/ 0 w 12954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" h="266700">
                <a:moveTo>
                  <a:pt x="129540" y="266700"/>
                </a:moveTo>
                <a:cubicBezTo>
                  <a:pt x="127000" y="226695"/>
                  <a:pt x="124460" y="186690"/>
                  <a:pt x="114300" y="152400"/>
                </a:cubicBezTo>
                <a:cubicBezTo>
                  <a:pt x="104140" y="118110"/>
                  <a:pt x="87630" y="86360"/>
                  <a:pt x="68580" y="60960"/>
                </a:cubicBezTo>
                <a:cubicBezTo>
                  <a:pt x="49530" y="35560"/>
                  <a:pt x="24765" y="177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3DAED6-094E-4269-A040-9F8ADF5E9AB1}"/>
                  </a:ext>
                </a:extLst>
              </p:cNvPr>
              <p:cNvSpPr txBox="1"/>
              <p:nvPr/>
            </p:nvSpPr>
            <p:spPr>
              <a:xfrm>
                <a:off x="1360239" y="2159850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3DAED6-094E-4269-A040-9F8ADF5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39" y="2159850"/>
                <a:ext cx="304881" cy="369332"/>
              </a:xfrm>
              <a:prstGeom prst="rect">
                <a:avLst/>
              </a:prstGeom>
              <a:blipFill>
                <a:blip r:embed="rId4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B602D3-7AC7-4CD5-9F25-E3735152768F}"/>
              </a:ext>
            </a:extLst>
          </p:cNvPr>
          <p:cNvCxnSpPr>
            <a:cxnSpLocks/>
          </p:cNvCxnSpPr>
          <p:nvPr/>
        </p:nvCxnSpPr>
        <p:spPr>
          <a:xfrm>
            <a:off x="384904" y="3467644"/>
            <a:ext cx="7831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E411733-33AA-4C8F-B43A-D84602D4425B}"/>
              </a:ext>
            </a:extLst>
          </p:cNvPr>
          <p:cNvSpPr/>
          <p:nvPr/>
        </p:nvSpPr>
        <p:spPr>
          <a:xfrm>
            <a:off x="1061454" y="5171411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2BF86A-A0A4-43B8-A510-C927662131BF}"/>
              </a:ext>
            </a:extLst>
          </p:cNvPr>
          <p:cNvSpPr/>
          <p:nvPr/>
        </p:nvSpPr>
        <p:spPr>
          <a:xfrm>
            <a:off x="2321516" y="4176633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AC808A-CF78-4544-B112-2109B7A90333}"/>
              </a:ext>
            </a:extLst>
          </p:cNvPr>
          <p:cNvCxnSpPr>
            <a:cxnSpLocks/>
          </p:cNvCxnSpPr>
          <p:nvPr/>
        </p:nvCxnSpPr>
        <p:spPr>
          <a:xfrm flipH="1">
            <a:off x="1154891" y="4298398"/>
            <a:ext cx="1196340" cy="90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FE0C3C-D07A-44D6-BF28-00385C30B3A6}"/>
              </a:ext>
            </a:extLst>
          </p:cNvPr>
          <p:cNvSpPr txBox="1"/>
          <p:nvPr/>
        </p:nvSpPr>
        <p:spPr>
          <a:xfrm>
            <a:off x="1353355" y="43551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N</a:t>
            </a: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43B33CB-580A-45A2-AF63-4C53F1329681}"/>
              </a:ext>
            </a:extLst>
          </p:cNvPr>
          <p:cNvSpPr/>
          <p:nvPr/>
        </p:nvSpPr>
        <p:spPr>
          <a:xfrm rot="14024858">
            <a:off x="1673876" y="4722691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5C61DE-A402-4B71-A978-33D7FD4D3656}"/>
              </a:ext>
            </a:extLst>
          </p:cNvPr>
          <p:cNvCxnSpPr>
            <a:cxnSpLocks/>
          </p:cNvCxnSpPr>
          <p:nvPr/>
        </p:nvCxnSpPr>
        <p:spPr>
          <a:xfrm flipV="1">
            <a:off x="2377901" y="4326339"/>
            <a:ext cx="6350" cy="965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71F4311-8D56-4D00-9CB5-97311C1644A3}"/>
              </a:ext>
            </a:extLst>
          </p:cNvPr>
          <p:cNvSpPr/>
          <p:nvPr/>
        </p:nvSpPr>
        <p:spPr>
          <a:xfrm rot="9377514">
            <a:off x="2193279" y="4412996"/>
            <a:ext cx="129540" cy="266700"/>
          </a:xfrm>
          <a:custGeom>
            <a:avLst/>
            <a:gdLst>
              <a:gd name="connsiteX0" fmla="*/ 129540 w 129540"/>
              <a:gd name="connsiteY0" fmla="*/ 266700 h 266700"/>
              <a:gd name="connsiteX1" fmla="*/ 114300 w 129540"/>
              <a:gd name="connsiteY1" fmla="*/ 152400 h 266700"/>
              <a:gd name="connsiteX2" fmla="*/ 68580 w 129540"/>
              <a:gd name="connsiteY2" fmla="*/ 60960 h 266700"/>
              <a:gd name="connsiteX3" fmla="*/ 0 w 12954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" h="266700">
                <a:moveTo>
                  <a:pt x="129540" y="266700"/>
                </a:moveTo>
                <a:cubicBezTo>
                  <a:pt x="127000" y="226695"/>
                  <a:pt x="124460" y="186690"/>
                  <a:pt x="114300" y="152400"/>
                </a:cubicBezTo>
                <a:cubicBezTo>
                  <a:pt x="104140" y="118110"/>
                  <a:pt x="87630" y="86360"/>
                  <a:pt x="68580" y="60960"/>
                </a:cubicBezTo>
                <a:cubicBezTo>
                  <a:pt x="49530" y="35560"/>
                  <a:pt x="24765" y="177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4309BD-0244-4A76-B28B-A8A3647B9F54}"/>
                  </a:ext>
                </a:extLst>
              </p:cNvPr>
              <p:cNvSpPr txBox="1"/>
              <p:nvPr/>
            </p:nvSpPr>
            <p:spPr>
              <a:xfrm>
                <a:off x="1893455" y="4565652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4309BD-0244-4A76-B28B-A8A3647B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55" y="4565652"/>
                <a:ext cx="304881" cy="369332"/>
              </a:xfrm>
              <a:prstGeom prst="rect">
                <a:avLst/>
              </a:prstGeom>
              <a:blipFill>
                <a:blip r:embed="rId5"/>
                <a:stretch>
                  <a:fillRect r="-6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F5E2B4-B5D2-4D96-BB40-E77160B138C0}"/>
              </a:ext>
            </a:extLst>
          </p:cNvPr>
          <p:cNvCxnSpPr>
            <a:cxnSpLocks/>
          </p:cNvCxnSpPr>
          <p:nvPr/>
        </p:nvCxnSpPr>
        <p:spPr>
          <a:xfrm>
            <a:off x="1171401" y="5285188"/>
            <a:ext cx="1212850" cy="63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75A55-CA46-4A17-A6EA-DC64B558F52A}"/>
                  </a:ext>
                </a:extLst>
              </p:cNvPr>
              <p:cNvSpPr txBox="1"/>
              <p:nvPr/>
            </p:nvSpPr>
            <p:spPr>
              <a:xfrm>
                <a:off x="1149418" y="2581186"/>
                <a:ext cx="105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75A55-CA46-4A17-A6EA-DC64B558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8" y="2581186"/>
                <a:ext cx="1054322" cy="369332"/>
              </a:xfrm>
              <a:prstGeom prst="rect">
                <a:avLst/>
              </a:prstGeom>
              <a:blipFill>
                <a:blip r:embed="rId6"/>
                <a:stretch>
                  <a:fillRect r="-4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90A6182-AF6C-4E60-AFEA-E94ACA62EC2C}"/>
                  </a:ext>
                </a:extLst>
              </p:cNvPr>
              <p:cNvSpPr txBox="1"/>
              <p:nvPr/>
            </p:nvSpPr>
            <p:spPr>
              <a:xfrm>
                <a:off x="2190126" y="1743683"/>
                <a:ext cx="1054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90A6182-AF6C-4E60-AFEA-E94ACA62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26" y="1743683"/>
                <a:ext cx="1054322" cy="369332"/>
              </a:xfrm>
              <a:prstGeom prst="rect">
                <a:avLst/>
              </a:prstGeom>
              <a:blipFill>
                <a:blip r:embed="rId7"/>
                <a:stretch>
                  <a:fillRect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4E4EF71A-4461-4912-8867-E82A12D81795}"/>
              </a:ext>
            </a:extLst>
          </p:cNvPr>
          <p:cNvSpPr/>
          <p:nvPr/>
        </p:nvSpPr>
        <p:spPr>
          <a:xfrm>
            <a:off x="1217464" y="2589575"/>
            <a:ext cx="1114675" cy="480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4499B3-9C0F-4026-8084-EBD43256B95F}"/>
              </a:ext>
            </a:extLst>
          </p:cNvPr>
          <p:cNvSpPr/>
          <p:nvPr/>
        </p:nvSpPr>
        <p:spPr>
          <a:xfrm>
            <a:off x="2268594" y="1652822"/>
            <a:ext cx="1114675" cy="480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39757C-CB31-4885-B670-2A3E1DC14807}"/>
                  </a:ext>
                </a:extLst>
              </p:cNvPr>
              <p:cNvSpPr txBox="1"/>
              <p:nvPr/>
            </p:nvSpPr>
            <p:spPr>
              <a:xfrm>
                <a:off x="3784807" y="720669"/>
                <a:ext cx="4431331" cy="265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 the last chapter/Year 1 we have already taken the ‘</a:t>
                </a:r>
                <a:r>
                  <a:rPr lang="en-GB" sz="1400" b="1" dirty="0"/>
                  <a:t>components</a:t>
                </a:r>
                <a:r>
                  <a:rPr lang="en-GB" sz="1400" dirty="0"/>
                  <a:t>’ of a distance in particular directions, for example the horizontal and vertical components.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This allowed us for example to convert a displacement (from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) from scalar form to vector form:</a:t>
                </a:r>
              </a:p>
              <a:p>
                <a:r>
                  <a:rPr lang="en-GB" sz="1400" b="1" dirty="0"/>
                  <a:t>5m  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⇒   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func>
                                <m:func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func>
                                <m:func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GB" sz="1400" b="1" dirty="0"/>
              </a:p>
              <a:p>
                <a:endParaRPr lang="en-GB" sz="1400" dirty="0"/>
              </a:p>
              <a:p>
                <a:r>
                  <a:rPr lang="en-GB" sz="1400" dirty="0"/>
                  <a:t>And we could convert back to scalar form by finding the magnitude of the displacement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func>
                                    <m:func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𝟔𝟎</m:t>
                                      </m:r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°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func>
                                    <m:func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𝟔𝟎</m:t>
                                      </m:r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°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39757C-CB31-4885-B670-2A3E1DC14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807" y="720669"/>
                <a:ext cx="4431331" cy="2655855"/>
              </a:xfrm>
              <a:prstGeom prst="rect">
                <a:avLst/>
              </a:prstGeom>
              <a:blipFill>
                <a:blip r:embed="rId8"/>
                <a:stretch>
                  <a:fillRect l="-413" t="-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890C2D-308B-47A2-B00E-01E2DB14AEC4}"/>
                  </a:ext>
                </a:extLst>
              </p:cNvPr>
              <p:cNvSpPr txBox="1"/>
              <p:nvPr/>
            </p:nvSpPr>
            <p:spPr>
              <a:xfrm>
                <a:off x="911342" y="5374711"/>
                <a:ext cx="1585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890C2D-308B-47A2-B00E-01E2DB14A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2" y="5374711"/>
                <a:ext cx="15852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65C44-D238-46BC-9807-3F068EC12163}"/>
                  </a:ext>
                </a:extLst>
              </p:cNvPr>
              <p:cNvSpPr txBox="1"/>
              <p:nvPr/>
            </p:nvSpPr>
            <p:spPr>
              <a:xfrm>
                <a:off x="2311453" y="4648629"/>
                <a:ext cx="1585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1A65C44-D238-46BC-9807-3F068EC1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53" y="4648629"/>
                <a:ext cx="15852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103DA92C-881E-47B5-BA2F-82B4EECFB3B2}"/>
              </a:ext>
            </a:extLst>
          </p:cNvPr>
          <p:cNvSpPr/>
          <p:nvPr/>
        </p:nvSpPr>
        <p:spPr>
          <a:xfrm>
            <a:off x="2471845" y="4585089"/>
            <a:ext cx="1303202" cy="4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51EE34-DF7A-4CCC-B556-B32C673C7E56}"/>
              </a:ext>
            </a:extLst>
          </p:cNvPr>
          <p:cNvSpPr/>
          <p:nvPr/>
        </p:nvSpPr>
        <p:spPr>
          <a:xfrm>
            <a:off x="1062404" y="5403604"/>
            <a:ext cx="1303202" cy="465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8AABC6-65BE-4BBE-9AE4-60866831FBF4}"/>
                  </a:ext>
                </a:extLst>
              </p:cNvPr>
              <p:cNvSpPr txBox="1"/>
              <p:nvPr/>
            </p:nvSpPr>
            <p:spPr>
              <a:xfrm>
                <a:off x="5658419" y="3580835"/>
                <a:ext cx="3162053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Speed Tip</a:t>
                </a:r>
                <a:r>
                  <a:rPr lang="en-GB" sz="1200" dirty="0"/>
                  <a:t>: 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is the magnitude/hypotenuse,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 for the side adjacent to the angle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 for the side opposite it.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D8AABC6-65BE-4BBE-9AE4-60866831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19" y="3580835"/>
                <a:ext cx="3162053" cy="646331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74A320-031D-4144-A703-975BEEE6D469}"/>
              </a:ext>
            </a:extLst>
          </p:cNvPr>
          <p:cNvSpPr txBox="1"/>
          <p:nvPr/>
        </p:nvSpPr>
        <p:spPr>
          <a:xfrm>
            <a:off x="4300521" y="4602462"/>
            <a:ext cx="392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can use exactly the same principle to find the components of a force, and convert between vector and scalar form.</a:t>
            </a:r>
          </a:p>
        </p:txBody>
      </p:sp>
    </p:spTree>
    <p:extLst>
      <p:ext uri="{BB962C8B-B14F-4D97-AF65-F5344CB8AC3E}">
        <p14:creationId xmlns:p14="http://schemas.microsoft.com/office/powerpoint/2010/main" val="26931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/>
      <p:bldP spid="66" grpId="0" animBg="1"/>
      <p:bldP spid="68" grpId="0" animBg="1"/>
      <p:bldP spid="69" grpId="0"/>
      <p:bldP spid="75" grpId="0" animBg="1"/>
      <p:bldP spid="76" grpId="0" animBg="1"/>
      <p:bldP spid="77" grpId="0"/>
      <p:bldP spid="78" grpId="0"/>
      <p:bldP spid="72" grpId="0" animBg="1"/>
      <p:bldP spid="72" grpId="1" animBg="1"/>
      <p:bldP spid="79" grpId="0" animBg="1"/>
      <p:bldP spid="79" grpId="1" animBg="1"/>
      <p:bldP spid="8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Quickfire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8D8E0-B5D6-40C8-9EE7-E0EF4D678920}"/>
                  </a:ext>
                </a:extLst>
              </p:cNvPr>
              <p:cNvSpPr txBox="1"/>
              <p:nvPr/>
            </p:nvSpPr>
            <p:spPr>
              <a:xfrm>
                <a:off x="327844" y="794420"/>
                <a:ext cx="76328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Convert each force to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are the 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directions respectively.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8D8E0-B5D6-40C8-9EE7-E0EF4D67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4" y="794420"/>
                <a:ext cx="7632848" cy="646331"/>
              </a:xfrm>
              <a:prstGeom prst="rect">
                <a:avLst/>
              </a:prstGeom>
              <a:blipFill>
                <a:blip r:embed="rId2"/>
                <a:stretch>
                  <a:fillRect l="-71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4BA5B7-11FF-4816-9E7B-D6428EAB6602}"/>
              </a:ext>
            </a:extLst>
          </p:cNvPr>
          <p:cNvCxnSpPr>
            <a:cxnSpLocks/>
          </p:cNvCxnSpPr>
          <p:nvPr/>
        </p:nvCxnSpPr>
        <p:spPr>
          <a:xfrm flipV="1">
            <a:off x="971600" y="2103120"/>
            <a:ext cx="849580" cy="749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26F21C-33C0-4CBF-837D-B904280F1A58}"/>
              </a:ext>
            </a:extLst>
          </p:cNvPr>
          <p:cNvCxnSpPr/>
          <p:nvPr/>
        </p:nvCxnSpPr>
        <p:spPr>
          <a:xfrm>
            <a:off x="999134" y="2861568"/>
            <a:ext cx="84988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C07F72-EC5B-4BD5-931E-109452A51B39}"/>
                  </a:ext>
                </a:extLst>
              </p:cNvPr>
              <p:cNvSpPr txBox="1"/>
              <p:nvPr/>
            </p:nvSpPr>
            <p:spPr>
              <a:xfrm>
                <a:off x="1438554" y="1854200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C07F72-EC5B-4BD5-931E-109452A5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554" y="1854200"/>
                <a:ext cx="52486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8AA083A-D15A-4D45-AF00-D5AE4F2C2ABD}"/>
              </a:ext>
            </a:extLst>
          </p:cNvPr>
          <p:cNvSpPr/>
          <p:nvPr/>
        </p:nvSpPr>
        <p:spPr>
          <a:xfrm>
            <a:off x="1203960" y="2651760"/>
            <a:ext cx="104140" cy="205740"/>
          </a:xfrm>
          <a:custGeom>
            <a:avLst/>
            <a:gdLst>
              <a:gd name="connsiteX0" fmla="*/ 0 w 114300"/>
              <a:gd name="connsiteY0" fmla="*/ 0 h 228600"/>
              <a:gd name="connsiteX1" fmla="*/ 83820 w 114300"/>
              <a:gd name="connsiteY1" fmla="*/ 99060 h 228600"/>
              <a:gd name="connsiteX2" fmla="*/ 114300 w 1143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28600">
                <a:moveTo>
                  <a:pt x="0" y="0"/>
                </a:moveTo>
                <a:cubicBezTo>
                  <a:pt x="32385" y="30480"/>
                  <a:pt x="64770" y="60960"/>
                  <a:pt x="83820" y="99060"/>
                </a:cubicBezTo>
                <a:cubicBezTo>
                  <a:pt x="102870" y="137160"/>
                  <a:pt x="108585" y="182880"/>
                  <a:pt x="114300" y="22860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629C8D-9E95-4212-ACBC-7D97F8A489FC}"/>
                  </a:ext>
                </a:extLst>
              </p:cNvPr>
              <p:cNvSpPr txBox="1"/>
              <p:nvPr/>
            </p:nvSpPr>
            <p:spPr>
              <a:xfrm>
                <a:off x="1217117" y="2569210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629C8D-9E95-4212-ACBC-7D97F8A48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17" y="2569210"/>
                <a:ext cx="5248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4397AD-C86B-447B-9CCA-1FA4FC82D187}"/>
              </a:ext>
            </a:extLst>
          </p:cNvPr>
          <p:cNvCxnSpPr>
            <a:cxnSpLocks/>
          </p:cNvCxnSpPr>
          <p:nvPr/>
        </p:nvCxnSpPr>
        <p:spPr>
          <a:xfrm flipH="1" flipV="1">
            <a:off x="1841500" y="2222500"/>
            <a:ext cx="7516" cy="628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D7209B-2E03-4B58-912B-74CB5F6B3566}"/>
                  </a:ext>
                </a:extLst>
              </p:cNvPr>
              <p:cNvSpPr txBox="1"/>
              <p:nvPr/>
            </p:nvSpPr>
            <p:spPr>
              <a:xfrm>
                <a:off x="1098838" y="2902154"/>
                <a:ext cx="705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D7209B-2E03-4B58-912B-74CB5F6B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8" y="2902154"/>
                <a:ext cx="705564" cy="276999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40D2BDA-8490-42D1-8752-9E481DAB6698}"/>
                  </a:ext>
                </a:extLst>
              </p:cNvPr>
              <p:cNvSpPr txBox="1"/>
              <p:nvPr/>
            </p:nvSpPr>
            <p:spPr>
              <a:xfrm>
                <a:off x="1869336" y="2374485"/>
                <a:ext cx="705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40D2BDA-8490-42D1-8752-9E481DAB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36" y="2374485"/>
                <a:ext cx="70556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462125-997C-461F-9F2A-87FDF66163AB}"/>
                  </a:ext>
                </a:extLst>
              </p:cNvPr>
              <p:cNvSpPr txBox="1"/>
              <p:nvPr/>
            </p:nvSpPr>
            <p:spPr>
              <a:xfrm>
                <a:off x="2699792" y="2276872"/>
                <a:ext cx="1497136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462125-997C-461F-9F2A-87FDF661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276872"/>
                <a:ext cx="1497136" cy="401970"/>
              </a:xfrm>
              <a:prstGeom prst="rect">
                <a:avLst/>
              </a:prstGeom>
              <a:blipFill>
                <a:blip r:embed="rId7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0BBE925-D8C9-43AC-9472-69A0B5FF9C36}"/>
              </a:ext>
            </a:extLst>
          </p:cNvPr>
          <p:cNvCxnSpPr>
            <a:cxnSpLocks/>
          </p:cNvCxnSpPr>
          <p:nvPr/>
        </p:nvCxnSpPr>
        <p:spPr>
          <a:xfrm flipH="1" flipV="1">
            <a:off x="1036639" y="4360574"/>
            <a:ext cx="774700" cy="819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97708B-4844-49D9-B9BE-0F2A884A9C98}"/>
              </a:ext>
            </a:extLst>
          </p:cNvPr>
          <p:cNvCxnSpPr>
            <a:cxnSpLocks/>
          </p:cNvCxnSpPr>
          <p:nvPr/>
        </p:nvCxnSpPr>
        <p:spPr>
          <a:xfrm>
            <a:off x="1117131" y="4376844"/>
            <a:ext cx="694208" cy="27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03B2147-BE9D-473A-A5ED-FB4F593931C0}"/>
                  </a:ext>
                </a:extLst>
              </p:cNvPr>
              <p:cNvSpPr txBox="1"/>
              <p:nvPr/>
            </p:nvSpPr>
            <p:spPr>
              <a:xfrm>
                <a:off x="680251" y="4429926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03B2147-BE9D-473A-A5ED-FB4F5939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1" y="4429926"/>
                <a:ext cx="524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27978FC-481E-4624-BEF9-8160AA84510E}"/>
              </a:ext>
            </a:extLst>
          </p:cNvPr>
          <p:cNvSpPr/>
          <p:nvPr/>
        </p:nvSpPr>
        <p:spPr>
          <a:xfrm rot="16200000">
            <a:off x="1661682" y="4821086"/>
            <a:ext cx="104140" cy="205740"/>
          </a:xfrm>
          <a:custGeom>
            <a:avLst/>
            <a:gdLst>
              <a:gd name="connsiteX0" fmla="*/ 0 w 114300"/>
              <a:gd name="connsiteY0" fmla="*/ 0 h 228600"/>
              <a:gd name="connsiteX1" fmla="*/ 83820 w 114300"/>
              <a:gd name="connsiteY1" fmla="*/ 99060 h 228600"/>
              <a:gd name="connsiteX2" fmla="*/ 114300 w 1143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28600">
                <a:moveTo>
                  <a:pt x="0" y="0"/>
                </a:moveTo>
                <a:cubicBezTo>
                  <a:pt x="32385" y="30480"/>
                  <a:pt x="64770" y="60960"/>
                  <a:pt x="83820" y="99060"/>
                </a:cubicBezTo>
                <a:cubicBezTo>
                  <a:pt x="102870" y="137160"/>
                  <a:pt x="108585" y="182880"/>
                  <a:pt x="114300" y="22860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F69417-F8F6-4A94-A98F-A7ABE0827242}"/>
                  </a:ext>
                </a:extLst>
              </p:cNvPr>
              <p:cNvSpPr txBox="1"/>
              <p:nvPr/>
            </p:nvSpPr>
            <p:spPr>
              <a:xfrm>
                <a:off x="1406031" y="4638436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5F69417-F8F6-4A94-A98F-A7ABE082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31" y="4638436"/>
                <a:ext cx="52486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F0D420D-43AD-43A1-9DF2-E9A22EA5A955}"/>
              </a:ext>
            </a:extLst>
          </p:cNvPr>
          <p:cNvCxnSpPr>
            <a:cxnSpLocks/>
          </p:cNvCxnSpPr>
          <p:nvPr/>
        </p:nvCxnSpPr>
        <p:spPr>
          <a:xfrm flipV="1">
            <a:off x="1810644" y="4379624"/>
            <a:ext cx="7045" cy="799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33DE48-1D05-416A-8AFB-C82889C86D7A}"/>
                  </a:ext>
                </a:extLst>
              </p:cNvPr>
              <p:cNvSpPr txBox="1"/>
              <p:nvPr/>
            </p:nvSpPr>
            <p:spPr>
              <a:xfrm>
                <a:off x="1159685" y="4087230"/>
                <a:ext cx="705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33DE48-1D05-416A-8AFB-C82889C8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85" y="4087230"/>
                <a:ext cx="7055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83F2EB-34F8-4778-BBBA-DD165273D27F}"/>
                  </a:ext>
                </a:extLst>
              </p:cNvPr>
              <p:cNvSpPr txBox="1"/>
              <p:nvPr/>
            </p:nvSpPr>
            <p:spPr>
              <a:xfrm>
                <a:off x="1822233" y="4607311"/>
                <a:ext cx="7055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83F2EB-34F8-4778-BBBA-DD165273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33" y="4607311"/>
                <a:ext cx="705564" cy="276999"/>
              </a:xfrm>
              <a:prstGeom prst="rect">
                <a:avLst/>
              </a:prstGeom>
              <a:blipFill>
                <a:blip r:embed="rId11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8A8FA8-F189-4640-A212-82131B988F71}"/>
                  </a:ext>
                </a:extLst>
              </p:cNvPr>
              <p:cNvSpPr txBox="1"/>
              <p:nvPr/>
            </p:nvSpPr>
            <p:spPr>
              <a:xfrm>
                <a:off x="2716189" y="4490648"/>
                <a:ext cx="177485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8A8FA8-F189-4640-A212-82131B98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89" y="4490648"/>
                <a:ext cx="1774850" cy="40197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042BDFA8-7AF1-497C-B1D9-05456E0EBAB0}"/>
              </a:ext>
            </a:extLst>
          </p:cNvPr>
          <p:cNvSpPr/>
          <p:nvPr/>
        </p:nvSpPr>
        <p:spPr>
          <a:xfrm>
            <a:off x="1907867" y="2357497"/>
            <a:ext cx="667553" cy="343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74F988-546D-42E7-8CDF-112BE048C33F}"/>
              </a:ext>
            </a:extLst>
          </p:cNvPr>
          <p:cNvSpPr/>
          <p:nvPr/>
        </p:nvSpPr>
        <p:spPr>
          <a:xfrm>
            <a:off x="1090688" y="2909791"/>
            <a:ext cx="667553" cy="343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0A3D80-45A7-430E-91B5-BCDDF2BD0858}"/>
              </a:ext>
            </a:extLst>
          </p:cNvPr>
          <p:cNvSpPr/>
          <p:nvPr/>
        </p:nvSpPr>
        <p:spPr>
          <a:xfrm>
            <a:off x="2850169" y="2161977"/>
            <a:ext cx="1489620" cy="589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B6AEF3-DEE9-44B7-AD1A-F854A0FFF48D}"/>
              </a:ext>
            </a:extLst>
          </p:cNvPr>
          <p:cNvSpPr/>
          <p:nvPr/>
        </p:nvSpPr>
        <p:spPr>
          <a:xfrm>
            <a:off x="1120098" y="3977998"/>
            <a:ext cx="667553" cy="343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79CB77-AF28-428A-9DDF-B7E67F26F395}"/>
              </a:ext>
            </a:extLst>
          </p:cNvPr>
          <p:cNvSpPr/>
          <p:nvPr/>
        </p:nvSpPr>
        <p:spPr>
          <a:xfrm>
            <a:off x="1858191" y="4573931"/>
            <a:ext cx="667553" cy="343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DF1689-4C67-434A-A43C-6896FD5A2059}"/>
              </a:ext>
            </a:extLst>
          </p:cNvPr>
          <p:cNvSpPr/>
          <p:nvPr/>
        </p:nvSpPr>
        <p:spPr>
          <a:xfrm>
            <a:off x="2850169" y="4375793"/>
            <a:ext cx="1469536" cy="640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B71B5C8-9668-4337-8354-4533EAB14A58}"/>
              </a:ext>
            </a:extLst>
          </p:cNvPr>
          <p:cNvCxnSpPr>
            <a:cxnSpLocks/>
          </p:cNvCxnSpPr>
          <p:nvPr/>
        </p:nvCxnSpPr>
        <p:spPr>
          <a:xfrm>
            <a:off x="4999839" y="2994870"/>
            <a:ext cx="1057012" cy="864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9B9BF8-9422-4B58-863D-A0B974C0761D}"/>
              </a:ext>
            </a:extLst>
          </p:cNvPr>
          <p:cNvCxnSpPr>
            <a:cxnSpLocks/>
          </p:cNvCxnSpPr>
          <p:nvPr/>
        </p:nvCxnSpPr>
        <p:spPr>
          <a:xfrm>
            <a:off x="5021728" y="2996839"/>
            <a:ext cx="892511" cy="148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F7622B7-1C6C-4EC7-898E-9C15DF5149CB}"/>
                  </a:ext>
                </a:extLst>
              </p:cNvPr>
              <p:cNvSpPr txBox="1"/>
              <p:nvPr/>
            </p:nvSpPr>
            <p:spPr>
              <a:xfrm>
                <a:off x="5863819" y="3835049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F7622B7-1C6C-4EC7-898E-9C15DF51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19" y="3835049"/>
                <a:ext cx="52486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BA9F2EB-A036-467E-AB90-D784F2EA5EAA}"/>
              </a:ext>
            </a:extLst>
          </p:cNvPr>
          <p:cNvSpPr/>
          <p:nvPr/>
        </p:nvSpPr>
        <p:spPr>
          <a:xfrm rot="3130755">
            <a:off x="5268718" y="3015630"/>
            <a:ext cx="104140" cy="205740"/>
          </a:xfrm>
          <a:custGeom>
            <a:avLst/>
            <a:gdLst>
              <a:gd name="connsiteX0" fmla="*/ 0 w 114300"/>
              <a:gd name="connsiteY0" fmla="*/ 0 h 228600"/>
              <a:gd name="connsiteX1" fmla="*/ 83820 w 114300"/>
              <a:gd name="connsiteY1" fmla="*/ 99060 h 228600"/>
              <a:gd name="connsiteX2" fmla="*/ 114300 w 1143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28600">
                <a:moveTo>
                  <a:pt x="0" y="0"/>
                </a:moveTo>
                <a:cubicBezTo>
                  <a:pt x="32385" y="30480"/>
                  <a:pt x="64770" y="60960"/>
                  <a:pt x="83820" y="99060"/>
                </a:cubicBezTo>
                <a:cubicBezTo>
                  <a:pt x="102870" y="137160"/>
                  <a:pt x="108585" y="182880"/>
                  <a:pt x="114300" y="22860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1CB48E5-550C-41B8-9E32-ACC489282585}"/>
                  </a:ext>
                </a:extLst>
              </p:cNvPr>
              <p:cNvSpPr txBox="1"/>
              <p:nvPr/>
            </p:nvSpPr>
            <p:spPr>
              <a:xfrm>
                <a:off x="5266670" y="3006484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37°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1CB48E5-550C-41B8-9E32-ACC48928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70" y="3006484"/>
                <a:ext cx="524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C6B98D0-34CE-4F51-9A9C-CF115974A32F}"/>
                  </a:ext>
                </a:extLst>
              </p:cNvPr>
              <p:cNvSpPr txBox="1"/>
              <p:nvPr/>
            </p:nvSpPr>
            <p:spPr>
              <a:xfrm>
                <a:off x="6288299" y="3221768"/>
                <a:ext cx="2508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37°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37°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=7.19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5.42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C6B98D0-34CE-4F51-9A9C-CF115974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99" y="3221768"/>
                <a:ext cx="2508039" cy="646331"/>
              </a:xfrm>
              <a:prstGeom prst="rect">
                <a:avLst/>
              </a:prstGeom>
              <a:blipFill>
                <a:blip r:embed="rId1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73F0B652-C0E8-40FE-9E42-33F3B146F78A}"/>
              </a:ext>
            </a:extLst>
          </p:cNvPr>
          <p:cNvSpPr/>
          <p:nvPr/>
        </p:nvSpPr>
        <p:spPr>
          <a:xfrm>
            <a:off x="6349142" y="3113524"/>
            <a:ext cx="2543338" cy="754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EE0B72D-E48E-448A-AB87-3A17A2EC5D52}"/>
              </a:ext>
            </a:extLst>
          </p:cNvPr>
          <p:cNvSpPr/>
          <p:nvPr/>
        </p:nvSpPr>
        <p:spPr>
          <a:xfrm>
            <a:off x="395536" y="1854200"/>
            <a:ext cx="216023" cy="248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24118FB-10E2-45FB-8C82-54BEDFDC085B}"/>
              </a:ext>
            </a:extLst>
          </p:cNvPr>
          <p:cNvSpPr/>
          <p:nvPr/>
        </p:nvSpPr>
        <p:spPr>
          <a:xfrm>
            <a:off x="391081" y="3740017"/>
            <a:ext cx="216023" cy="248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6C776DA-2D7D-454B-A124-6A5E131FAC0C}"/>
              </a:ext>
            </a:extLst>
          </p:cNvPr>
          <p:cNvSpPr/>
          <p:nvPr/>
        </p:nvSpPr>
        <p:spPr>
          <a:xfrm>
            <a:off x="4765448" y="2412117"/>
            <a:ext cx="216023" cy="248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E012B07-CD64-4EDC-B0F3-4728E095DB63}"/>
              </a:ext>
            </a:extLst>
          </p:cNvPr>
          <p:cNvCxnSpPr/>
          <p:nvPr/>
        </p:nvCxnSpPr>
        <p:spPr>
          <a:xfrm>
            <a:off x="4644008" y="1628800"/>
            <a:ext cx="0" cy="4104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280F49C-9F93-4286-A400-F063E9BEE9F1}"/>
              </a:ext>
            </a:extLst>
          </p:cNvPr>
          <p:cNvCxnSpPr>
            <a:cxnSpLocks/>
          </p:cNvCxnSpPr>
          <p:nvPr/>
        </p:nvCxnSpPr>
        <p:spPr>
          <a:xfrm flipH="1">
            <a:off x="347662" y="3573016"/>
            <a:ext cx="4296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D623F-8AD2-4374-8A68-9D421B179E06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C41ED1D-4D3F-40F4-898D-A4CACF3031E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Applied Example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CA152FE-4A0A-4AA4-BD53-E4A871456F1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93B27B-BDC4-4C69-8761-0803B7AC1FD9}"/>
                  </a:ext>
                </a:extLst>
              </p:cNvPr>
              <p:cNvSpPr txBox="1"/>
              <p:nvPr/>
            </p:nvSpPr>
            <p:spPr>
              <a:xfrm>
                <a:off x="310952" y="853561"/>
                <a:ext cx="4405064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box of mass 8kg lies on a smooth horizontal floor. A force of 10N is applied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400" dirty="0"/>
                  <a:t> causing the box to accelerate horizontally along the floor.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Work out the acceleration of the box.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Calculate the normal reaction between the box and the floor.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93B27B-BDC4-4C69-8761-0803B7AC1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2" y="853561"/>
                <a:ext cx="4405064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870C31-1616-4842-9BC7-FC5DAC88AF89}"/>
              </a:ext>
            </a:extLst>
          </p:cNvPr>
          <p:cNvCxnSpPr/>
          <p:nvPr/>
        </p:nvCxnSpPr>
        <p:spPr>
          <a:xfrm>
            <a:off x="5107300" y="1948005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07D09A-B6EA-47F5-9333-E295AE756D3D}"/>
              </a:ext>
            </a:extLst>
          </p:cNvPr>
          <p:cNvSpPr/>
          <p:nvPr/>
        </p:nvSpPr>
        <p:spPr>
          <a:xfrm>
            <a:off x="6012160" y="1511765"/>
            <a:ext cx="720080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 kg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31B74E-4C30-4953-8B28-C7AA1B918545}"/>
              </a:ext>
            </a:extLst>
          </p:cNvPr>
          <p:cNvCxnSpPr>
            <a:cxnSpLocks/>
          </p:cNvCxnSpPr>
          <p:nvPr/>
        </p:nvCxnSpPr>
        <p:spPr>
          <a:xfrm flipV="1">
            <a:off x="6733084" y="1162361"/>
            <a:ext cx="887680" cy="765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3168D4-6178-4ECC-87A9-F94B689EF928}"/>
                  </a:ext>
                </a:extLst>
              </p:cNvPr>
              <p:cNvSpPr txBox="1"/>
              <p:nvPr/>
            </p:nvSpPr>
            <p:spPr>
              <a:xfrm>
                <a:off x="7421018" y="875341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3168D4-6178-4ECC-87A9-F94B689EF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018" y="875341"/>
                <a:ext cx="52486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9E5CC4-6C84-4A19-95D7-D1BB2969D8C1}"/>
              </a:ext>
            </a:extLst>
          </p:cNvPr>
          <p:cNvSpPr/>
          <p:nvPr/>
        </p:nvSpPr>
        <p:spPr>
          <a:xfrm>
            <a:off x="7003544" y="1695761"/>
            <a:ext cx="106680" cy="251460"/>
          </a:xfrm>
          <a:custGeom>
            <a:avLst/>
            <a:gdLst>
              <a:gd name="connsiteX0" fmla="*/ 0 w 106680"/>
              <a:gd name="connsiteY0" fmla="*/ 0 h 251460"/>
              <a:gd name="connsiteX1" fmla="*/ 76200 w 106680"/>
              <a:gd name="connsiteY1" fmla="*/ 106680 h 251460"/>
              <a:gd name="connsiteX2" fmla="*/ 106680 w 106680"/>
              <a:gd name="connsiteY2" fmla="*/ 25146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51460">
                <a:moveTo>
                  <a:pt x="0" y="0"/>
                </a:moveTo>
                <a:cubicBezTo>
                  <a:pt x="29210" y="32385"/>
                  <a:pt x="58420" y="64770"/>
                  <a:pt x="76200" y="106680"/>
                </a:cubicBezTo>
                <a:cubicBezTo>
                  <a:pt x="93980" y="148590"/>
                  <a:pt x="100330" y="200025"/>
                  <a:pt x="106680" y="2514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413AA-675B-4B61-A143-F79C20F6D6FD}"/>
                  </a:ext>
                </a:extLst>
              </p:cNvPr>
              <p:cNvSpPr txBox="1"/>
              <p:nvPr/>
            </p:nvSpPr>
            <p:spPr>
              <a:xfrm>
                <a:off x="7041644" y="1604321"/>
                <a:ext cx="3107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413AA-675B-4B61-A143-F79C20F6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644" y="1604321"/>
                <a:ext cx="310794" cy="307777"/>
              </a:xfrm>
              <a:prstGeom prst="rect">
                <a:avLst/>
              </a:prstGeom>
              <a:blipFill>
                <a:blip r:embed="rId4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D34573-FFF8-478B-A633-1509FBE71A85}"/>
                  </a:ext>
                </a:extLst>
              </p:cNvPr>
              <p:cNvSpPr txBox="1"/>
              <p:nvPr/>
            </p:nvSpPr>
            <p:spPr>
              <a:xfrm>
                <a:off x="4921920" y="2094084"/>
                <a:ext cx="2376264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Recall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sz="1400" dirty="0"/>
                  <a:t>, but the force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400" dirty="0"/>
                  <a:t> must be in the </a:t>
                </a:r>
                <a:r>
                  <a:rPr lang="en-GB" sz="1400" b="1" dirty="0"/>
                  <a:t>same direction as the acceleration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D34573-FFF8-478B-A633-1509FBE7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920" y="2094084"/>
                <a:ext cx="2376264" cy="738664"/>
              </a:xfrm>
              <a:prstGeom prst="rect">
                <a:avLst/>
              </a:prstGeom>
              <a:blipFill>
                <a:blip r:embed="rId5"/>
                <a:stretch>
                  <a:fillRect l="-254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1F605ED-C2E5-4AE8-832F-BF351AB6F820}"/>
              </a:ext>
            </a:extLst>
          </p:cNvPr>
          <p:cNvSpPr txBox="1"/>
          <p:nvPr/>
        </p:nvSpPr>
        <p:spPr>
          <a:xfrm>
            <a:off x="7496820" y="2094084"/>
            <a:ext cx="133622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Draw a clear force diagram, obviously!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955536-F6AE-485A-A82E-7C16A1BA47DC}"/>
              </a:ext>
            </a:extLst>
          </p:cNvPr>
          <p:cNvCxnSpPr/>
          <p:nvPr/>
        </p:nvCxnSpPr>
        <p:spPr>
          <a:xfrm>
            <a:off x="466740" y="4114098"/>
            <a:ext cx="2808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415F3-4306-4177-8A09-9795ADE8FF99}"/>
              </a:ext>
            </a:extLst>
          </p:cNvPr>
          <p:cNvSpPr/>
          <p:nvPr/>
        </p:nvSpPr>
        <p:spPr>
          <a:xfrm>
            <a:off x="1371600" y="3677858"/>
            <a:ext cx="720080" cy="43204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 kg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D6FB57-E6C9-4967-B23D-2FFFF5D45160}"/>
              </a:ext>
            </a:extLst>
          </p:cNvPr>
          <p:cNvCxnSpPr>
            <a:cxnSpLocks/>
          </p:cNvCxnSpPr>
          <p:nvPr/>
        </p:nvCxnSpPr>
        <p:spPr>
          <a:xfrm flipV="1">
            <a:off x="2092524" y="3328454"/>
            <a:ext cx="887680" cy="765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F64131-CA27-42D8-AF7E-89D1E9C5453F}"/>
                  </a:ext>
                </a:extLst>
              </p:cNvPr>
              <p:cNvSpPr txBox="1"/>
              <p:nvPr/>
            </p:nvSpPr>
            <p:spPr>
              <a:xfrm>
                <a:off x="2780458" y="3041434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F64131-CA27-42D8-AF7E-89D1E9C54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458" y="3041434"/>
                <a:ext cx="52486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4CB8D0-2037-48AF-B9D4-299E76BB9AF8}"/>
              </a:ext>
            </a:extLst>
          </p:cNvPr>
          <p:cNvSpPr/>
          <p:nvPr/>
        </p:nvSpPr>
        <p:spPr>
          <a:xfrm>
            <a:off x="2362984" y="3861854"/>
            <a:ext cx="106680" cy="251460"/>
          </a:xfrm>
          <a:custGeom>
            <a:avLst/>
            <a:gdLst>
              <a:gd name="connsiteX0" fmla="*/ 0 w 106680"/>
              <a:gd name="connsiteY0" fmla="*/ 0 h 251460"/>
              <a:gd name="connsiteX1" fmla="*/ 76200 w 106680"/>
              <a:gd name="connsiteY1" fmla="*/ 106680 h 251460"/>
              <a:gd name="connsiteX2" fmla="*/ 106680 w 106680"/>
              <a:gd name="connsiteY2" fmla="*/ 25146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51460">
                <a:moveTo>
                  <a:pt x="0" y="0"/>
                </a:moveTo>
                <a:cubicBezTo>
                  <a:pt x="29210" y="32385"/>
                  <a:pt x="58420" y="64770"/>
                  <a:pt x="76200" y="106680"/>
                </a:cubicBezTo>
                <a:cubicBezTo>
                  <a:pt x="93980" y="148590"/>
                  <a:pt x="100330" y="200025"/>
                  <a:pt x="106680" y="2514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9F927-1253-4DA7-A0C8-77DC6228A431}"/>
                  </a:ext>
                </a:extLst>
              </p:cNvPr>
              <p:cNvSpPr txBox="1"/>
              <p:nvPr/>
            </p:nvSpPr>
            <p:spPr>
              <a:xfrm>
                <a:off x="2401084" y="3770414"/>
                <a:ext cx="3107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69F927-1253-4DA7-A0C8-77DC6228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084" y="3770414"/>
                <a:ext cx="310794" cy="307777"/>
              </a:xfrm>
              <a:prstGeom prst="rect">
                <a:avLst/>
              </a:prstGeom>
              <a:blipFill>
                <a:blip r:embed="rId6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C64E4F-3C40-4108-ACB7-C46E08C823D5}"/>
              </a:ext>
            </a:extLst>
          </p:cNvPr>
          <p:cNvCxnSpPr>
            <a:cxnSpLocks/>
          </p:cNvCxnSpPr>
          <p:nvPr/>
        </p:nvCxnSpPr>
        <p:spPr>
          <a:xfrm flipV="1">
            <a:off x="1767404" y="3078130"/>
            <a:ext cx="436" cy="605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C81DBA-C4B6-4874-9A89-7AEFDD157E2B}"/>
                  </a:ext>
                </a:extLst>
              </p:cNvPr>
              <p:cNvSpPr txBox="1"/>
              <p:nvPr/>
            </p:nvSpPr>
            <p:spPr>
              <a:xfrm>
                <a:off x="1486850" y="2753921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AC81DBA-C4B6-4874-9A89-7AEFDD15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50" y="2753921"/>
                <a:ext cx="524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AFDEBE-E512-42BC-B647-6F9559AE0571}"/>
                  </a:ext>
                </a:extLst>
              </p:cNvPr>
              <p:cNvSpPr txBox="1"/>
              <p:nvPr/>
            </p:nvSpPr>
            <p:spPr>
              <a:xfrm>
                <a:off x="1490846" y="4643756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AFDEBE-E512-42BC-B647-6F9559AE0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46" y="4643756"/>
                <a:ext cx="524866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5662FA-21CF-49C3-A231-A77DFC2FEAF6}"/>
              </a:ext>
            </a:extLst>
          </p:cNvPr>
          <p:cNvCxnSpPr>
            <a:cxnSpLocks/>
          </p:cNvCxnSpPr>
          <p:nvPr/>
        </p:nvCxnSpPr>
        <p:spPr>
          <a:xfrm flipH="1">
            <a:off x="1752600" y="4109906"/>
            <a:ext cx="1900" cy="553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789E1-1A77-4856-AE88-F05AEAB73599}"/>
                  </a:ext>
                </a:extLst>
              </p:cNvPr>
              <p:cNvSpPr txBox="1"/>
              <p:nvPr/>
            </p:nvSpPr>
            <p:spPr>
              <a:xfrm>
                <a:off x="4934921" y="3365110"/>
                <a:ext cx="2823632" cy="16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:10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:r>
                  <a:rPr lang="en-GB" b="0" dirty="0"/>
                  <a:t>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-2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+10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=73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(2sf)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789E1-1A77-4856-AE88-F05AEAB73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21" y="3365110"/>
                <a:ext cx="2823632" cy="1642757"/>
              </a:xfrm>
              <a:prstGeom prst="rect">
                <a:avLst/>
              </a:prstGeom>
              <a:blipFill>
                <a:blip r:embed="rId9"/>
                <a:stretch>
                  <a:fillRect b="-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08D428-B38C-4551-8767-EFEE7EAE3E8F}"/>
              </a:ext>
            </a:extLst>
          </p:cNvPr>
          <p:cNvCxnSpPr>
            <a:cxnSpLocks/>
          </p:cNvCxnSpPr>
          <p:nvPr/>
        </p:nvCxnSpPr>
        <p:spPr>
          <a:xfrm flipV="1">
            <a:off x="3002280" y="3385148"/>
            <a:ext cx="6533" cy="683582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8BD87E-984A-47D1-AE63-D3A0D83ADC46}"/>
              </a:ext>
            </a:extLst>
          </p:cNvPr>
          <p:cNvCxnSpPr>
            <a:cxnSpLocks/>
          </p:cNvCxnSpPr>
          <p:nvPr/>
        </p:nvCxnSpPr>
        <p:spPr>
          <a:xfrm flipH="1">
            <a:off x="2103120" y="4150169"/>
            <a:ext cx="880586" cy="2381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AA930C-6B5E-482B-B753-8FB010E3496F}"/>
                  </a:ext>
                </a:extLst>
              </p:cNvPr>
              <p:cNvSpPr txBox="1"/>
              <p:nvPr/>
            </p:nvSpPr>
            <p:spPr>
              <a:xfrm>
                <a:off x="2171772" y="4137662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AA930C-6B5E-482B-B753-8FB010E3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72" y="4137662"/>
                <a:ext cx="524866" cy="261610"/>
              </a:xfrm>
              <a:prstGeom prst="rect">
                <a:avLst/>
              </a:prstGeom>
              <a:blipFill>
                <a:blip r:embed="rId10"/>
                <a:stretch>
                  <a:fillRect r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9578DF-68C3-47F1-AA2C-5008914FEF30}"/>
                  </a:ext>
                </a:extLst>
              </p:cNvPr>
              <p:cNvSpPr txBox="1"/>
              <p:nvPr/>
            </p:nvSpPr>
            <p:spPr>
              <a:xfrm>
                <a:off x="2996540" y="3662692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9578DF-68C3-47F1-AA2C-5008914FE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40" y="3662692"/>
                <a:ext cx="524866" cy="261610"/>
              </a:xfrm>
              <a:prstGeom prst="rect">
                <a:avLst/>
              </a:prstGeom>
              <a:blipFill>
                <a:blip r:embed="rId11"/>
                <a:stretch>
                  <a:fillRect r="-29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2D7CCA1-102F-4E1B-B940-90F7ECE3835E}"/>
              </a:ext>
            </a:extLst>
          </p:cNvPr>
          <p:cNvSpPr txBox="1"/>
          <p:nvPr/>
        </p:nvSpPr>
        <p:spPr>
          <a:xfrm>
            <a:off x="545284" y="5046915"/>
            <a:ext cx="3484208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u="sng" dirty="0"/>
              <a:t>HIGHLY RECOMMENDED</a:t>
            </a:r>
            <a:r>
              <a:rPr lang="en-GB" sz="1200" b="1" dirty="0"/>
              <a:t>  Tips</a:t>
            </a:r>
            <a:r>
              <a:rPr lang="en-GB" sz="1200" dirty="0"/>
              <a:t>:</a:t>
            </a:r>
          </a:p>
          <a:p>
            <a:pPr marL="342900" indent="-342900">
              <a:buAutoNum type="alphaLcParenBoth"/>
            </a:pPr>
            <a:r>
              <a:rPr lang="en-GB" sz="1200" dirty="0"/>
              <a:t>Use dotted lines for components of a force, to distinguish from solid lines for full forces.</a:t>
            </a:r>
          </a:p>
          <a:p>
            <a:pPr marL="342900" indent="-342900">
              <a:buAutoNum type="alphaLcParenBoth"/>
            </a:pPr>
            <a:r>
              <a:rPr lang="en-GB" sz="1200" dirty="0"/>
              <a:t>Make sure the direction of your components is clear in the diagram, to ensure you get the sign right in calculations.</a:t>
            </a:r>
          </a:p>
          <a:p>
            <a:pPr marL="342900" indent="-342900">
              <a:buAutoNum type="alphaLcParenBoth"/>
            </a:pPr>
            <a:r>
              <a:rPr lang="en-GB" sz="1200" dirty="0"/>
              <a:t>Write the values of your components in the diagram (as above).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506F3E-E449-4072-8926-E589778CDAF9}"/>
              </a:ext>
            </a:extLst>
          </p:cNvPr>
          <p:cNvSpPr/>
          <p:nvPr/>
        </p:nvSpPr>
        <p:spPr>
          <a:xfrm>
            <a:off x="4657143" y="3422941"/>
            <a:ext cx="216023" cy="248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AEAA78-5810-45ED-859E-D09733654B28}"/>
              </a:ext>
            </a:extLst>
          </p:cNvPr>
          <p:cNvSpPr/>
          <p:nvPr/>
        </p:nvSpPr>
        <p:spPr>
          <a:xfrm>
            <a:off x="4657143" y="4386906"/>
            <a:ext cx="216023" cy="248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780CD6-215B-4B44-BFD1-24022BDE2DF3}"/>
              </a:ext>
            </a:extLst>
          </p:cNvPr>
          <p:cNvSpPr/>
          <p:nvPr/>
        </p:nvSpPr>
        <p:spPr>
          <a:xfrm>
            <a:off x="384409" y="2671579"/>
            <a:ext cx="3704866" cy="3983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8C1BB7-857B-4F89-879E-FD669F0BC6B8}"/>
              </a:ext>
            </a:extLst>
          </p:cNvPr>
          <p:cNvSpPr/>
          <p:nvPr/>
        </p:nvSpPr>
        <p:spPr>
          <a:xfrm>
            <a:off x="4873166" y="3425022"/>
            <a:ext cx="3515944" cy="770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A45F2-E7F0-498B-8EC2-85E391FBD171}"/>
              </a:ext>
            </a:extLst>
          </p:cNvPr>
          <p:cNvSpPr/>
          <p:nvPr/>
        </p:nvSpPr>
        <p:spPr>
          <a:xfrm>
            <a:off x="4873166" y="4391590"/>
            <a:ext cx="3515944" cy="770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BB5CEB-27B0-44C6-ACAB-BF2E19B6B01E}"/>
              </a:ext>
            </a:extLst>
          </p:cNvPr>
          <p:cNvCxnSpPr/>
          <p:nvPr/>
        </p:nvCxnSpPr>
        <p:spPr>
          <a:xfrm>
            <a:off x="5940152" y="2823064"/>
            <a:ext cx="133477" cy="5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C9129E-A8D8-46B1-8C2B-BC37A7EA2547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B5E899C-DDB9-440A-8F17-A68DCF0B007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Combining Forces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71F860-9C4E-4908-9756-34498A844DB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0AF77-9DD3-4137-8C88-22E3BD64A714}"/>
                  </a:ext>
                </a:extLst>
              </p:cNvPr>
              <p:cNvSpPr txBox="1"/>
              <p:nvPr/>
            </p:nvSpPr>
            <p:spPr>
              <a:xfrm>
                <a:off x="310952" y="912284"/>
                <a:ext cx="4837112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Two forces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act on a particle as shown.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has a magnitude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sz="1400" b="0" i="0" dirty="0">
                    <a:latin typeface="+mj-lt"/>
                  </a:rPr>
                  <a:t>N</a:t>
                </a:r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has a magnitude of 8N. Work out the magnitude and direction of the resultant force.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0AF77-9DD3-4137-8C88-22E3BD64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52" y="912284"/>
                <a:ext cx="4837112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8A642-B391-4E19-8661-7E5762B2F2C5}"/>
              </a:ext>
            </a:extLst>
          </p:cNvPr>
          <p:cNvCxnSpPr>
            <a:cxnSpLocks/>
          </p:cNvCxnSpPr>
          <p:nvPr/>
        </p:nvCxnSpPr>
        <p:spPr>
          <a:xfrm flipV="1">
            <a:off x="5923677" y="817507"/>
            <a:ext cx="1031845" cy="813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D963C4-B0ED-4931-A57D-892531859BF9}"/>
              </a:ext>
            </a:extLst>
          </p:cNvPr>
          <p:cNvCxnSpPr>
            <a:cxnSpLocks/>
          </p:cNvCxnSpPr>
          <p:nvPr/>
        </p:nvCxnSpPr>
        <p:spPr>
          <a:xfrm>
            <a:off x="5960603" y="1626345"/>
            <a:ext cx="1125997" cy="5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131F6-8CF4-4F5D-8F06-6FD56F0B3DAB}"/>
                  </a:ext>
                </a:extLst>
              </p:cNvPr>
              <p:cNvSpPr txBox="1"/>
              <p:nvPr/>
            </p:nvSpPr>
            <p:spPr>
              <a:xfrm>
                <a:off x="6795954" y="668894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131F6-8CF4-4F5D-8F06-6FD56F0B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54" y="668894"/>
                <a:ext cx="52486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2AEAC-9222-4B3F-B12C-D448830A2C19}"/>
                  </a:ext>
                </a:extLst>
              </p:cNvPr>
              <p:cNvSpPr txBox="1"/>
              <p:nvPr/>
            </p:nvSpPr>
            <p:spPr>
              <a:xfrm>
                <a:off x="5989119" y="1370759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A2AEAC-9222-4B3F-B12C-D448830A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19" y="1370759"/>
                <a:ext cx="5248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227EFC-9906-404B-AD2F-1D2156764C9F}"/>
              </a:ext>
            </a:extLst>
          </p:cNvPr>
          <p:cNvCxnSpPr>
            <a:cxnSpLocks/>
          </p:cNvCxnSpPr>
          <p:nvPr/>
        </p:nvCxnSpPr>
        <p:spPr>
          <a:xfrm>
            <a:off x="5923677" y="1631239"/>
            <a:ext cx="1460103" cy="639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5613BD-CCD2-481A-BABA-5D669F83BA00}"/>
              </a:ext>
            </a:extLst>
          </p:cNvPr>
          <p:cNvSpPr/>
          <p:nvPr/>
        </p:nvSpPr>
        <p:spPr>
          <a:xfrm>
            <a:off x="6301740" y="1356360"/>
            <a:ext cx="129540" cy="259080"/>
          </a:xfrm>
          <a:custGeom>
            <a:avLst/>
            <a:gdLst>
              <a:gd name="connsiteX0" fmla="*/ 129540 w 129540"/>
              <a:gd name="connsiteY0" fmla="*/ 259080 h 259080"/>
              <a:gd name="connsiteX1" fmla="*/ 91440 w 129540"/>
              <a:gd name="connsiteY1" fmla="*/ 114300 h 259080"/>
              <a:gd name="connsiteX2" fmla="*/ 0 w 129540"/>
              <a:gd name="connsiteY2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59080">
                <a:moveTo>
                  <a:pt x="129540" y="259080"/>
                </a:moveTo>
                <a:cubicBezTo>
                  <a:pt x="121285" y="208280"/>
                  <a:pt x="113030" y="157480"/>
                  <a:pt x="91440" y="114300"/>
                </a:cubicBezTo>
                <a:cubicBezTo>
                  <a:pt x="69850" y="71120"/>
                  <a:pt x="34925" y="3556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0A0B69-774F-4372-9956-57C8C7B2B211}"/>
              </a:ext>
            </a:extLst>
          </p:cNvPr>
          <p:cNvSpPr/>
          <p:nvPr/>
        </p:nvSpPr>
        <p:spPr>
          <a:xfrm>
            <a:off x="6454140" y="1630680"/>
            <a:ext cx="61806" cy="228600"/>
          </a:xfrm>
          <a:custGeom>
            <a:avLst/>
            <a:gdLst>
              <a:gd name="connsiteX0" fmla="*/ 60960 w 61806"/>
              <a:gd name="connsiteY0" fmla="*/ 0 h 228600"/>
              <a:gd name="connsiteX1" fmla="*/ 53340 w 61806"/>
              <a:gd name="connsiteY1" fmla="*/ 129540 h 228600"/>
              <a:gd name="connsiteX2" fmla="*/ 0 w 61806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06" h="228600">
                <a:moveTo>
                  <a:pt x="60960" y="0"/>
                </a:moveTo>
                <a:cubicBezTo>
                  <a:pt x="62230" y="45720"/>
                  <a:pt x="63500" y="91440"/>
                  <a:pt x="53340" y="129540"/>
                </a:cubicBezTo>
                <a:cubicBezTo>
                  <a:pt x="43180" y="167640"/>
                  <a:pt x="21590" y="198120"/>
                  <a:pt x="0" y="2286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A43F26-3603-430D-98B6-E57B9B49F481}"/>
                  </a:ext>
                </a:extLst>
              </p:cNvPr>
              <p:cNvSpPr txBox="1"/>
              <p:nvPr/>
            </p:nvSpPr>
            <p:spPr>
              <a:xfrm>
                <a:off x="6104077" y="1565404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A43F26-3603-430D-98B6-E57B9B49F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77" y="1565404"/>
                <a:ext cx="5248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2628FA-443B-40BA-99CC-FECC50499CD1}"/>
                  </a:ext>
                </a:extLst>
              </p:cNvPr>
              <p:cNvSpPr txBox="1"/>
              <p:nvPr/>
            </p:nvSpPr>
            <p:spPr>
              <a:xfrm>
                <a:off x="7245816" y="2102278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2628FA-443B-40BA-99CC-FECC5049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102278"/>
                <a:ext cx="524866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EA888B-050A-45AE-B3AB-C47D9B632833}"/>
                  </a:ext>
                </a:extLst>
              </p:cNvPr>
              <p:cNvSpPr txBox="1"/>
              <p:nvPr/>
            </p:nvSpPr>
            <p:spPr>
              <a:xfrm>
                <a:off x="227879" y="2013513"/>
                <a:ext cx="4127245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Method 1</a:t>
                </a:r>
                <a:r>
                  <a:rPr lang="en-GB" dirty="0"/>
                  <a:t>: Finding total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components of force.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EA888B-050A-45AE-B3AB-C47D9B63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79" y="2013513"/>
                <a:ext cx="4127245" cy="646331"/>
              </a:xfrm>
              <a:prstGeom prst="rect">
                <a:avLst/>
              </a:prstGeom>
              <a:blipFill>
                <a:blip r:embed="rId7"/>
                <a:stretch>
                  <a:fillRect l="-881" t="-2727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4A0FC4-5F5B-4A45-851B-59AB07DAC8AB}"/>
                  </a:ext>
                </a:extLst>
              </p:cNvPr>
              <p:cNvSpPr txBox="1"/>
              <p:nvPr/>
            </p:nvSpPr>
            <p:spPr>
              <a:xfrm>
                <a:off x="395536" y="2780928"/>
                <a:ext cx="3456385" cy="382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force:</a:t>
                </a:r>
              </a:p>
              <a:p>
                <a:endParaRPr lang="en-GB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13.999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3.071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:r>
                  <a:rPr lang="en-GB" b="0" dirty="0"/>
                  <a:t>Magnitude: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13.999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3.071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=14.3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14A0FC4-5F5B-4A45-851B-59AB07DA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80928"/>
                <a:ext cx="3456385" cy="3825727"/>
              </a:xfrm>
              <a:prstGeom prst="rect">
                <a:avLst/>
              </a:prstGeom>
              <a:blipFill>
                <a:blip r:embed="rId8"/>
                <a:stretch>
                  <a:fillRect l="-1587" t="-7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B6298C-3A0F-4331-9518-0610A98E12F1}"/>
              </a:ext>
            </a:extLst>
          </p:cNvPr>
          <p:cNvCxnSpPr>
            <a:cxnSpLocks/>
          </p:cNvCxnSpPr>
          <p:nvPr/>
        </p:nvCxnSpPr>
        <p:spPr>
          <a:xfrm flipV="1">
            <a:off x="228600" y="5486400"/>
            <a:ext cx="109537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816448-C87A-454C-90B6-4840E334052F}"/>
              </a:ext>
            </a:extLst>
          </p:cNvPr>
          <p:cNvCxnSpPr>
            <a:cxnSpLocks/>
          </p:cNvCxnSpPr>
          <p:nvPr/>
        </p:nvCxnSpPr>
        <p:spPr>
          <a:xfrm>
            <a:off x="287159" y="6174304"/>
            <a:ext cx="1036816" cy="16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958676-2D0A-439D-92C6-24E5343E1E76}"/>
              </a:ext>
            </a:extLst>
          </p:cNvPr>
          <p:cNvCxnSpPr>
            <a:cxnSpLocks/>
          </p:cNvCxnSpPr>
          <p:nvPr/>
        </p:nvCxnSpPr>
        <p:spPr>
          <a:xfrm flipV="1">
            <a:off x="1314450" y="5555610"/>
            <a:ext cx="14156" cy="626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550F5F-7546-4968-A169-F2300CA6377A}"/>
                  </a:ext>
                </a:extLst>
              </p:cNvPr>
              <p:cNvSpPr txBox="1"/>
              <p:nvPr/>
            </p:nvSpPr>
            <p:spPr>
              <a:xfrm>
                <a:off x="1321626" y="5692699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3.071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550F5F-7546-4968-A169-F2300CA6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26" y="5692699"/>
                <a:ext cx="524866" cy="307777"/>
              </a:xfrm>
              <a:prstGeom prst="rect">
                <a:avLst/>
              </a:prstGeom>
              <a:blipFill>
                <a:blip r:embed="rId9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BC689B-DA2D-49DB-9FBF-10F14DF000E3}"/>
                  </a:ext>
                </a:extLst>
              </p:cNvPr>
              <p:cNvSpPr txBox="1"/>
              <p:nvPr/>
            </p:nvSpPr>
            <p:spPr>
              <a:xfrm>
                <a:off x="543134" y="6211031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13.999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BC689B-DA2D-49DB-9FBF-10F14DF0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34" y="6211031"/>
                <a:ext cx="524866" cy="307777"/>
              </a:xfrm>
              <a:prstGeom prst="rect">
                <a:avLst/>
              </a:prstGeom>
              <a:blipFill>
                <a:blip r:embed="rId10"/>
                <a:stretch>
                  <a:fillRect r="-29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C01432C-3116-4FB0-941D-FA85166682FC}"/>
              </a:ext>
            </a:extLst>
          </p:cNvPr>
          <p:cNvSpPr/>
          <p:nvPr/>
        </p:nvSpPr>
        <p:spPr>
          <a:xfrm>
            <a:off x="585788" y="5953125"/>
            <a:ext cx="57150" cy="228600"/>
          </a:xfrm>
          <a:custGeom>
            <a:avLst/>
            <a:gdLst>
              <a:gd name="connsiteX0" fmla="*/ 57150 w 57150"/>
              <a:gd name="connsiteY0" fmla="*/ 228600 h 228600"/>
              <a:gd name="connsiteX1" fmla="*/ 38100 w 57150"/>
              <a:gd name="connsiteY1" fmla="*/ 95250 h 228600"/>
              <a:gd name="connsiteX2" fmla="*/ 0 w 571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28600">
                <a:moveTo>
                  <a:pt x="57150" y="228600"/>
                </a:moveTo>
                <a:cubicBezTo>
                  <a:pt x="52387" y="180975"/>
                  <a:pt x="47625" y="133350"/>
                  <a:pt x="38100" y="95250"/>
                </a:cubicBezTo>
                <a:cubicBezTo>
                  <a:pt x="28575" y="57150"/>
                  <a:pt x="14287" y="2857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4A6FC67-B452-4EDA-A08D-2039D2196EDB}"/>
                  </a:ext>
                </a:extLst>
              </p:cNvPr>
              <p:cNvSpPr txBox="1"/>
              <p:nvPr/>
            </p:nvSpPr>
            <p:spPr>
              <a:xfrm>
                <a:off x="576262" y="5873512"/>
                <a:ext cx="335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4A6FC67-B452-4EDA-A08D-2039D219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2" y="5873512"/>
                <a:ext cx="3357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8DFEEB-CAF2-4984-B9EF-10DA5E70034C}"/>
                  </a:ext>
                </a:extLst>
              </p:cNvPr>
              <p:cNvSpPr txBox="1"/>
              <p:nvPr/>
            </p:nvSpPr>
            <p:spPr>
              <a:xfrm>
                <a:off x="2000102" y="5426646"/>
                <a:ext cx="2476648" cy="91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Do a quick sketch of the force vector to get the direction: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3.071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13.999</m:t>
                                  </m:r>
                                </m:den>
                              </m:f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=12.4°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8DFEEB-CAF2-4984-B9EF-10DA5E70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102" y="5426646"/>
                <a:ext cx="2476648" cy="914930"/>
              </a:xfrm>
              <a:prstGeom prst="rect">
                <a:avLst/>
              </a:prstGeom>
              <a:blipFill>
                <a:blip r:embed="rId12"/>
                <a:stretch>
                  <a:fillRect t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DFA5EFB-276F-4086-A7B2-FED5DD0B7D13}"/>
              </a:ext>
            </a:extLst>
          </p:cNvPr>
          <p:cNvSpPr txBox="1"/>
          <p:nvPr/>
        </p:nvSpPr>
        <p:spPr>
          <a:xfrm>
            <a:off x="4742026" y="2516961"/>
            <a:ext cx="412724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Method 2</a:t>
            </a:r>
            <a:r>
              <a:rPr lang="en-GB" dirty="0"/>
              <a:t>: Using Triangle Law for vector addition.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1B1CF3-673B-49F5-A37A-0DA986ACA359}"/>
              </a:ext>
            </a:extLst>
          </p:cNvPr>
          <p:cNvCxnSpPr>
            <a:cxnSpLocks/>
          </p:cNvCxnSpPr>
          <p:nvPr/>
        </p:nvCxnSpPr>
        <p:spPr>
          <a:xfrm flipV="1">
            <a:off x="4890135" y="3535680"/>
            <a:ext cx="1752600" cy="39052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B776B-E433-4E66-B4E1-7D8868DAC5B1}"/>
              </a:ext>
            </a:extLst>
          </p:cNvPr>
          <p:cNvCxnSpPr>
            <a:cxnSpLocks/>
          </p:cNvCxnSpPr>
          <p:nvPr/>
        </p:nvCxnSpPr>
        <p:spPr>
          <a:xfrm>
            <a:off x="4843175" y="3954651"/>
            <a:ext cx="1151403" cy="596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A06C19-B7BE-4877-A1DB-2B9D6108A44B}"/>
              </a:ext>
            </a:extLst>
          </p:cNvPr>
          <p:cNvCxnSpPr>
            <a:cxnSpLocks/>
          </p:cNvCxnSpPr>
          <p:nvPr/>
        </p:nvCxnSpPr>
        <p:spPr>
          <a:xfrm flipV="1">
            <a:off x="6033135" y="3611880"/>
            <a:ext cx="609600" cy="8953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26FD9-FD23-41D6-8469-04A764AE09DC}"/>
                  </a:ext>
                </a:extLst>
              </p:cNvPr>
              <p:cNvSpPr txBox="1"/>
              <p:nvPr/>
            </p:nvSpPr>
            <p:spPr>
              <a:xfrm>
                <a:off x="5476026" y="3442712"/>
                <a:ext cx="460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0826FD9-FD23-41D6-8469-04A764AE0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026" y="3442712"/>
                <a:ext cx="46074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F3E464-CD7F-42A7-8725-E8FBCCEEA523}"/>
                  </a:ext>
                </a:extLst>
              </p:cNvPr>
              <p:cNvSpPr txBox="1"/>
              <p:nvPr/>
            </p:nvSpPr>
            <p:spPr>
              <a:xfrm>
                <a:off x="5164513" y="4253029"/>
                <a:ext cx="460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CF3E464-CD7F-42A7-8725-E8FBCCEE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513" y="4253029"/>
                <a:ext cx="46074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1FD50F-DDE3-4197-964D-8BE773A3862D}"/>
                  </a:ext>
                </a:extLst>
              </p:cNvPr>
              <p:cNvSpPr txBox="1"/>
              <p:nvPr/>
            </p:nvSpPr>
            <p:spPr>
              <a:xfrm>
                <a:off x="6259963" y="3890878"/>
                <a:ext cx="4607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A1FD50F-DDE3-4197-964D-8BE773A3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63" y="3890878"/>
                <a:ext cx="46074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7DED90-4E33-4AF6-A711-F9C15D6742D4}"/>
              </a:ext>
            </a:extLst>
          </p:cNvPr>
          <p:cNvCxnSpPr>
            <a:cxnSpLocks/>
          </p:cNvCxnSpPr>
          <p:nvPr/>
        </p:nvCxnSpPr>
        <p:spPr>
          <a:xfrm>
            <a:off x="4910209" y="3949135"/>
            <a:ext cx="1036816" cy="16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56526F5-6D32-4415-8537-560B4381B9A1}"/>
              </a:ext>
            </a:extLst>
          </p:cNvPr>
          <p:cNvSpPr/>
          <p:nvPr/>
        </p:nvSpPr>
        <p:spPr>
          <a:xfrm>
            <a:off x="5415915" y="3815715"/>
            <a:ext cx="7620" cy="144780"/>
          </a:xfrm>
          <a:custGeom>
            <a:avLst/>
            <a:gdLst>
              <a:gd name="connsiteX0" fmla="*/ 0 w 7620"/>
              <a:gd name="connsiteY0" fmla="*/ 144780 h 144780"/>
              <a:gd name="connsiteX1" fmla="*/ 7620 w 7620"/>
              <a:gd name="connsiteY1" fmla="*/ 68580 h 144780"/>
              <a:gd name="connsiteX2" fmla="*/ 0 w 7620"/>
              <a:gd name="connsiteY2" fmla="*/ 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" h="144780">
                <a:moveTo>
                  <a:pt x="0" y="144780"/>
                </a:moveTo>
                <a:cubicBezTo>
                  <a:pt x="3810" y="118745"/>
                  <a:pt x="7620" y="92710"/>
                  <a:pt x="7620" y="68580"/>
                </a:cubicBezTo>
                <a:cubicBezTo>
                  <a:pt x="7620" y="44450"/>
                  <a:pt x="3810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BE1F013-C124-4493-B238-8C426438EBA8}"/>
              </a:ext>
            </a:extLst>
          </p:cNvPr>
          <p:cNvSpPr/>
          <p:nvPr/>
        </p:nvSpPr>
        <p:spPr>
          <a:xfrm>
            <a:off x="5319712" y="3963352"/>
            <a:ext cx="61806" cy="228600"/>
          </a:xfrm>
          <a:custGeom>
            <a:avLst/>
            <a:gdLst>
              <a:gd name="connsiteX0" fmla="*/ 0 w 61806"/>
              <a:gd name="connsiteY0" fmla="*/ 228600 h 228600"/>
              <a:gd name="connsiteX1" fmla="*/ 53340 w 61806"/>
              <a:gd name="connsiteY1" fmla="*/ 114300 h 228600"/>
              <a:gd name="connsiteX2" fmla="*/ 60960 w 61806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06" h="228600">
                <a:moveTo>
                  <a:pt x="0" y="228600"/>
                </a:moveTo>
                <a:cubicBezTo>
                  <a:pt x="21590" y="190500"/>
                  <a:pt x="43180" y="152400"/>
                  <a:pt x="53340" y="114300"/>
                </a:cubicBezTo>
                <a:cubicBezTo>
                  <a:pt x="63500" y="76200"/>
                  <a:pt x="62230" y="38100"/>
                  <a:pt x="6096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A0289A-EB95-4BA6-AB6E-29E5CA79B17E}"/>
              </a:ext>
            </a:extLst>
          </p:cNvPr>
          <p:cNvCxnSpPr>
            <a:cxnSpLocks/>
          </p:cNvCxnSpPr>
          <p:nvPr/>
        </p:nvCxnSpPr>
        <p:spPr>
          <a:xfrm flipV="1">
            <a:off x="5953125" y="4486275"/>
            <a:ext cx="643890" cy="87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5552E38-350D-463B-BF14-D3E064BDFE3B}"/>
              </a:ext>
            </a:extLst>
          </p:cNvPr>
          <p:cNvSpPr/>
          <p:nvPr/>
        </p:nvSpPr>
        <p:spPr>
          <a:xfrm>
            <a:off x="6223635" y="4250055"/>
            <a:ext cx="120650" cy="241300"/>
          </a:xfrm>
          <a:custGeom>
            <a:avLst/>
            <a:gdLst>
              <a:gd name="connsiteX0" fmla="*/ 120650 w 120650"/>
              <a:gd name="connsiteY0" fmla="*/ 241300 h 241300"/>
              <a:gd name="connsiteX1" fmla="*/ 95250 w 120650"/>
              <a:gd name="connsiteY1" fmla="*/ 120650 h 241300"/>
              <a:gd name="connsiteX2" fmla="*/ 0 w 120650"/>
              <a:gd name="connsiteY2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" h="241300">
                <a:moveTo>
                  <a:pt x="120650" y="241300"/>
                </a:moveTo>
                <a:cubicBezTo>
                  <a:pt x="118004" y="201083"/>
                  <a:pt x="115358" y="160867"/>
                  <a:pt x="95250" y="120650"/>
                </a:cubicBezTo>
                <a:cubicBezTo>
                  <a:pt x="75142" y="80433"/>
                  <a:pt x="37571" y="40216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90A0D5-AB41-46B0-8B94-CE0F55BFB01E}"/>
                  </a:ext>
                </a:extLst>
              </p:cNvPr>
              <p:cNvSpPr txBox="1"/>
              <p:nvPr/>
            </p:nvSpPr>
            <p:spPr>
              <a:xfrm>
                <a:off x="4999544" y="3909700"/>
                <a:ext cx="4607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90A0D5-AB41-46B0-8B94-CE0F55BF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44" y="3909700"/>
                <a:ext cx="46074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A4ADFD-5F6C-48FE-B757-C8DCE718D701}"/>
                  </a:ext>
                </a:extLst>
              </p:cNvPr>
              <p:cNvSpPr txBox="1"/>
              <p:nvPr/>
            </p:nvSpPr>
            <p:spPr>
              <a:xfrm>
                <a:off x="5110671" y="3759803"/>
                <a:ext cx="4607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A4ADFD-5F6C-48FE-B757-C8DCE718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71" y="3759803"/>
                <a:ext cx="46074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B028F6-E912-4C0E-9830-9007B73B0661}"/>
                  </a:ext>
                </a:extLst>
              </p:cNvPr>
              <p:cNvSpPr txBox="1"/>
              <p:nvPr/>
            </p:nvSpPr>
            <p:spPr>
              <a:xfrm>
                <a:off x="5993511" y="4292645"/>
                <a:ext cx="4607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B028F6-E912-4C0E-9830-9007B73B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11" y="4292645"/>
                <a:ext cx="46074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6C4E1A0-CCEE-4D6D-8A5E-91EDDFBFBBA8}"/>
              </a:ext>
            </a:extLst>
          </p:cNvPr>
          <p:cNvCxnSpPr>
            <a:cxnSpLocks/>
          </p:cNvCxnSpPr>
          <p:nvPr/>
        </p:nvCxnSpPr>
        <p:spPr>
          <a:xfrm>
            <a:off x="6012637" y="4570479"/>
            <a:ext cx="464998" cy="2193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749228-BF74-4E3B-A829-6FA186E17A03}"/>
                  </a:ext>
                </a:extLst>
              </p:cNvPr>
              <p:cNvSpPr txBox="1"/>
              <p:nvPr/>
            </p:nvSpPr>
            <p:spPr>
              <a:xfrm>
                <a:off x="5982745" y="4435677"/>
                <a:ext cx="4607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749228-BF74-4E3B-A829-6FA186E1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745" y="4435677"/>
                <a:ext cx="46074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2D7CCEB-95DC-48F0-87EC-FD73A2EEE1DD}"/>
              </a:ext>
            </a:extLst>
          </p:cNvPr>
          <p:cNvSpPr/>
          <p:nvPr/>
        </p:nvSpPr>
        <p:spPr>
          <a:xfrm>
            <a:off x="6324225" y="4494754"/>
            <a:ext cx="61806" cy="228600"/>
          </a:xfrm>
          <a:custGeom>
            <a:avLst/>
            <a:gdLst>
              <a:gd name="connsiteX0" fmla="*/ 0 w 61806"/>
              <a:gd name="connsiteY0" fmla="*/ 228600 h 228600"/>
              <a:gd name="connsiteX1" fmla="*/ 53340 w 61806"/>
              <a:gd name="connsiteY1" fmla="*/ 114300 h 228600"/>
              <a:gd name="connsiteX2" fmla="*/ 60960 w 61806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06" h="228600">
                <a:moveTo>
                  <a:pt x="0" y="228600"/>
                </a:moveTo>
                <a:cubicBezTo>
                  <a:pt x="21590" y="190500"/>
                  <a:pt x="43180" y="152400"/>
                  <a:pt x="53340" y="114300"/>
                </a:cubicBezTo>
                <a:cubicBezTo>
                  <a:pt x="63500" y="76200"/>
                  <a:pt x="62230" y="38100"/>
                  <a:pt x="6096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0183022-A076-4A46-9207-F1561875D2A1}"/>
              </a:ext>
            </a:extLst>
          </p:cNvPr>
          <p:cNvSpPr/>
          <p:nvPr/>
        </p:nvSpPr>
        <p:spPr>
          <a:xfrm>
            <a:off x="5715721" y="4226243"/>
            <a:ext cx="469814" cy="185837"/>
          </a:xfrm>
          <a:custGeom>
            <a:avLst/>
            <a:gdLst>
              <a:gd name="connsiteX0" fmla="*/ 393614 w 393614"/>
              <a:gd name="connsiteY0" fmla="*/ 28798 h 171773"/>
              <a:gd name="connsiteX1" fmla="*/ 269789 w 393614"/>
              <a:gd name="connsiteY1" fmla="*/ 223 h 171773"/>
              <a:gd name="connsiteX2" fmla="*/ 136439 w 393614"/>
              <a:gd name="connsiteY2" fmla="*/ 24036 h 171773"/>
              <a:gd name="connsiteX3" fmla="*/ 17377 w 393614"/>
              <a:gd name="connsiteY3" fmla="*/ 147861 h 171773"/>
              <a:gd name="connsiteX4" fmla="*/ 3089 w 393614"/>
              <a:gd name="connsiteY4" fmla="*/ 171673 h 17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14" h="171773">
                <a:moveTo>
                  <a:pt x="393614" y="28798"/>
                </a:moveTo>
                <a:cubicBezTo>
                  <a:pt x="353132" y="14907"/>
                  <a:pt x="312651" y="1017"/>
                  <a:pt x="269789" y="223"/>
                </a:cubicBezTo>
                <a:cubicBezTo>
                  <a:pt x="226927" y="-571"/>
                  <a:pt x="178508" y="-570"/>
                  <a:pt x="136439" y="24036"/>
                </a:cubicBezTo>
                <a:cubicBezTo>
                  <a:pt x="94370" y="48642"/>
                  <a:pt x="39602" y="123255"/>
                  <a:pt x="17377" y="147861"/>
                </a:cubicBezTo>
                <a:cubicBezTo>
                  <a:pt x="-4848" y="172467"/>
                  <a:pt x="-880" y="172070"/>
                  <a:pt x="3089" y="17167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CE02BE-1694-4572-B009-6D116ECD1D06}"/>
                  </a:ext>
                </a:extLst>
              </p:cNvPr>
              <p:cNvSpPr txBox="1"/>
              <p:nvPr/>
            </p:nvSpPr>
            <p:spPr>
              <a:xfrm>
                <a:off x="5726584" y="4235187"/>
                <a:ext cx="4607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05°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5CE02BE-1694-4572-B009-6D116ECD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84" y="4235187"/>
                <a:ext cx="46074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B51806D-7C7B-4CA3-9143-4F255C46E577}"/>
              </a:ext>
            </a:extLst>
          </p:cNvPr>
          <p:cNvSpPr txBox="1"/>
          <p:nvPr/>
        </p:nvSpPr>
        <p:spPr>
          <a:xfrm>
            <a:off x="6753591" y="3592830"/>
            <a:ext cx="227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 can avoid resolving components by drawing the force vectors in a chain, then finding the vector from the start to end point. The resultant vector (orange) geometrically represents the same of the vectors.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36CC67A-D439-468A-9972-F84BFC5C6236}"/>
                  </a:ext>
                </a:extLst>
              </p:cNvPr>
              <p:cNvSpPr txBox="1"/>
              <p:nvPr/>
            </p:nvSpPr>
            <p:spPr>
              <a:xfrm>
                <a:off x="5362575" y="4815254"/>
                <a:ext cx="2914243" cy="191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Use cosine rule to get magnitude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−2×8×10×</m:t>
                      </m:r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105°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=14.3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Use sine rule to get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+30°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105°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14.332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+30°</m:t>
                              </m:r>
                            </m:e>
                          </m:d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105°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14.332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  …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=12.4°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36CC67A-D439-468A-9972-F84BFC5C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5" y="4815254"/>
                <a:ext cx="2914243" cy="1917063"/>
              </a:xfrm>
              <a:prstGeom prst="rect">
                <a:avLst/>
              </a:prstGeom>
              <a:blipFill>
                <a:blip r:embed="rId21"/>
                <a:stretch>
                  <a:fillRect l="-209" t="-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0584A6A6-E7C4-4B0E-8DA9-B967A5154DE4}"/>
              </a:ext>
            </a:extLst>
          </p:cNvPr>
          <p:cNvSpPr/>
          <p:nvPr/>
        </p:nvSpPr>
        <p:spPr>
          <a:xfrm>
            <a:off x="228600" y="2674504"/>
            <a:ext cx="4127245" cy="3844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C5D02E-13F6-473E-AB19-5A3A51AA2AD1}"/>
              </a:ext>
            </a:extLst>
          </p:cNvPr>
          <p:cNvSpPr/>
          <p:nvPr/>
        </p:nvSpPr>
        <p:spPr>
          <a:xfrm>
            <a:off x="4742026" y="3188741"/>
            <a:ext cx="4154324" cy="35179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808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11B4AF-89B5-48BF-8F4C-FB8AD61DB7B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5586447-BB99-40DC-BF69-EA4C0EF7D26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DCEB43-F3A1-4DC6-8826-4522DC974EE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6E9FA6-5FCF-49A8-89F0-FC51E61107F5}"/>
                  </a:ext>
                </a:extLst>
              </p:cNvPr>
              <p:cNvSpPr txBox="1"/>
              <p:nvPr/>
            </p:nvSpPr>
            <p:spPr>
              <a:xfrm>
                <a:off x="530027" y="1053586"/>
                <a:ext cx="4622558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A particle has forces acting on it as indicated in the diagram. Determine the magnitude and direction (anticlockwise from the positive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direction) of the resultant force.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6E9FA6-5FCF-49A8-89F0-FC51E6110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7" y="1053586"/>
                <a:ext cx="462255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D525-0CF7-49D6-884E-8C2D80121D71}"/>
              </a:ext>
            </a:extLst>
          </p:cNvPr>
          <p:cNvCxnSpPr>
            <a:cxnSpLocks/>
          </p:cNvCxnSpPr>
          <p:nvPr/>
        </p:nvCxnSpPr>
        <p:spPr>
          <a:xfrm flipH="1" flipV="1">
            <a:off x="5964572" y="1124125"/>
            <a:ext cx="504086" cy="839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32596-9CA9-4294-B4FE-9EC7345A3A54}"/>
              </a:ext>
            </a:extLst>
          </p:cNvPr>
          <p:cNvCxnSpPr>
            <a:cxnSpLocks/>
          </p:cNvCxnSpPr>
          <p:nvPr/>
        </p:nvCxnSpPr>
        <p:spPr>
          <a:xfrm>
            <a:off x="6505584" y="1958779"/>
            <a:ext cx="1125997" cy="5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A5630-C1B9-4644-8C3F-728DA6725741}"/>
                  </a:ext>
                </a:extLst>
              </p:cNvPr>
              <p:cNvSpPr txBox="1"/>
              <p:nvPr/>
            </p:nvSpPr>
            <p:spPr>
              <a:xfrm>
                <a:off x="5708985" y="855278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1400" b="0" i="0" dirty="0">
                    <a:solidFill>
                      <a:schemeClr val="accent1"/>
                    </a:solidFill>
                    <a:latin typeface="+mj-lt"/>
                  </a:rPr>
                  <a:t>N</a:t>
                </a:r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A5630-C1B9-4644-8C3F-728DA6725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85" y="855278"/>
                <a:ext cx="524866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F4796E-8E7E-44DE-9384-DC7BFDB6AED8}"/>
                  </a:ext>
                </a:extLst>
              </p:cNvPr>
              <p:cNvSpPr txBox="1"/>
              <p:nvPr/>
            </p:nvSpPr>
            <p:spPr>
              <a:xfrm>
                <a:off x="6070550" y="1296793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F4796E-8E7E-44DE-9384-DC7BFDB6A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50" y="1296793"/>
                <a:ext cx="52486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B45925-2A12-4B51-971B-955DAC0D3500}"/>
              </a:ext>
            </a:extLst>
          </p:cNvPr>
          <p:cNvCxnSpPr>
            <a:cxnSpLocks/>
          </p:cNvCxnSpPr>
          <p:nvPr/>
        </p:nvCxnSpPr>
        <p:spPr>
          <a:xfrm>
            <a:off x="6468658" y="1963673"/>
            <a:ext cx="1460103" cy="639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25656B-8ABD-4312-BD69-9834D2E7B326}"/>
              </a:ext>
            </a:extLst>
          </p:cNvPr>
          <p:cNvSpPr/>
          <p:nvPr/>
        </p:nvSpPr>
        <p:spPr>
          <a:xfrm rot="16901840">
            <a:off x="6335932" y="1523795"/>
            <a:ext cx="84031" cy="184908"/>
          </a:xfrm>
          <a:custGeom>
            <a:avLst/>
            <a:gdLst>
              <a:gd name="connsiteX0" fmla="*/ 129540 w 129540"/>
              <a:gd name="connsiteY0" fmla="*/ 259080 h 259080"/>
              <a:gd name="connsiteX1" fmla="*/ 91440 w 129540"/>
              <a:gd name="connsiteY1" fmla="*/ 114300 h 259080"/>
              <a:gd name="connsiteX2" fmla="*/ 0 w 129540"/>
              <a:gd name="connsiteY2" fmla="*/ 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59080">
                <a:moveTo>
                  <a:pt x="129540" y="259080"/>
                </a:moveTo>
                <a:cubicBezTo>
                  <a:pt x="121285" y="208280"/>
                  <a:pt x="113030" y="157480"/>
                  <a:pt x="91440" y="114300"/>
                </a:cubicBezTo>
                <a:cubicBezTo>
                  <a:pt x="69850" y="71120"/>
                  <a:pt x="34925" y="3556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9780E53-8FAC-4DA0-B8C8-80E5ED991C6F}"/>
              </a:ext>
            </a:extLst>
          </p:cNvPr>
          <p:cNvSpPr/>
          <p:nvPr/>
        </p:nvSpPr>
        <p:spPr>
          <a:xfrm>
            <a:off x="6999121" y="1963114"/>
            <a:ext cx="61806" cy="228600"/>
          </a:xfrm>
          <a:custGeom>
            <a:avLst/>
            <a:gdLst>
              <a:gd name="connsiteX0" fmla="*/ 60960 w 61806"/>
              <a:gd name="connsiteY0" fmla="*/ 0 h 228600"/>
              <a:gd name="connsiteX1" fmla="*/ 53340 w 61806"/>
              <a:gd name="connsiteY1" fmla="*/ 129540 h 228600"/>
              <a:gd name="connsiteX2" fmla="*/ 0 w 61806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06" h="228600">
                <a:moveTo>
                  <a:pt x="60960" y="0"/>
                </a:moveTo>
                <a:cubicBezTo>
                  <a:pt x="62230" y="45720"/>
                  <a:pt x="63500" y="91440"/>
                  <a:pt x="53340" y="129540"/>
                </a:cubicBezTo>
                <a:cubicBezTo>
                  <a:pt x="43180" y="167640"/>
                  <a:pt x="21590" y="198120"/>
                  <a:pt x="0" y="2286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5E898-58CE-488B-850B-3E6C80135814}"/>
                  </a:ext>
                </a:extLst>
              </p:cNvPr>
              <p:cNvSpPr txBox="1"/>
              <p:nvPr/>
            </p:nvSpPr>
            <p:spPr>
              <a:xfrm>
                <a:off x="6649058" y="1897838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32°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E5E898-58CE-488B-850B-3E6C8013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58" y="1897838"/>
                <a:ext cx="5248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1EAF6C-7DCD-418E-9AFC-2279CD80F9DE}"/>
              </a:ext>
            </a:extLst>
          </p:cNvPr>
          <p:cNvCxnSpPr>
            <a:cxnSpLocks/>
          </p:cNvCxnSpPr>
          <p:nvPr/>
        </p:nvCxnSpPr>
        <p:spPr>
          <a:xfrm flipH="1" flipV="1">
            <a:off x="6476301" y="1149292"/>
            <a:ext cx="8389" cy="80534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E9917-2C86-40E5-B1FE-AA580F6017D0}"/>
                  </a:ext>
                </a:extLst>
              </p:cNvPr>
              <p:cNvSpPr txBox="1"/>
              <p:nvPr/>
            </p:nvSpPr>
            <p:spPr>
              <a:xfrm>
                <a:off x="7884311" y="2445643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1400" b="0" i="0" dirty="0">
                    <a:solidFill>
                      <a:schemeClr val="accent1"/>
                    </a:solidFill>
                    <a:latin typeface="+mj-lt"/>
                  </a:rPr>
                  <a:t>N</a:t>
                </a:r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E9917-2C86-40E5-B1FE-AA580F60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11" y="2445643"/>
                <a:ext cx="524866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276D27-03B5-47C2-998B-13A81A5C87D4}"/>
                  </a:ext>
                </a:extLst>
              </p:cNvPr>
              <p:cNvSpPr txBox="1"/>
              <p:nvPr/>
            </p:nvSpPr>
            <p:spPr>
              <a:xfrm>
                <a:off x="756654" y="2186694"/>
                <a:ext cx="3975366" cy="476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force:</a:t>
                </a:r>
              </a:p>
              <a:p>
                <a:endParaRPr lang="en-GB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32°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25°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5°</m:t>
                                    </m:r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2.1243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0.5992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:r>
                  <a:rPr lang="en-GB" b="0" dirty="0"/>
                  <a:t>Magnitude: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2.1243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0.5992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=2.21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b="0" dirty="0"/>
                  <a:t>Direction: </a:t>
                </a:r>
              </a:p>
              <a:p>
                <a:endParaRPr lang="en-GB" dirty="0"/>
              </a:p>
              <a:p>
                <a:pPr/>
                <a:r>
                  <a:rPr lang="en-GB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0.5992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2.1243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=15.8°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276D27-03B5-47C2-998B-13A81A5C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4" y="2186694"/>
                <a:ext cx="3975366" cy="4763227"/>
              </a:xfrm>
              <a:prstGeom prst="rect">
                <a:avLst/>
              </a:prstGeom>
              <a:blipFill>
                <a:blip r:embed="rId7"/>
                <a:stretch>
                  <a:fillRect l="-1227" t="-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42A552-060A-4870-A6E1-DE8AA825E4B7}"/>
              </a:ext>
            </a:extLst>
          </p:cNvPr>
          <p:cNvCxnSpPr>
            <a:cxnSpLocks/>
          </p:cNvCxnSpPr>
          <p:nvPr/>
        </p:nvCxnSpPr>
        <p:spPr>
          <a:xfrm flipV="1">
            <a:off x="683568" y="5157192"/>
            <a:ext cx="109537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A8BCBE-78B4-46DA-B7E2-44A1E83A006E}"/>
              </a:ext>
            </a:extLst>
          </p:cNvPr>
          <p:cNvCxnSpPr>
            <a:cxnSpLocks/>
          </p:cNvCxnSpPr>
          <p:nvPr/>
        </p:nvCxnSpPr>
        <p:spPr>
          <a:xfrm>
            <a:off x="742127" y="5845096"/>
            <a:ext cx="1036816" cy="169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36B54-820C-4791-B88C-50E1C0DDE741}"/>
              </a:ext>
            </a:extLst>
          </p:cNvPr>
          <p:cNvCxnSpPr>
            <a:cxnSpLocks/>
          </p:cNvCxnSpPr>
          <p:nvPr/>
        </p:nvCxnSpPr>
        <p:spPr>
          <a:xfrm flipV="1">
            <a:off x="1769418" y="5226402"/>
            <a:ext cx="14156" cy="6261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C88FA-3043-4B9C-A206-68753C0D966A}"/>
                  </a:ext>
                </a:extLst>
              </p:cNvPr>
              <p:cNvSpPr txBox="1"/>
              <p:nvPr/>
            </p:nvSpPr>
            <p:spPr>
              <a:xfrm>
                <a:off x="1776594" y="5363491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0.5992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BC88FA-3043-4B9C-A206-68753C0D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94" y="5363491"/>
                <a:ext cx="524866" cy="307777"/>
              </a:xfrm>
              <a:prstGeom prst="rect">
                <a:avLst/>
              </a:prstGeom>
              <a:blipFill>
                <a:blip r:embed="rId8"/>
                <a:stretch>
                  <a:fillRect r="-28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D309F-27A1-4449-B849-DA7BD8BEA2B1}"/>
                  </a:ext>
                </a:extLst>
              </p:cNvPr>
              <p:cNvSpPr txBox="1"/>
              <p:nvPr/>
            </p:nvSpPr>
            <p:spPr>
              <a:xfrm>
                <a:off x="998102" y="5881823"/>
                <a:ext cx="524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2.1243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D309F-27A1-4449-B849-DA7BD8BE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02" y="5881823"/>
                <a:ext cx="524866" cy="307777"/>
              </a:xfrm>
              <a:prstGeom prst="rect">
                <a:avLst/>
              </a:prstGeom>
              <a:blipFill>
                <a:blip r:embed="rId9"/>
                <a:stretch>
                  <a:fillRect r="-290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06ABB8-A9CB-4248-ABAC-AA4293D3A68A}"/>
              </a:ext>
            </a:extLst>
          </p:cNvPr>
          <p:cNvSpPr/>
          <p:nvPr/>
        </p:nvSpPr>
        <p:spPr>
          <a:xfrm>
            <a:off x="1040756" y="5623917"/>
            <a:ext cx="57150" cy="228600"/>
          </a:xfrm>
          <a:custGeom>
            <a:avLst/>
            <a:gdLst>
              <a:gd name="connsiteX0" fmla="*/ 57150 w 57150"/>
              <a:gd name="connsiteY0" fmla="*/ 228600 h 228600"/>
              <a:gd name="connsiteX1" fmla="*/ 38100 w 57150"/>
              <a:gd name="connsiteY1" fmla="*/ 95250 h 228600"/>
              <a:gd name="connsiteX2" fmla="*/ 0 w 571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28600">
                <a:moveTo>
                  <a:pt x="57150" y="228600"/>
                </a:moveTo>
                <a:cubicBezTo>
                  <a:pt x="52387" y="180975"/>
                  <a:pt x="47625" y="133350"/>
                  <a:pt x="38100" y="95250"/>
                </a:cubicBezTo>
                <a:cubicBezTo>
                  <a:pt x="28575" y="57150"/>
                  <a:pt x="14287" y="2857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54E32D-67E4-47B8-8106-4DBC3F5FEE61}"/>
                  </a:ext>
                </a:extLst>
              </p:cNvPr>
              <p:cNvSpPr txBox="1"/>
              <p:nvPr/>
            </p:nvSpPr>
            <p:spPr>
              <a:xfrm>
                <a:off x="1031230" y="5544304"/>
                <a:ext cx="3357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54E32D-67E4-47B8-8106-4DBC3F5FE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30" y="5544304"/>
                <a:ext cx="33575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EC944035-AC23-47BD-96D6-8A8E23CA2851}"/>
              </a:ext>
            </a:extLst>
          </p:cNvPr>
          <p:cNvSpPr/>
          <p:nvPr/>
        </p:nvSpPr>
        <p:spPr>
          <a:xfrm>
            <a:off x="559549" y="2108412"/>
            <a:ext cx="4432692" cy="41618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881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/>
              <a:t>Pages 43-44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D5F4D73-F5A0-1696-F0F6-66529A92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0" y="692696"/>
            <a:ext cx="65055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8E4AD-CD3D-41B6-9FF9-BDBB0DF434CF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FC15B373-7C2E-4AF4-BD35-984C3768A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04A64-D39D-4FDB-9375-6F24442E7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23481</TotalTime>
  <Words>884</Words>
  <Application>Microsoft Office PowerPoint</Application>
  <PresentationFormat>On-screen Show (4:3)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M2 Chapter 5: Inclined Planes  Force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878</cp:revision>
  <dcterms:created xsi:type="dcterms:W3CDTF">2013-02-28T07:36:55Z</dcterms:created>
  <dcterms:modified xsi:type="dcterms:W3CDTF">2024-06-19T14:55:37Z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