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547" r:id="rId5"/>
    <p:sldId id="655" r:id="rId6"/>
    <p:sldId id="650" r:id="rId7"/>
    <p:sldId id="651" r:id="rId8"/>
    <p:sldId id="652" r:id="rId9"/>
    <p:sldId id="656" r:id="rId10"/>
    <p:sldId id="657" r:id="rId11"/>
    <p:sldId id="653" r:id="rId12"/>
    <p:sldId id="543" r:id="rId13"/>
    <p:sldId id="550" r:id="rId14"/>
    <p:sldId id="551" r:id="rId15"/>
    <p:sldId id="658" r:id="rId16"/>
    <p:sldId id="54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79C843-EEF9-412A-B2CC-9212B9C11CB5}" v="1" dt="2025-06-16T11:57:11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CFABDDFF-139A-4986-9E7A-832586E69266}"/>
    <pc:docChg chg="addSld delSld modSld sldOrd">
      <pc:chgData name="Dieter Beaven" userId="9bbdb69f-69d0-4759-aa9b-5c090a2da237" providerId="ADAL" clId="{CFABDDFF-139A-4986-9E7A-832586E69266}" dt="2025-05-02T12:22:16.835" v="343" actId="14100"/>
      <pc:docMkLst>
        <pc:docMk/>
      </pc:docMkLst>
      <pc:sldChg chg="modSp mod">
        <pc:chgData name="Dieter Beaven" userId="9bbdb69f-69d0-4759-aa9b-5c090a2da237" providerId="ADAL" clId="{CFABDDFF-139A-4986-9E7A-832586E69266}" dt="2025-05-02T12:00:13.619" v="1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CFABDDFF-139A-4986-9E7A-832586E69266}" dt="2025-05-02T12:00:13.619" v="1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del mod">
        <pc:chgData name="Dieter Beaven" userId="9bbdb69f-69d0-4759-aa9b-5c090a2da237" providerId="ADAL" clId="{CFABDDFF-139A-4986-9E7A-832586E69266}" dt="2025-05-02T12:02:12.260" v="39" actId="47"/>
        <pc:sldMkLst>
          <pc:docMk/>
          <pc:sldMk cId="3055658135" sldId="549"/>
        </pc:sldMkLst>
      </pc:sldChg>
      <pc:sldChg chg="add del">
        <pc:chgData name="Dieter Beaven" userId="9bbdb69f-69d0-4759-aa9b-5c090a2da237" providerId="ADAL" clId="{CFABDDFF-139A-4986-9E7A-832586E69266}" dt="2025-05-02T12:12:42.122" v="41" actId="47"/>
        <pc:sldMkLst>
          <pc:docMk/>
          <pc:sldMk cId="2270324367" sldId="648"/>
        </pc:sldMkLst>
      </pc:sldChg>
      <pc:sldChg chg="add">
        <pc:chgData name="Dieter Beaven" userId="9bbdb69f-69d0-4759-aa9b-5c090a2da237" providerId="ADAL" clId="{CFABDDFF-139A-4986-9E7A-832586E69266}" dt="2025-05-02T12:00:03.257" v="0"/>
        <pc:sldMkLst>
          <pc:docMk/>
          <pc:sldMk cId="2898886374" sldId="650"/>
        </pc:sldMkLst>
      </pc:sldChg>
      <pc:sldChg chg="add">
        <pc:chgData name="Dieter Beaven" userId="9bbdb69f-69d0-4759-aa9b-5c090a2da237" providerId="ADAL" clId="{CFABDDFF-139A-4986-9E7A-832586E69266}" dt="2025-05-02T12:00:03.257" v="0"/>
        <pc:sldMkLst>
          <pc:docMk/>
          <pc:sldMk cId="1204762522" sldId="651"/>
        </pc:sldMkLst>
      </pc:sldChg>
      <pc:sldChg chg="add">
        <pc:chgData name="Dieter Beaven" userId="9bbdb69f-69d0-4759-aa9b-5c090a2da237" providerId="ADAL" clId="{CFABDDFF-139A-4986-9E7A-832586E69266}" dt="2025-05-02T12:00:03.257" v="0"/>
        <pc:sldMkLst>
          <pc:docMk/>
          <pc:sldMk cId="23004068" sldId="652"/>
        </pc:sldMkLst>
      </pc:sldChg>
      <pc:sldChg chg="modSp add mod ord">
        <pc:chgData name="Dieter Beaven" userId="9bbdb69f-69d0-4759-aa9b-5c090a2da237" providerId="ADAL" clId="{CFABDDFF-139A-4986-9E7A-832586E69266}" dt="2025-05-02T12:02:05.067" v="38" actId="20577"/>
        <pc:sldMkLst>
          <pc:docMk/>
          <pc:sldMk cId="920300006" sldId="653"/>
        </pc:sldMkLst>
        <pc:spChg chg="mod">
          <ac:chgData name="Dieter Beaven" userId="9bbdb69f-69d0-4759-aa9b-5c090a2da237" providerId="ADAL" clId="{CFABDDFF-139A-4986-9E7A-832586E69266}" dt="2025-05-02T12:01:53.608" v="24" actId="6549"/>
          <ac:spMkLst>
            <pc:docMk/>
            <pc:sldMk cId="920300006" sldId="653"/>
            <ac:spMk id="3" creationId="{00000000-0000-0000-0000-000000000000}"/>
          </ac:spMkLst>
        </pc:spChg>
        <pc:spChg chg="mod">
          <ac:chgData name="Dieter Beaven" userId="9bbdb69f-69d0-4759-aa9b-5c090a2da237" providerId="ADAL" clId="{CFABDDFF-139A-4986-9E7A-832586E69266}" dt="2025-05-02T12:02:05.067" v="38" actId="20577"/>
          <ac:spMkLst>
            <pc:docMk/>
            <pc:sldMk cId="920300006" sldId="653"/>
            <ac:spMk id="5" creationId="{00000000-0000-0000-0000-000000000000}"/>
          </ac:spMkLst>
        </pc:spChg>
      </pc:sldChg>
      <pc:sldChg chg="addSp modSp add mod modAnim">
        <pc:chgData name="Dieter Beaven" userId="9bbdb69f-69d0-4759-aa9b-5c090a2da237" providerId="ADAL" clId="{CFABDDFF-139A-4986-9E7A-832586E69266}" dt="2025-05-02T12:22:16.835" v="343" actId="14100"/>
        <pc:sldMkLst>
          <pc:docMk/>
          <pc:sldMk cId="4154954412" sldId="655"/>
        </pc:sldMkLst>
        <pc:spChg chg="mod">
          <ac:chgData name="Dieter Beaven" userId="9bbdb69f-69d0-4759-aa9b-5c090a2da237" providerId="ADAL" clId="{CFABDDFF-139A-4986-9E7A-832586E69266}" dt="2025-05-02T12:13:00.852" v="54" actId="20577"/>
          <ac:spMkLst>
            <pc:docMk/>
            <pc:sldMk cId="4154954412" sldId="655"/>
            <ac:spMk id="3" creationId="{00000000-0000-0000-0000-000000000000}"/>
          </ac:spMkLst>
        </pc:spChg>
        <pc:spChg chg="add mod">
          <ac:chgData name="Dieter Beaven" userId="9bbdb69f-69d0-4759-aa9b-5c090a2da237" providerId="ADAL" clId="{CFABDDFF-139A-4986-9E7A-832586E69266}" dt="2025-05-02T12:22:16.835" v="343" actId="14100"/>
          <ac:spMkLst>
            <pc:docMk/>
            <pc:sldMk cId="4154954412" sldId="655"/>
            <ac:spMk id="5" creationId="{F491F2E9-D66D-0E95-A31C-8286C90586F0}"/>
          </ac:spMkLst>
        </pc:spChg>
        <pc:spChg chg="mod">
          <ac:chgData name="Dieter Beaven" userId="9bbdb69f-69d0-4759-aa9b-5c090a2da237" providerId="ADAL" clId="{CFABDDFF-139A-4986-9E7A-832586E69266}" dt="2025-05-02T12:22:04.600" v="341" actId="20577"/>
          <ac:spMkLst>
            <pc:docMk/>
            <pc:sldMk cId="4154954412" sldId="655"/>
            <ac:spMk id="28" creationId="{00000000-0000-0000-0000-000000000000}"/>
          </ac:spMkLst>
        </pc:spChg>
      </pc:sldChg>
      <pc:sldChg chg="add">
        <pc:chgData name="Dieter Beaven" userId="9bbdb69f-69d0-4759-aa9b-5c090a2da237" providerId="ADAL" clId="{CFABDDFF-139A-4986-9E7A-832586E69266}" dt="2025-05-02T12:00:03.257" v="0"/>
        <pc:sldMkLst>
          <pc:docMk/>
          <pc:sldMk cId="1096120019" sldId="656"/>
        </pc:sldMkLst>
      </pc:sldChg>
      <pc:sldChg chg="add">
        <pc:chgData name="Dieter Beaven" userId="9bbdb69f-69d0-4759-aa9b-5c090a2da237" providerId="ADAL" clId="{CFABDDFF-139A-4986-9E7A-832586E69266}" dt="2025-05-02T12:00:03.257" v="0"/>
        <pc:sldMkLst>
          <pc:docMk/>
          <pc:sldMk cId="2338650995" sldId="657"/>
        </pc:sldMkLst>
      </pc:sldChg>
    </pc:docChg>
  </pc:docChgLst>
  <pc:docChgLst>
    <pc:chgData name="Dieter Beaven" userId="9bbdb69f-69d0-4759-aa9b-5c090a2da237" providerId="ADAL" clId="{2B48B9D0-DB54-4019-9089-9C5B33D2C6D4}"/>
    <pc:docChg chg="custSel modSld">
      <pc:chgData name="Dieter Beaven" userId="9bbdb69f-69d0-4759-aa9b-5c090a2da237" providerId="ADAL" clId="{2B48B9D0-DB54-4019-9089-9C5B33D2C6D4}" dt="2025-06-16T10:41:34.890" v="3" actId="1076"/>
      <pc:docMkLst>
        <pc:docMk/>
      </pc:docMkLst>
      <pc:sldChg chg="addSp delSp modSp mod">
        <pc:chgData name="Dieter Beaven" userId="9bbdb69f-69d0-4759-aa9b-5c090a2da237" providerId="ADAL" clId="{2B48B9D0-DB54-4019-9089-9C5B33D2C6D4}" dt="2025-06-16T10:41:34.890" v="3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2B48B9D0-DB54-4019-9089-9C5B33D2C6D4}" dt="2025-06-16T10:41:34.890" v="3" actId="1076"/>
          <ac:picMkLst>
            <pc:docMk/>
            <pc:sldMk cId="3896053727" sldId="543"/>
            <ac:picMk id="8" creationId="{8635B637-695A-EFA0-91B0-39DBE38C47AD}"/>
          </ac:picMkLst>
        </pc:picChg>
      </pc:sldChg>
    </pc:docChg>
  </pc:docChgLst>
  <pc:docChgLst>
    <pc:chgData name="Dieter Beaven" userId="9bbdb69f-69d0-4759-aa9b-5c090a2da237" providerId="ADAL" clId="{D019A9D3-1CAF-4FD1-A336-2E1B0A5325AC}"/>
    <pc:docChg chg="modSld">
      <pc:chgData name="Dieter Beaven" userId="9bbdb69f-69d0-4759-aa9b-5c090a2da237" providerId="ADAL" clId="{D019A9D3-1CAF-4FD1-A336-2E1B0A5325AC}" dt="2025-04-25T15:29:00.264" v="5" actId="20577"/>
      <pc:docMkLst>
        <pc:docMk/>
      </pc:docMkLst>
      <pc:sldChg chg="modSp mod">
        <pc:chgData name="Dieter Beaven" userId="9bbdb69f-69d0-4759-aa9b-5c090a2da237" providerId="ADAL" clId="{D019A9D3-1CAF-4FD1-A336-2E1B0A5325AC}" dt="2025-04-25T15:29:00.264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019A9D3-1CAF-4FD1-A336-2E1B0A5325AC}" dt="2025-04-25T15:29:00.264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019A9D3-1CAF-4FD1-A336-2E1B0A5325AC}" dt="2025-04-25T15:26:38.723" v="3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8379C843-EEF9-412A-B2CC-9212B9C11CB5}"/>
    <pc:docChg chg="custSel addSld delSld modSld">
      <pc:chgData name="Dieter Beaven" userId="9bbdb69f-69d0-4759-aa9b-5c090a2da237" providerId="ADAL" clId="{8379C843-EEF9-412A-B2CC-9212B9C11CB5}" dt="2025-06-19T13:15:13.487" v="14" actId="1076"/>
      <pc:docMkLst>
        <pc:docMk/>
      </pc:docMkLst>
      <pc:sldChg chg="addSp modSp mod">
        <pc:chgData name="Dieter Beaven" userId="9bbdb69f-69d0-4759-aa9b-5c090a2da237" providerId="ADAL" clId="{8379C843-EEF9-412A-B2CC-9212B9C11CB5}" dt="2025-06-19T13:15:13.487" v="14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8379C843-EEF9-412A-B2CC-9212B9C11CB5}" dt="2025-06-19T13:15:13.487" v="14" actId="1076"/>
          <ac:picMkLst>
            <pc:docMk/>
            <pc:sldMk cId="3458699803" sldId="545"/>
            <ac:picMk id="6" creationId="{3FE5C694-C9E8-994E-CBF9-ADAF9BB43CA1}"/>
          </ac:picMkLst>
        </pc:picChg>
      </pc:sldChg>
      <pc:sldChg chg="addSp modSp mod">
        <pc:chgData name="Dieter Beaven" userId="9bbdb69f-69d0-4759-aa9b-5c090a2da237" providerId="ADAL" clId="{8379C843-EEF9-412A-B2CC-9212B9C11CB5}" dt="2025-06-16T11:54:21.346" v="2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8379C843-EEF9-412A-B2CC-9212B9C11CB5}" dt="2025-06-16T11:54:21.346" v="2" actId="1076"/>
          <ac:picMkLst>
            <pc:docMk/>
            <pc:sldMk cId="4091202299" sldId="550"/>
            <ac:picMk id="6" creationId="{13F9A2F4-C6D0-6AA9-373A-4376D96640D4}"/>
          </ac:picMkLst>
        </pc:picChg>
      </pc:sldChg>
      <pc:sldChg chg="addSp delSp modSp mod">
        <pc:chgData name="Dieter Beaven" userId="9bbdb69f-69d0-4759-aa9b-5c090a2da237" providerId="ADAL" clId="{8379C843-EEF9-412A-B2CC-9212B9C11CB5}" dt="2025-06-16T11:56:50.699" v="6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8379C843-EEF9-412A-B2CC-9212B9C11CB5}" dt="2025-06-16T11:56:50.699" v="6" actId="1076"/>
          <ac:picMkLst>
            <pc:docMk/>
            <pc:sldMk cId="3826585799" sldId="551"/>
            <ac:picMk id="8" creationId="{50F57AB5-2120-8A80-848B-085EE1B9E795}"/>
          </ac:picMkLst>
        </pc:picChg>
      </pc:sldChg>
      <pc:sldChg chg="addSp delSp del mod">
        <pc:chgData name="Dieter Beaven" userId="9bbdb69f-69d0-4759-aa9b-5c090a2da237" providerId="ADAL" clId="{8379C843-EEF9-412A-B2CC-9212B9C11CB5}" dt="2025-06-19T13:15:10.756" v="13" actId="47"/>
        <pc:sldMkLst>
          <pc:docMk/>
          <pc:sldMk cId="2531956736" sldId="552"/>
        </pc:sldMkLst>
      </pc:sldChg>
      <pc:sldChg chg="addSp delSp add mod">
        <pc:chgData name="Dieter Beaven" userId="9bbdb69f-69d0-4759-aa9b-5c090a2da237" providerId="ADAL" clId="{8379C843-EEF9-412A-B2CC-9212B9C11CB5}" dt="2025-06-16T11:57:20.716" v="10" actId="22"/>
        <pc:sldMkLst>
          <pc:docMk/>
          <pc:sldMk cId="2834432520" sldId="658"/>
        </pc:sldMkLst>
        <pc:picChg chg="add">
          <ac:chgData name="Dieter Beaven" userId="9bbdb69f-69d0-4759-aa9b-5c090a2da237" providerId="ADAL" clId="{8379C843-EEF9-412A-B2CC-9212B9C11CB5}" dt="2025-06-16T11:57:20.716" v="10" actId="22"/>
          <ac:picMkLst>
            <pc:docMk/>
            <pc:sldMk cId="2834432520" sldId="658"/>
            <ac:picMk id="6" creationId="{B73D7625-6CA6-5CD7-FDE8-2191CD542915}"/>
          </ac:picMkLst>
        </pc:pic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5020A47-A906-459B-B5DC-284E60E820F3}"/>
    <pc:docChg chg="modSld">
      <pc:chgData name="Dieter Beaven" userId="9bbdb69f-69d0-4759-aa9b-5c090a2da237" providerId="ADAL" clId="{55020A47-A906-459B-B5DC-284E60E820F3}" dt="2025-04-28T12:59:41.681" v="30" actId="20577"/>
      <pc:docMkLst>
        <pc:docMk/>
      </pc:docMkLst>
      <pc:sldChg chg="modSp mod">
        <pc:chgData name="Dieter Beaven" userId="9bbdb69f-69d0-4759-aa9b-5c090a2da237" providerId="ADAL" clId="{55020A47-A906-459B-B5DC-284E60E820F3}" dt="2025-04-28T12:59:41.681" v="3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5020A47-A906-459B-B5DC-284E60E820F3}" dt="2025-04-28T12:59:41.681" v="30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1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20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08.png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9: </a:t>
            </a:r>
            <a:r>
              <a:rPr lang="en-GB" dirty="0">
                <a:solidFill>
                  <a:schemeClr val="accent5"/>
                </a:solidFill>
              </a:rPr>
              <a:t>Trigonometric Ratios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Sine Rule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3F9A2F4-C6D0-6AA9-373A-4376D966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764704"/>
            <a:ext cx="72104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0F57AB5-2120-8A80-848B-085EE1B9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692696"/>
            <a:ext cx="71913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D3E94-A71D-9A6B-46E6-B3195B407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33A5BBE-A3BB-1226-81B9-AFEE79E2E0C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9565EC2-EA52-A825-25BC-6EDF899DEA7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1AAE8ED-F9EA-B216-B068-8D1594462FB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73D7625-6CA6-5CD7-FDE8-2191CD54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881062"/>
            <a:ext cx="73818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32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FE5C694-C9E8-994E-CBF9-ADAF9BB4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9144000" cy="39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Proof of Sine Rule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3634393" y="3562086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404098" y="1184695"/>
            <a:ext cx="1406759" cy="2377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634393" y="1184694"/>
            <a:ext cx="2769705" cy="2377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404098" y="1184693"/>
            <a:ext cx="1" cy="237739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404098" y="3272927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692129" y="3272927"/>
            <a:ext cx="1" cy="28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54240" y="184340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240" y="1843400"/>
                <a:ext cx="3600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107477" y="200405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477" y="2004057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372200" y="234114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341145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03795" y="3753471"/>
                <a:ext cx="821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795" y="3753471"/>
                <a:ext cx="8210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5756" y="1105899"/>
                <a:ext cx="3206008" cy="147732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The idea is that we can use the common length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𝐴𝐶𝑋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𝑋𝐵𝐶</m:t>
                    </m:r>
                  </m:oMath>
                </a14:m>
                <a:r>
                  <a:rPr lang="en-GB" dirty="0"/>
                  <a:t>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, to connect the two triangles, and therefore connect their angles/length.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56" y="1105899"/>
                <a:ext cx="3206008" cy="1477328"/>
              </a:xfrm>
              <a:prstGeom prst="rect">
                <a:avLst/>
              </a:prstGeom>
              <a:blipFill>
                <a:blip r:embed="rId6"/>
                <a:stretch>
                  <a:fillRect l="-1132" t="-1215" b="-44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95007" y="4104437"/>
                <a:ext cx="7152841" cy="2473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Find the area of the triangle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𝑐𝑏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b="0" dirty="0"/>
                  <a:t>Now repeat taking each side of the triangle as the base in turn:</a:t>
                </a:r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b="0" dirty="0"/>
                  <a:t>  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𝑐𝑏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𝑏𝑎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</m:oMath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r>
                  <a:rPr lang="en-GB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Divide through by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      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func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func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func>
                          <m:func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den>
                    </m:f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07" y="4104437"/>
                <a:ext cx="7152841" cy="2473113"/>
              </a:xfrm>
              <a:prstGeom prst="rect">
                <a:avLst/>
              </a:prstGeom>
              <a:blipFill>
                <a:blip r:embed="rId7"/>
                <a:stretch>
                  <a:fillRect l="-681" t="-1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271934" y="341750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934" y="3417506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3631974" y="3850634"/>
            <a:ext cx="406826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821126" y="338625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126" y="3386258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93829" y="95534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829" y="955349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219971" y="352771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971" y="3527715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491F2E9-D66D-0E95-A31C-8286C90586F0}"/>
              </a:ext>
            </a:extLst>
          </p:cNvPr>
          <p:cNvSpPr/>
          <p:nvPr/>
        </p:nvSpPr>
        <p:spPr>
          <a:xfrm>
            <a:off x="3631975" y="5417904"/>
            <a:ext cx="4515874" cy="13412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15495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The Sine Rule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Freeform 4"/>
          <p:cNvSpPr/>
          <p:nvPr/>
        </p:nvSpPr>
        <p:spPr>
          <a:xfrm>
            <a:off x="827584" y="908720"/>
            <a:ext cx="4086970" cy="3768919"/>
          </a:xfrm>
          <a:custGeom>
            <a:avLst/>
            <a:gdLst>
              <a:gd name="connsiteX0" fmla="*/ 0 w 4086970"/>
              <a:gd name="connsiteY0" fmla="*/ 2592126 h 3768919"/>
              <a:gd name="connsiteX1" fmla="*/ 1773141 w 4086970"/>
              <a:gd name="connsiteY1" fmla="*/ 0 h 3768919"/>
              <a:gd name="connsiteX2" fmla="*/ 4086970 w 4086970"/>
              <a:gd name="connsiteY2" fmla="*/ 3768919 h 3768919"/>
              <a:gd name="connsiteX3" fmla="*/ 0 w 4086970"/>
              <a:gd name="connsiteY3" fmla="*/ 2592126 h 376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86970" h="3768919">
                <a:moveTo>
                  <a:pt x="0" y="2592126"/>
                </a:moveTo>
                <a:lnTo>
                  <a:pt x="1773141" y="0"/>
                </a:lnTo>
                <a:lnTo>
                  <a:pt x="4086970" y="3768919"/>
                </a:lnTo>
                <a:lnTo>
                  <a:pt x="0" y="2592126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2227013" y="1465312"/>
            <a:ext cx="739472" cy="102041"/>
          </a:xfrm>
          <a:custGeom>
            <a:avLst/>
            <a:gdLst>
              <a:gd name="connsiteX0" fmla="*/ 0 w 739472"/>
              <a:gd name="connsiteY0" fmla="*/ 0 h 102041"/>
              <a:gd name="connsiteX1" fmla="*/ 127221 w 739472"/>
              <a:gd name="connsiteY1" fmla="*/ 71562 h 102041"/>
              <a:gd name="connsiteX2" fmla="*/ 445273 w 739472"/>
              <a:gd name="connsiteY2" fmla="*/ 95415 h 102041"/>
              <a:gd name="connsiteX3" fmla="*/ 739472 w 739472"/>
              <a:gd name="connsiteY3" fmla="*/ 31805 h 102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9472" h="102041">
                <a:moveTo>
                  <a:pt x="0" y="0"/>
                </a:moveTo>
                <a:cubicBezTo>
                  <a:pt x="26504" y="27830"/>
                  <a:pt x="53009" y="55660"/>
                  <a:pt x="127221" y="71562"/>
                </a:cubicBezTo>
                <a:cubicBezTo>
                  <a:pt x="201433" y="87464"/>
                  <a:pt x="343231" y="102041"/>
                  <a:pt x="445273" y="95415"/>
                </a:cubicBezTo>
                <a:cubicBezTo>
                  <a:pt x="547315" y="88789"/>
                  <a:pt x="643393" y="60297"/>
                  <a:pt x="739472" y="31805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64579" y="154628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65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516507" y="2914437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85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388715" y="363451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30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10" name="Freeform 9"/>
          <p:cNvSpPr/>
          <p:nvPr/>
        </p:nvSpPr>
        <p:spPr>
          <a:xfrm>
            <a:off x="1217198" y="2912449"/>
            <a:ext cx="320702" cy="811033"/>
          </a:xfrm>
          <a:custGeom>
            <a:avLst/>
            <a:gdLst>
              <a:gd name="connsiteX0" fmla="*/ 0 w 320702"/>
              <a:gd name="connsiteY0" fmla="*/ 0 h 811033"/>
              <a:gd name="connsiteX1" fmla="*/ 159026 w 320702"/>
              <a:gd name="connsiteY1" fmla="*/ 119270 h 811033"/>
              <a:gd name="connsiteX2" fmla="*/ 294198 w 320702"/>
              <a:gd name="connsiteY2" fmla="*/ 318052 h 811033"/>
              <a:gd name="connsiteX3" fmla="*/ 318052 w 320702"/>
              <a:gd name="connsiteY3" fmla="*/ 628153 h 811033"/>
              <a:gd name="connsiteX4" fmla="*/ 294198 w 320702"/>
              <a:gd name="connsiteY4" fmla="*/ 811033 h 811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702" h="811033">
                <a:moveTo>
                  <a:pt x="0" y="0"/>
                </a:moveTo>
                <a:cubicBezTo>
                  <a:pt x="54996" y="33130"/>
                  <a:pt x="109993" y="66261"/>
                  <a:pt x="159026" y="119270"/>
                </a:cubicBezTo>
                <a:cubicBezTo>
                  <a:pt x="208059" y="172279"/>
                  <a:pt x="267694" y="233238"/>
                  <a:pt x="294198" y="318052"/>
                </a:cubicBezTo>
                <a:cubicBezTo>
                  <a:pt x="320702" y="402866"/>
                  <a:pt x="318052" y="545990"/>
                  <a:pt x="318052" y="628153"/>
                </a:cubicBezTo>
                <a:cubicBezTo>
                  <a:pt x="318052" y="710316"/>
                  <a:pt x="306125" y="760674"/>
                  <a:pt x="294198" y="811033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3944495" y="3747336"/>
            <a:ext cx="397565" cy="659958"/>
          </a:xfrm>
          <a:custGeom>
            <a:avLst/>
            <a:gdLst>
              <a:gd name="connsiteX0" fmla="*/ 0 w 397565"/>
              <a:gd name="connsiteY0" fmla="*/ 659958 h 659958"/>
              <a:gd name="connsiteX1" fmla="*/ 47708 w 397565"/>
              <a:gd name="connsiteY1" fmla="*/ 453224 h 659958"/>
              <a:gd name="connsiteX2" fmla="*/ 190831 w 397565"/>
              <a:gd name="connsiteY2" fmla="*/ 182880 h 659958"/>
              <a:gd name="connsiteX3" fmla="*/ 397565 w 397565"/>
              <a:gd name="connsiteY3" fmla="*/ 0 h 65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65" h="659958">
                <a:moveTo>
                  <a:pt x="0" y="659958"/>
                </a:moveTo>
                <a:cubicBezTo>
                  <a:pt x="7951" y="596347"/>
                  <a:pt x="15903" y="532737"/>
                  <a:pt x="47708" y="453224"/>
                </a:cubicBezTo>
                <a:cubicBezTo>
                  <a:pt x="79513" y="373711"/>
                  <a:pt x="132522" y="258417"/>
                  <a:pt x="190831" y="182880"/>
                </a:cubicBezTo>
                <a:cubicBezTo>
                  <a:pt x="249141" y="107343"/>
                  <a:pt x="323353" y="53671"/>
                  <a:pt x="397565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532731" y="1978333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6427" y="1690301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5.02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20563" y="4138573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9.10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64088" y="1196752"/>
            <a:ext cx="288032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For this triangle, try calculating each side divided by the sin of its opposite angle. What do you notice in all three cases?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282513" y="3038647"/>
                <a:ext cx="3600400" cy="13412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Wingdings" panose="05000000000000000000" pitchFamily="2" charset="2"/>
                  </a:rPr>
                  <a:t>!</a:t>
                </a:r>
                <a:r>
                  <a:rPr lang="en-GB" sz="2800" dirty="0"/>
                  <a:t> Sine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13" y="3038647"/>
                <a:ext cx="3600400" cy="1341265"/>
              </a:xfrm>
              <a:prstGeom prst="rect">
                <a:avLst/>
              </a:prstGeom>
              <a:blipFill rotWithShape="0">
                <a:blip r:embed="rId2"/>
                <a:stretch>
                  <a:fillRect l="-64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1516507" y="1186245"/>
            <a:ext cx="2376264" cy="3702025"/>
            <a:chOff x="1547664" y="1700808"/>
            <a:chExt cx="2376264" cy="3702025"/>
          </a:xfrm>
        </p:grpSpPr>
        <p:sp>
          <p:nvSpPr>
            <p:cNvPr id="19" name="TextBox 18"/>
            <p:cNvSpPr txBox="1"/>
            <p:nvPr/>
          </p:nvSpPr>
          <p:spPr>
            <a:xfrm>
              <a:off x="3491880" y="1988840"/>
              <a:ext cx="432048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691680" y="3789040"/>
              <a:ext cx="432048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47664" y="1700808"/>
              <a:ext cx="432048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91880" y="3717032"/>
              <a:ext cx="432048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059832" y="4941168"/>
              <a:ext cx="432048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a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2420888"/>
              <a:ext cx="432048" cy="4616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A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293345" y="3038647"/>
            <a:ext cx="3589567" cy="13412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619672" y="5229200"/>
          <a:ext cx="6029113" cy="1327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You have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You want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Use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#1: Two angle-side opposite pairs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Missing angle</a:t>
                      </a:r>
                      <a:r>
                        <a:rPr lang="en-GB" sz="2000" baseline="0" dirty="0">
                          <a:effectLst/>
                        </a:rPr>
                        <a:t> or side in one pair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Sine rule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88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Freeform 4"/>
          <p:cNvSpPr/>
          <p:nvPr/>
        </p:nvSpPr>
        <p:spPr>
          <a:xfrm>
            <a:off x="755576" y="1186871"/>
            <a:ext cx="2965837" cy="2011680"/>
          </a:xfrm>
          <a:custGeom>
            <a:avLst/>
            <a:gdLst>
              <a:gd name="connsiteX0" fmla="*/ 0 w 2965837"/>
              <a:gd name="connsiteY0" fmla="*/ 2011680 h 2011680"/>
              <a:gd name="connsiteX1" fmla="*/ 2965837 w 2965837"/>
              <a:gd name="connsiteY1" fmla="*/ 1192696 h 2011680"/>
              <a:gd name="connsiteX2" fmla="*/ 1431235 w 2965837"/>
              <a:gd name="connsiteY2" fmla="*/ 0 h 2011680"/>
              <a:gd name="connsiteX3" fmla="*/ 0 w 2965837"/>
              <a:gd name="connsiteY3" fmla="*/ 201168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5837" h="2011680">
                <a:moveTo>
                  <a:pt x="0" y="2011680"/>
                </a:moveTo>
                <a:lnTo>
                  <a:pt x="2965837" y="1192696"/>
                </a:lnTo>
                <a:lnTo>
                  <a:pt x="1431235" y="0"/>
                </a:lnTo>
                <a:lnTo>
                  <a:pt x="0" y="201168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5"/>
          <p:cNvSpPr/>
          <p:nvPr/>
        </p:nvSpPr>
        <p:spPr>
          <a:xfrm>
            <a:off x="1121336" y="2697619"/>
            <a:ext cx="278296" cy="333955"/>
          </a:xfrm>
          <a:custGeom>
            <a:avLst/>
            <a:gdLst>
              <a:gd name="connsiteX0" fmla="*/ 278296 w 278296"/>
              <a:gd name="connsiteY0" fmla="*/ 333955 h 333955"/>
              <a:gd name="connsiteX1" fmla="*/ 238539 w 278296"/>
              <a:gd name="connsiteY1" fmla="*/ 222637 h 333955"/>
              <a:gd name="connsiteX2" fmla="*/ 95416 w 278296"/>
              <a:gd name="connsiteY2" fmla="*/ 55659 h 333955"/>
              <a:gd name="connsiteX3" fmla="*/ 0 w 278296"/>
              <a:gd name="connsiteY3" fmla="*/ 0 h 333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296" h="333955">
                <a:moveTo>
                  <a:pt x="278296" y="333955"/>
                </a:moveTo>
                <a:cubicBezTo>
                  <a:pt x="273657" y="301487"/>
                  <a:pt x="269019" y="269019"/>
                  <a:pt x="238539" y="222637"/>
                </a:cubicBezTo>
                <a:cubicBezTo>
                  <a:pt x="208059" y="176255"/>
                  <a:pt x="135172" y="92765"/>
                  <a:pt x="95416" y="55659"/>
                </a:cubicBezTo>
                <a:cubicBezTo>
                  <a:pt x="55660" y="18553"/>
                  <a:pt x="27830" y="9276"/>
                  <a:pt x="0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178090" y="245437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45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834274" y="123023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6162" y="281441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11.27</a:t>
            </a:r>
          </a:p>
        </p:txBody>
      </p:sp>
      <p:sp>
        <p:nvSpPr>
          <p:cNvPr id="10" name="Freeform 9"/>
          <p:cNvSpPr/>
          <p:nvPr/>
        </p:nvSpPr>
        <p:spPr>
          <a:xfrm>
            <a:off x="1972126" y="1473118"/>
            <a:ext cx="572494" cy="106018"/>
          </a:xfrm>
          <a:custGeom>
            <a:avLst/>
            <a:gdLst>
              <a:gd name="connsiteX0" fmla="*/ 0 w 572494"/>
              <a:gd name="connsiteY0" fmla="*/ 23854 h 106018"/>
              <a:gd name="connsiteX1" fmla="*/ 166977 w 572494"/>
              <a:gd name="connsiteY1" fmla="*/ 95416 h 106018"/>
              <a:gd name="connsiteX2" fmla="*/ 405516 w 572494"/>
              <a:gd name="connsiteY2" fmla="*/ 87465 h 106018"/>
              <a:gd name="connsiteX3" fmla="*/ 572494 w 572494"/>
              <a:gd name="connsiteY3" fmla="*/ 0 h 106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494" h="106018">
                <a:moveTo>
                  <a:pt x="0" y="23854"/>
                </a:moveTo>
                <a:cubicBezTo>
                  <a:pt x="49695" y="54334"/>
                  <a:pt x="99391" y="84814"/>
                  <a:pt x="166977" y="95416"/>
                </a:cubicBezTo>
                <a:cubicBezTo>
                  <a:pt x="234563" y="106018"/>
                  <a:pt x="337930" y="103368"/>
                  <a:pt x="405516" y="87465"/>
                </a:cubicBezTo>
                <a:cubicBezTo>
                  <a:pt x="473102" y="71562"/>
                  <a:pt x="522798" y="35781"/>
                  <a:pt x="572494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1898170" y="1590278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85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1898170" y="2886422"/>
            <a:ext cx="100811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4034" y="1086222"/>
            <a:ext cx="64807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Q1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19672" y="5229200"/>
          <a:ext cx="6029113" cy="1327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8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You have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You want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Use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#1: Two angle-side opposite pairs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Missing angle</a:t>
                      </a:r>
                      <a:r>
                        <a:rPr lang="en-GB" sz="2000" baseline="0" dirty="0">
                          <a:effectLst/>
                        </a:rPr>
                        <a:t> or side in one pair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Sine rule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Freeform 14"/>
          <p:cNvSpPr/>
          <p:nvPr/>
        </p:nvSpPr>
        <p:spPr>
          <a:xfrm>
            <a:off x="5404361" y="1374253"/>
            <a:ext cx="2160240" cy="2160241"/>
          </a:xfrm>
          <a:custGeom>
            <a:avLst/>
            <a:gdLst>
              <a:gd name="connsiteX0" fmla="*/ 0 w 2965837"/>
              <a:gd name="connsiteY0" fmla="*/ 2011680 h 2011680"/>
              <a:gd name="connsiteX1" fmla="*/ 2965837 w 2965837"/>
              <a:gd name="connsiteY1" fmla="*/ 1192696 h 2011680"/>
              <a:gd name="connsiteX2" fmla="*/ 1431235 w 2965837"/>
              <a:gd name="connsiteY2" fmla="*/ 0 h 2011680"/>
              <a:gd name="connsiteX3" fmla="*/ 0 w 2965837"/>
              <a:gd name="connsiteY3" fmla="*/ 2011680 h 2011680"/>
              <a:gd name="connsiteX0" fmla="*/ 0 w 2965837"/>
              <a:gd name="connsiteY0" fmla="*/ 2040321 h 2040321"/>
              <a:gd name="connsiteX1" fmla="*/ 2965837 w 2965837"/>
              <a:gd name="connsiteY1" fmla="*/ 1221337 h 2040321"/>
              <a:gd name="connsiteX2" fmla="*/ 1214602 w 2965837"/>
              <a:gd name="connsiteY2" fmla="*/ 0 h 2040321"/>
              <a:gd name="connsiteX3" fmla="*/ 0 w 2965837"/>
              <a:gd name="connsiteY3" fmla="*/ 2040321 h 2040321"/>
              <a:gd name="connsiteX0" fmla="*/ 0 w 2399307"/>
              <a:gd name="connsiteY0" fmla="*/ 2160241 h 2160241"/>
              <a:gd name="connsiteX1" fmla="*/ 2399307 w 2399307"/>
              <a:gd name="connsiteY1" fmla="*/ 1221337 h 2160241"/>
              <a:gd name="connsiteX2" fmla="*/ 648072 w 2399307"/>
              <a:gd name="connsiteY2" fmla="*/ 0 h 2160241"/>
              <a:gd name="connsiteX3" fmla="*/ 0 w 2399307"/>
              <a:gd name="connsiteY3" fmla="*/ 2160241 h 2160241"/>
              <a:gd name="connsiteX0" fmla="*/ 0 w 2376264"/>
              <a:gd name="connsiteY0" fmla="*/ 2160241 h 2160241"/>
              <a:gd name="connsiteX1" fmla="*/ 2376264 w 2376264"/>
              <a:gd name="connsiteY1" fmla="*/ 864097 h 2160241"/>
              <a:gd name="connsiteX2" fmla="*/ 648072 w 2376264"/>
              <a:gd name="connsiteY2" fmla="*/ 0 h 2160241"/>
              <a:gd name="connsiteX3" fmla="*/ 0 w 2376264"/>
              <a:gd name="connsiteY3" fmla="*/ 2160241 h 2160241"/>
              <a:gd name="connsiteX0" fmla="*/ 0 w 2160240"/>
              <a:gd name="connsiteY0" fmla="*/ 2160241 h 2160241"/>
              <a:gd name="connsiteX1" fmla="*/ 2160240 w 2160240"/>
              <a:gd name="connsiteY1" fmla="*/ 1 h 2160241"/>
              <a:gd name="connsiteX2" fmla="*/ 648072 w 2160240"/>
              <a:gd name="connsiteY2" fmla="*/ 0 h 2160241"/>
              <a:gd name="connsiteX3" fmla="*/ 0 w 2160240"/>
              <a:gd name="connsiteY3" fmla="*/ 2160241 h 216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240" h="2160241">
                <a:moveTo>
                  <a:pt x="0" y="2160241"/>
                </a:moveTo>
                <a:lnTo>
                  <a:pt x="2160240" y="1"/>
                </a:lnTo>
                <a:lnTo>
                  <a:pt x="648072" y="0"/>
                </a:lnTo>
                <a:lnTo>
                  <a:pt x="0" y="2160241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6052433" y="1662285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100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12473" y="798189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84481" y="2310357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15.76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48377" y="2526381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30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20" name="Rectangle 19"/>
          <p:cNvSpPr/>
          <p:nvPr/>
        </p:nvSpPr>
        <p:spPr>
          <a:xfrm>
            <a:off x="6556489" y="2382365"/>
            <a:ext cx="100811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60345" y="942205"/>
            <a:ext cx="64807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Q2</a:t>
            </a:r>
          </a:p>
        </p:txBody>
      </p:sp>
      <p:sp>
        <p:nvSpPr>
          <p:cNvPr id="22" name="Freeform 21"/>
          <p:cNvSpPr/>
          <p:nvPr/>
        </p:nvSpPr>
        <p:spPr>
          <a:xfrm>
            <a:off x="5925577" y="1377255"/>
            <a:ext cx="485030" cy="429371"/>
          </a:xfrm>
          <a:custGeom>
            <a:avLst/>
            <a:gdLst>
              <a:gd name="connsiteX0" fmla="*/ 0 w 485030"/>
              <a:gd name="connsiteY0" fmla="*/ 429371 h 429371"/>
              <a:gd name="connsiteX1" fmla="*/ 206734 w 485030"/>
              <a:gd name="connsiteY1" fmla="*/ 413468 h 429371"/>
              <a:gd name="connsiteX2" fmla="*/ 405517 w 485030"/>
              <a:gd name="connsiteY2" fmla="*/ 270345 h 429371"/>
              <a:gd name="connsiteX3" fmla="*/ 485030 w 485030"/>
              <a:gd name="connsiteY3" fmla="*/ 0 h 429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030" h="429371">
                <a:moveTo>
                  <a:pt x="0" y="429371"/>
                </a:moveTo>
                <a:lnTo>
                  <a:pt x="206734" y="413468"/>
                </a:lnTo>
                <a:cubicBezTo>
                  <a:pt x="274320" y="386964"/>
                  <a:pt x="359134" y="339256"/>
                  <a:pt x="405517" y="270345"/>
                </a:cubicBezTo>
                <a:cubicBezTo>
                  <a:pt x="451900" y="201434"/>
                  <a:pt x="468465" y="100717"/>
                  <a:pt x="48503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5591622" y="2853548"/>
            <a:ext cx="302150" cy="201433"/>
          </a:xfrm>
          <a:custGeom>
            <a:avLst/>
            <a:gdLst>
              <a:gd name="connsiteX0" fmla="*/ 0 w 302150"/>
              <a:gd name="connsiteY0" fmla="*/ 2650 h 201433"/>
              <a:gd name="connsiteX1" fmla="*/ 111318 w 302150"/>
              <a:gd name="connsiteY1" fmla="*/ 18553 h 201433"/>
              <a:gd name="connsiteX2" fmla="*/ 254442 w 302150"/>
              <a:gd name="connsiteY2" fmla="*/ 113968 h 201433"/>
              <a:gd name="connsiteX3" fmla="*/ 302150 w 302150"/>
              <a:gd name="connsiteY3" fmla="*/ 201433 h 20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150" h="201433">
                <a:moveTo>
                  <a:pt x="0" y="2650"/>
                </a:moveTo>
                <a:cubicBezTo>
                  <a:pt x="34455" y="1325"/>
                  <a:pt x="68911" y="0"/>
                  <a:pt x="111318" y="18553"/>
                </a:cubicBezTo>
                <a:cubicBezTo>
                  <a:pt x="153725" y="37106"/>
                  <a:pt x="222637" y="83488"/>
                  <a:pt x="254442" y="113968"/>
                </a:cubicBezTo>
                <a:cubicBezTo>
                  <a:pt x="286247" y="144448"/>
                  <a:pt x="294198" y="172940"/>
                  <a:pt x="302150" y="20143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7038760" y="1377255"/>
            <a:ext cx="190831" cy="326004"/>
          </a:xfrm>
          <a:custGeom>
            <a:avLst/>
            <a:gdLst>
              <a:gd name="connsiteX0" fmla="*/ 0 w 190831"/>
              <a:gd name="connsiteY0" fmla="*/ 0 h 326004"/>
              <a:gd name="connsiteX1" fmla="*/ 31805 w 190831"/>
              <a:gd name="connsiteY1" fmla="*/ 151075 h 326004"/>
              <a:gd name="connsiteX2" fmla="*/ 127220 w 190831"/>
              <a:gd name="connsiteY2" fmla="*/ 286247 h 326004"/>
              <a:gd name="connsiteX3" fmla="*/ 190831 w 190831"/>
              <a:gd name="connsiteY3" fmla="*/ 326004 h 32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31" h="326004">
                <a:moveTo>
                  <a:pt x="0" y="0"/>
                </a:moveTo>
                <a:cubicBezTo>
                  <a:pt x="5301" y="51683"/>
                  <a:pt x="10602" y="103367"/>
                  <a:pt x="31805" y="151075"/>
                </a:cubicBezTo>
                <a:cubicBezTo>
                  <a:pt x="53008" y="198783"/>
                  <a:pt x="100716" y="257092"/>
                  <a:pt x="127220" y="286247"/>
                </a:cubicBezTo>
                <a:cubicBezTo>
                  <a:pt x="153724" y="315402"/>
                  <a:pt x="190831" y="326004"/>
                  <a:pt x="190831" y="326004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6556489" y="137425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50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78090" y="3534494"/>
                <a:ext cx="2673830" cy="1415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𝟖𝟓</m:t>
                              </m:r>
                            </m:e>
                          </m:func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br>
                  <a:rPr lang="en-GB" b="1" dirty="0"/>
                </a:br>
                <a:endParaRPr lang="en-GB" b="1" dirty="0"/>
              </a:p>
              <a:p>
                <a:endParaRPr lang="en-GB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𝟖𝟓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𝟒𝟓</m:t>
                              </m:r>
                            </m:e>
                          </m:func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090" y="3534494"/>
                <a:ext cx="2673830" cy="14158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404361" y="3547148"/>
                <a:ext cx="2673830" cy="1415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</m:e>
                          </m:func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br>
                  <a:rPr lang="en-GB" b="1" dirty="0"/>
                </a:br>
                <a:endParaRPr lang="en-GB" b="1" dirty="0"/>
              </a:p>
              <a:p>
                <a:endParaRPr lang="en-GB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e>
                          </m:func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𝟕𝟔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361" y="3547148"/>
                <a:ext cx="2673830" cy="14158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76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945676" y="4679200"/>
                <a:ext cx="2749458" cy="2043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85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85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=56.11°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676" y="4679200"/>
                <a:ext cx="2749458" cy="204370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" name="Freeform 14"/>
          <p:cNvSpPr/>
          <p:nvPr/>
        </p:nvSpPr>
        <p:spPr>
          <a:xfrm>
            <a:off x="1138575" y="2729000"/>
            <a:ext cx="2355273" cy="2170546"/>
          </a:xfrm>
          <a:custGeom>
            <a:avLst/>
            <a:gdLst>
              <a:gd name="connsiteX0" fmla="*/ 683491 w 2355273"/>
              <a:gd name="connsiteY0" fmla="*/ 2170546 h 2170546"/>
              <a:gd name="connsiteX1" fmla="*/ 0 w 2355273"/>
              <a:gd name="connsiteY1" fmla="*/ 332509 h 2170546"/>
              <a:gd name="connsiteX2" fmla="*/ 2355273 w 2355273"/>
              <a:gd name="connsiteY2" fmla="*/ 0 h 2170546"/>
              <a:gd name="connsiteX3" fmla="*/ 683491 w 2355273"/>
              <a:gd name="connsiteY3" fmla="*/ 2170546 h 217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5273" h="2170546">
                <a:moveTo>
                  <a:pt x="683491" y="2170546"/>
                </a:moveTo>
                <a:lnTo>
                  <a:pt x="0" y="332509"/>
                </a:lnTo>
                <a:lnTo>
                  <a:pt x="2355273" y="0"/>
                </a:lnTo>
                <a:lnTo>
                  <a:pt x="683491" y="2170546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1480021" y="3149749"/>
            <a:ext cx="70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85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2396883" y="3796786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0819" y="2299934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5</a:t>
            </a:r>
          </a:p>
        </p:txBody>
      </p:sp>
      <p:sp>
        <p:nvSpPr>
          <p:cNvPr id="19" name="Freeform 18"/>
          <p:cNvSpPr/>
          <p:nvPr/>
        </p:nvSpPr>
        <p:spPr>
          <a:xfrm>
            <a:off x="1652402" y="4367081"/>
            <a:ext cx="489527" cy="103934"/>
          </a:xfrm>
          <a:custGeom>
            <a:avLst/>
            <a:gdLst>
              <a:gd name="connsiteX0" fmla="*/ 0 w 489527"/>
              <a:gd name="connsiteY0" fmla="*/ 85462 h 103934"/>
              <a:gd name="connsiteX1" fmla="*/ 166255 w 489527"/>
              <a:gd name="connsiteY1" fmla="*/ 2334 h 103934"/>
              <a:gd name="connsiteX2" fmla="*/ 378691 w 489527"/>
              <a:gd name="connsiteY2" fmla="*/ 30043 h 103934"/>
              <a:gd name="connsiteX3" fmla="*/ 489527 w 489527"/>
              <a:gd name="connsiteY3" fmla="*/ 103934 h 10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527" h="103934">
                <a:moveTo>
                  <a:pt x="0" y="85462"/>
                </a:moveTo>
                <a:cubicBezTo>
                  <a:pt x="51570" y="48516"/>
                  <a:pt x="103140" y="11570"/>
                  <a:pt x="166255" y="2334"/>
                </a:cubicBezTo>
                <a:cubicBezTo>
                  <a:pt x="229370" y="-6902"/>
                  <a:pt x="324812" y="13110"/>
                  <a:pt x="378691" y="30043"/>
                </a:cubicBezTo>
                <a:cubicBezTo>
                  <a:pt x="432570" y="46976"/>
                  <a:pt x="461048" y="75455"/>
                  <a:pt x="489527" y="103934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1319893" y="3002433"/>
            <a:ext cx="320257" cy="526473"/>
          </a:xfrm>
          <a:custGeom>
            <a:avLst/>
            <a:gdLst>
              <a:gd name="connsiteX0" fmla="*/ 0 w 320257"/>
              <a:gd name="connsiteY0" fmla="*/ 526473 h 526473"/>
              <a:gd name="connsiteX1" fmla="*/ 120073 w 320257"/>
              <a:gd name="connsiteY1" fmla="*/ 461819 h 526473"/>
              <a:gd name="connsiteX2" fmla="*/ 249382 w 320257"/>
              <a:gd name="connsiteY2" fmla="*/ 295564 h 526473"/>
              <a:gd name="connsiteX3" fmla="*/ 314036 w 320257"/>
              <a:gd name="connsiteY3" fmla="*/ 55419 h 526473"/>
              <a:gd name="connsiteX4" fmla="*/ 314036 w 320257"/>
              <a:gd name="connsiteY4" fmla="*/ 0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257" h="526473">
                <a:moveTo>
                  <a:pt x="0" y="526473"/>
                </a:moveTo>
                <a:cubicBezTo>
                  <a:pt x="39254" y="513388"/>
                  <a:pt x="78509" y="500304"/>
                  <a:pt x="120073" y="461819"/>
                </a:cubicBezTo>
                <a:cubicBezTo>
                  <a:pt x="161637" y="423334"/>
                  <a:pt x="217055" y="363297"/>
                  <a:pt x="249382" y="295564"/>
                </a:cubicBezTo>
                <a:cubicBezTo>
                  <a:pt x="281709" y="227831"/>
                  <a:pt x="303260" y="104680"/>
                  <a:pt x="314036" y="55419"/>
                </a:cubicBezTo>
                <a:cubicBezTo>
                  <a:pt x="324812" y="6158"/>
                  <a:pt x="319424" y="3079"/>
                  <a:pt x="314036" y="0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405616" y="3814273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56.11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32" name="Rectangle 31"/>
          <p:cNvSpPr/>
          <p:nvPr/>
        </p:nvSpPr>
        <p:spPr>
          <a:xfrm>
            <a:off x="1397194" y="3816595"/>
            <a:ext cx="1008112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0374" y="2515377"/>
            <a:ext cx="64807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Q3</a:t>
            </a:r>
          </a:p>
        </p:txBody>
      </p:sp>
      <p:sp>
        <p:nvSpPr>
          <p:cNvPr id="34" name="Freeform 33"/>
          <p:cNvSpPr/>
          <p:nvPr/>
        </p:nvSpPr>
        <p:spPr>
          <a:xfrm>
            <a:off x="5232536" y="2515377"/>
            <a:ext cx="3500582" cy="1348509"/>
          </a:xfrm>
          <a:custGeom>
            <a:avLst/>
            <a:gdLst>
              <a:gd name="connsiteX0" fmla="*/ 0 w 3500582"/>
              <a:gd name="connsiteY0" fmla="*/ 1200727 h 1348509"/>
              <a:gd name="connsiteX1" fmla="*/ 1117600 w 3500582"/>
              <a:gd name="connsiteY1" fmla="*/ 0 h 1348509"/>
              <a:gd name="connsiteX2" fmla="*/ 3500582 w 3500582"/>
              <a:gd name="connsiteY2" fmla="*/ 1348509 h 1348509"/>
              <a:gd name="connsiteX3" fmla="*/ 0 w 3500582"/>
              <a:gd name="connsiteY3" fmla="*/ 1200727 h 134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0582" h="1348509">
                <a:moveTo>
                  <a:pt x="0" y="1200727"/>
                </a:moveTo>
                <a:lnTo>
                  <a:pt x="1117600" y="0"/>
                </a:lnTo>
                <a:lnTo>
                  <a:pt x="3500582" y="1348509"/>
                </a:lnTo>
                <a:lnTo>
                  <a:pt x="0" y="1200727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>
            <a:off x="5593417" y="3333145"/>
            <a:ext cx="190948" cy="415637"/>
          </a:xfrm>
          <a:custGeom>
            <a:avLst/>
            <a:gdLst>
              <a:gd name="connsiteX0" fmla="*/ 184727 w 190948"/>
              <a:gd name="connsiteY0" fmla="*/ 415637 h 415637"/>
              <a:gd name="connsiteX1" fmla="*/ 184727 w 190948"/>
              <a:gd name="connsiteY1" fmla="*/ 230909 h 415637"/>
              <a:gd name="connsiteX2" fmla="*/ 120072 w 190948"/>
              <a:gd name="connsiteY2" fmla="*/ 83127 h 415637"/>
              <a:gd name="connsiteX3" fmla="*/ 0 w 190948"/>
              <a:gd name="connsiteY3" fmla="*/ 0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48" h="415637">
                <a:moveTo>
                  <a:pt x="184727" y="415637"/>
                </a:moveTo>
                <a:cubicBezTo>
                  <a:pt x="190115" y="350982"/>
                  <a:pt x="195503" y="286327"/>
                  <a:pt x="184727" y="230909"/>
                </a:cubicBezTo>
                <a:cubicBezTo>
                  <a:pt x="173951" y="175491"/>
                  <a:pt x="150860" y="121612"/>
                  <a:pt x="120072" y="83127"/>
                </a:cubicBezTo>
                <a:cubicBezTo>
                  <a:pt x="89284" y="44642"/>
                  <a:pt x="0" y="0"/>
                  <a:pt x="0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7201782" y="2505885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33914" y="754083"/>
                <a:ext cx="8280920" cy="1406795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200" dirty="0"/>
                  <a:t>When you have a missing angle, it’s better to reciprocate to get: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2200" b="1" i="0" smtClean="0">
                                  <a:latin typeface="Cambria Math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sz="2200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func>
                        </m:num>
                        <m:den>
                          <m:r>
                            <a:rPr lang="en-GB" sz="2200" b="1" i="1" smtClean="0">
                              <a:latin typeface="Cambria Math"/>
                            </a:rPr>
                            <m:t>𝒂</m:t>
                          </m:r>
                        </m:den>
                      </m:f>
                      <m:r>
                        <a:rPr lang="en-GB" sz="2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2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2200" b="1" i="0" smtClean="0">
                                  <a:latin typeface="Cambria Math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sz="2200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func>
                        </m:num>
                        <m:den>
                          <m:r>
                            <a:rPr lang="en-GB" sz="2200" b="1" i="1" smtClean="0">
                              <a:latin typeface="Cambria Math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GB" sz="2200" b="1" dirty="0"/>
              </a:p>
              <a:p>
                <a:r>
                  <a:rPr lang="en-GB" sz="2200" dirty="0"/>
                  <a:t>i.e. in general put the missing value in the numerator.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4" y="754083"/>
                <a:ext cx="8280920" cy="1406795"/>
              </a:xfrm>
              <a:prstGeom prst="rect">
                <a:avLst/>
              </a:prstGeom>
              <a:blipFill>
                <a:blip r:embed="rId3"/>
                <a:stretch>
                  <a:fillRect b="-1953"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690824" y="3251689"/>
            <a:ext cx="114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40.33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6240648" y="3713067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10</a:t>
            </a:r>
          </a:p>
        </p:txBody>
      </p:sp>
      <p:sp>
        <p:nvSpPr>
          <p:cNvPr id="41" name="Freeform 40"/>
          <p:cNvSpPr/>
          <p:nvPr/>
        </p:nvSpPr>
        <p:spPr>
          <a:xfrm>
            <a:off x="6100169" y="2798273"/>
            <a:ext cx="738909" cy="155149"/>
          </a:xfrm>
          <a:custGeom>
            <a:avLst/>
            <a:gdLst>
              <a:gd name="connsiteX0" fmla="*/ 0 w 738909"/>
              <a:gd name="connsiteY0" fmla="*/ 9237 h 155149"/>
              <a:gd name="connsiteX1" fmla="*/ 212436 w 738909"/>
              <a:gd name="connsiteY1" fmla="*/ 120073 h 155149"/>
              <a:gd name="connsiteX2" fmla="*/ 498764 w 738909"/>
              <a:gd name="connsiteY2" fmla="*/ 147782 h 155149"/>
              <a:gd name="connsiteX3" fmla="*/ 738909 w 738909"/>
              <a:gd name="connsiteY3" fmla="*/ 0 h 15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909" h="155149">
                <a:moveTo>
                  <a:pt x="0" y="9237"/>
                </a:moveTo>
                <a:cubicBezTo>
                  <a:pt x="64654" y="53109"/>
                  <a:pt x="129309" y="96982"/>
                  <a:pt x="212436" y="120073"/>
                </a:cubicBezTo>
                <a:cubicBezTo>
                  <a:pt x="295563" y="143164"/>
                  <a:pt x="411019" y="167794"/>
                  <a:pt x="498764" y="147782"/>
                </a:cubicBezTo>
                <a:cubicBezTo>
                  <a:pt x="586509" y="127770"/>
                  <a:pt x="662709" y="63885"/>
                  <a:pt x="738909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6024625" y="2918916"/>
            <a:ext cx="1177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126</a:t>
            </a:r>
            <a:r>
              <a:rPr lang="en-GB" sz="2400" dirty="0">
                <a:latin typeface="Calibri"/>
              </a:rPr>
              <a:t>°</a:t>
            </a:r>
            <a:endParaRPr lang="en-GB" sz="2400" dirty="0"/>
          </a:p>
        </p:txBody>
      </p:sp>
      <p:sp>
        <p:nvSpPr>
          <p:cNvPr id="43" name="Rectangle 42"/>
          <p:cNvSpPr/>
          <p:nvPr/>
        </p:nvSpPr>
        <p:spPr>
          <a:xfrm>
            <a:off x="5833722" y="3356961"/>
            <a:ext cx="989182" cy="3054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06062" y="2460007"/>
            <a:ext cx="64807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Q4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717968" y="4679200"/>
                <a:ext cx="2749458" cy="203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126°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126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126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=40.33°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968" y="4679200"/>
                <a:ext cx="2749458" cy="20347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46" grpId="0"/>
      <p:bldP spid="32" grpId="0" animBg="1"/>
      <p:bldP spid="43" grpId="0" animBg="1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The ‘Ambiguous Case’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410092" y="4079292"/>
            <a:ext cx="417646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10092" y="1198972"/>
            <a:ext cx="2412268" cy="288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821885" y="3595522"/>
            <a:ext cx="227830" cy="508000"/>
          </a:xfrm>
          <a:custGeom>
            <a:avLst/>
            <a:gdLst>
              <a:gd name="connsiteX0" fmla="*/ 0 w 227830"/>
              <a:gd name="connsiteY0" fmla="*/ 0 h 508000"/>
              <a:gd name="connsiteX1" fmla="*/ 138546 w 227830"/>
              <a:gd name="connsiteY1" fmla="*/ 138545 h 508000"/>
              <a:gd name="connsiteX2" fmla="*/ 221673 w 227830"/>
              <a:gd name="connsiteY2" fmla="*/ 360218 h 508000"/>
              <a:gd name="connsiteX3" fmla="*/ 221673 w 227830"/>
              <a:gd name="connsiteY3" fmla="*/ 50800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30" h="508000">
                <a:moveTo>
                  <a:pt x="0" y="0"/>
                </a:moveTo>
                <a:cubicBezTo>
                  <a:pt x="50800" y="39254"/>
                  <a:pt x="101601" y="78509"/>
                  <a:pt x="138546" y="138545"/>
                </a:cubicBezTo>
                <a:cubicBezTo>
                  <a:pt x="175491" y="198581"/>
                  <a:pt x="207819" y="298642"/>
                  <a:pt x="221673" y="360218"/>
                </a:cubicBezTo>
                <a:cubicBezTo>
                  <a:pt x="235528" y="421794"/>
                  <a:pt x="221673" y="508000"/>
                  <a:pt x="221673" y="5080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415" y="4103522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5" y="4103522"/>
                <a:ext cx="7513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46683" y="829640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83" y="829640"/>
                <a:ext cx="7513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H="1" flipV="1">
            <a:off x="2822360" y="1198972"/>
            <a:ext cx="972108" cy="288032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850252" y="1198972"/>
            <a:ext cx="972108" cy="288032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36249" y="2094966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249" y="2094966"/>
                <a:ext cx="7513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39571" y="3712480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44°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71" y="3712480"/>
                <a:ext cx="7513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71428" y="802268"/>
                <a:ext cx="43208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Suppose you are told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𝐴𝐵</m:t>
                    </m:r>
                    <m:r>
                      <a:rPr lang="en-GB" b="0" i="1" smtClean="0">
                        <a:latin typeface="Cambria Math"/>
                      </a:rPr>
                      <m:t>=4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𝐴𝐶</m:t>
                    </m:r>
                    <m:r>
                      <a:rPr lang="en-GB" b="0" i="1" smtClean="0">
                        <a:latin typeface="Cambria Math"/>
                      </a:rPr>
                      <m:t>=3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∠</m:t>
                    </m:r>
                    <m:r>
                      <a:rPr lang="en-GB" b="0" i="1" smtClean="0">
                        <a:latin typeface="Cambria Math"/>
                      </a:rPr>
                      <m:t>𝐴𝐵𝐶</m:t>
                    </m:r>
                    <m:r>
                      <a:rPr lang="en-GB" b="0" i="1" smtClean="0">
                        <a:latin typeface="Cambria Math"/>
                      </a:rPr>
                      <m:t>=44°</m:t>
                    </m:r>
                  </m:oMath>
                </a14:m>
                <a:r>
                  <a:rPr lang="en-GB" dirty="0"/>
                  <a:t>. What are the possible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∠</m:t>
                    </m:r>
                    <m:r>
                      <a:rPr lang="en-GB" b="0" i="1" smtClean="0">
                        <a:latin typeface="Cambria Math"/>
                      </a:rPr>
                      <m:t>𝐴𝐶𝐵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8" y="802268"/>
                <a:ext cx="4320834" cy="923330"/>
              </a:xfrm>
              <a:prstGeom prst="rect">
                <a:avLst/>
              </a:prstGeom>
              <a:blipFill>
                <a:blip r:embed="rId6"/>
                <a:stretch>
                  <a:fillRect l="-1269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1428" y="1841879"/>
                <a:ext cx="42132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GB" dirty="0"/>
                  <a:t> is somewhere on the horizontal line. There’s two ways in which the length could be 3. Using the sine rule: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8" y="1841879"/>
                <a:ext cx="4213202" cy="923330"/>
              </a:xfrm>
              <a:prstGeom prst="rect">
                <a:avLst/>
              </a:prstGeom>
              <a:blipFill>
                <a:blip r:embed="rId7"/>
                <a:stretch>
                  <a:fillRect l="-1302" t="-3289" r="-144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01614" y="2782907"/>
                <a:ext cx="2460461" cy="88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func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𝟒𝟒</m:t>
                              </m:r>
                            </m:e>
                          </m:func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𝟗𝟐𝟔𝟐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614" y="2782907"/>
                <a:ext cx="2460461" cy="889731"/>
              </a:xfrm>
              <a:prstGeom prst="rect">
                <a:avLst/>
              </a:prstGeom>
              <a:blipFill>
                <a:blip r:embed="rId8"/>
                <a:stretch>
                  <a:fillRect b="-62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60516" y="41394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16" y="4139488"/>
                <a:ext cx="4320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78444" y="415130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44" y="4151300"/>
                <a:ext cx="4320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97567" y="3817305"/>
                <a:ext cx="421783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Your calculator will give the acute angle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67.9°</m:t>
                    </m:r>
                  </m:oMath>
                </a14:m>
                <a:r>
                  <a:rPr lang="en-GB" dirty="0"/>
                  <a:t>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). But if we look at a graph of sin, we can see there’s actually a second value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0.9262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, corresponding to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567" y="3817305"/>
                <a:ext cx="4217833" cy="1477328"/>
              </a:xfrm>
              <a:prstGeom prst="rect">
                <a:avLst/>
              </a:prstGeom>
              <a:blipFill>
                <a:blip r:embed="rId11"/>
                <a:stretch>
                  <a:fillRect l="-1301" t="-2058" r="-434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085121" y="2640716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121" y="2640716"/>
                <a:ext cx="75135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183922" y="2629300"/>
                <a:ext cx="751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22" y="2629300"/>
                <a:ext cx="75135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/>
          <p:cNvSpPr/>
          <p:nvPr/>
        </p:nvSpPr>
        <p:spPr>
          <a:xfrm>
            <a:off x="1476056" y="3641489"/>
            <a:ext cx="510363" cy="414670"/>
          </a:xfrm>
          <a:custGeom>
            <a:avLst/>
            <a:gdLst>
              <a:gd name="connsiteX0" fmla="*/ 0 w 510363"/>
              <a:gd name="connsiteY0" fmla="*/ 414670 h 414670"/>
              <a:gd name="connsiteX1" fmla="*/ 148856 w 510363"/>
              <a:gd name="connsiteY1" fmla="*/ 116958 h 414670"/>
              <a:gd name="connsiteX2" fmla="*/ 510363 w 510363"/>
              <a:gd name="connsiteY2" fmla="*/ 0 h 414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363" h="414670">
                <a:moveTo>
                  <a:pt x="0" y="414670"/>
                </a:moveTo>
                <a:cubicBezTo>
                  <a:pt x="31898" y="300370"/>
                  <a:pt x="63796" y="186070"/>
                  <a:pt x="148856" y="116958"/>
                </a:cubicBezTo>
                <a:cubicBezTo>
                  <a:pt x="233916" y="47846"/>
                  <a:pt x="372139" y="23923"/>
                  <a:pt x="510363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/>
          <p:cNvSpPr/>
          <p:nvPr/>
        </p:nvSpPr>
        <p:spPr>
          <a:xfrm>
            <a:off x="3368652" y="3641489"/>
            <a:ext cx="265814" cy="425302"/>
          </a:xfrm>
          <a:custGeom>
            <a:avLst/>
            <a:gdLst>
              <a:gd name="connsiteX0" fmla="*/ 0 w 265814"/>
              <a:gd name="connsiteY0" fmla="*/ 425302 h 425302"/>
              <a:gd name="connsiteX1" fmla="*/ 74428 w 265814"/>
              <a:gd name="connsiteY1" fmla="*/ 180753 h 425302"/>
              <a:gd name="connsiteX2" fmla="*/ 265814 w 265814"/>
              <a:gd name="connsiteY2" fmla="*/ 0 h 42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814" h="425302">
                <a:moveTo>
                  <a:pt x="0" y="425302"/>
                </a:moveTo>
                <a:cubicBezTo>
                  <a:pt x="15063" y="338469"/>
                  <a:pt x="30126" y="251637"/>
                  <a:pt x="74428" y="180753"/>
                </a:cubicBezTo>
                <a:cubicBezTo>
                  <a:pt x="118730" y="109869"/>
                  <a:pt x="192272" y="54934"/>
                  <a:pt x="26581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53303" y="4611696"/>
            <a:ext cx="2258657" cy="2098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76146" y="5611389"/>
                <a:ext cx="5964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180°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46" y="5611389"/>
                <a:ext cx="596432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276496" y="5602026"/>
                <a:ext cx="5964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67.9°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496" y="5602026"/>
                <a:ext cx="59643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725724" y="5608561"/>
                <a:ext cx="5964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112.1°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724" y="5608561"/>
                <a:ext cx="59643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2592388" y="4908550"/>
            <a:ext cx="1587" cy="71437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014663" y="4900613"/>
            <a:ext cx="9305" cy="71093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94271" y="4906847"/>
            <a:ext cx="1745904" cy="17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86601" y="4818617"/>
            <a:ext cx="791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0.9262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953811" y="5397489"/>
                <a:ext cx="3672408" cy="132343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latin typeface="Wingdings" panose="05000000000000000000" pitchFamily="2" charset="2"/>
                  </a:rPr>
                  <a:t>!</a:t>
                </a:r>
                <a:r>
                  <a:rPr lang="en-GB" sz="1600" dirty="0"/>
                  <a:t> The sine rule produces two possible solutions for a missing 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⁡(180°−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Whether we use the acute or obtuse angle depends on context.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811" y="5397489"/>
                <a:ext cx="3672408" cy="1323439"/>
              </a:xfrm>
              <a:prstGeom prst="rect">
                <a:avLst/>
              </a:prstGeom>
              <a:blipFill>
                <a:blip r:embed="rId18"/>
                <a:stretch>
                  <a:fillRect l="-660" t="-901" b="-3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2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  <p:bldP spid="27" grpId="0"/>
      <p:bldP spid="29" grpId="0"/>
      <p:bldP spid="5" grpId="0" animBg="1"/>
      <p:bldP spid="6" grpId="0" animBg="1"/>
      <p:bldP spid="10" grpId="0"/>
      <p:bldP spid="31" grpId="0"/>
      <p:bldP spid="32" grpId="0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0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19354352">
            <a:off x="567009" y="1272152"/>
            <a:ext cx="3611418" cy="1468582"/>
            <a:chOff x="662660" y="2126232"/>
            <a:chExt cx="3611418" cy="1468582"/>
          </a:xfrm>
        </p:grpSpPr>
        <p:sp>
          <p:nvSpPr>
            <p:cNvPr id="2" name="Freeform 1"/>
            <p:cNvSpPr/>
            <p:nvPr/>
          </p:nvSpPr>
          <p:spPr>
            <a:xfrm>
              <a:off x="662660" y="2126232"/>
              <a:ext cx="3611418" cy="1468582"/>
            </a:xfrm>
            <a:custGeom>
              <a:avLst/>
              <a:gdLst>
                <a:gd name="connsiteX0" fmla="*/ 0 w 3611418"/>
                <a:gd name="connsiteY0" fmla="*/ 0 h 1468582"/>
                <a:gd name="connsiteX1" fmla="*/ 1819563 w 3611418"/>
                <a:gd name="connsiteY1" fmla="*/ 1468582 h 1468582"/>
                <a:gd name="connsiteX2" fmla="*/ 3611418 w 3611418"/>
                <a:gd name="connsiteY2" fmla="*/ 1154545 h 1468582"/>
                <a:gd name="connsiteX3" fmla="*/ 0 w 3611418"/>
                <a:gd name="connsiteY3" fmla="*/ 0 h 146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1418" h="1468582">
                  <a:moveTo>
                    <a:pt x="0" y="0"/>
                  </a:moveTo>
                  <a:lnTo>
                    <a:pt x="1819563" y="1468582"/>
                  </a:lnTo>
                  <a:lnTo>
                    <a:pt x="3611418" y="115454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Freeform 2"/>
            <p:cNvSpPr/>
            <p:nvPr/>
          </p:nvSpPr>
          <p:spPr>
            <a:xfrm>
              <a:off x="1292588" y="2401052"/>
              <a:ext cx="212436" cy="249382"/>
            </a:xfrm>
            <a:custGeom>
              <a:avLst/>
              <a:gdLst>
                <a:gd name="connsiteX0" fmla="*/ 0 w 212436"/>
                <a:gd name="connsiteY0" fmla="*/ 249382 h 249382"/>
                <a:gd name="connsiteX1" fmla="*/ 147782 w 212436"/>
                <a:gd name="connsiteY1" fmla="*/ 129309 h 249382"/>
                <a:gd name="connsiteX2" fmla="*/ 212436 w 212436"/>
                <a:gd name="connsiteY2" fmla="*/ 0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436" h="249382">
                  <a:moveTo>
                    <a:pt x="0" y="249382"/>
                  </a:moveTo>
                  <a:cubicBezTo>
                    <a:pt x="56188" y="210127"/>
                    <a:pt x="112376" y="170873"/>
                    <a:pt x="147782" y="129309"/>
                  </a:cubicBezTo>
                  <a:cubicBezTo>
                    <a:pt x="183188" y="87745"/>
                    <a:pt x="197812" y="43872"/>
                    <a:pt x="212436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307997" y="2142872"/>
                <a:ext cx="607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997" y="2142872"/>
                <a:ext cx="60788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96029" y="257492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029" y="2574920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028077" y="14948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6229" y="18548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5" name="Freeform 24"/>
          <p:cNvSpPr/>
          <p:nvPr/>
        </p:nvSpPr>
        <p:spPr>
          <a:xfrm>
            <a:off x="2459948" y="2251785"/>
            <a:ext cx="604299" cy="314077"/>
          </a:xfrm>
          <a:custGeom>
            <a:avLst/>
            <a:gdLst>
              <a:gd name="connsiteX0" fmla="*/ 0 w 604299"/>
              <a:gd name="connsiteY0" fmla="*/ 314077 h 314077"/>
              <a:gd name="connsiteX1" fmla="*/ 63610 w 604299"/>
              <a:gd name="connsiteY1" fmla="*/ 107343 h 314077"/>
              <a:gd name="connsiteX2" fmla="*/ 278295 w 604299"/>
              <a:gd name="connsiteY2" fmla="*/ 11927 h 314077"/>
              <a:gd name="connsiteX3" fmla="*/ 492981 w 604299"/>
              <a:gd name="connsiteY3" fmla="*/ 35781 h 314077"/>
              <a:gd name="connsiteX4" fmla="*/ 604299 w 604299"/>
              <a:gd name="connsiteY4" fmla="*/ 67586 h 314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299" h="314077">
                <a:moveTo>
                  <a:pt x="0" y="314077"/>
                </a:moveTo>
                <a:cubicBezTo>
                  <a:pt x="8613" y="235889"/>
                  <a:pt x="17227" y="157701"/>
                  <a:pt x="63610" y="107343"/>
                </a:cubicBezTo>
                <a:cubicBezTo>
                  <a:pt x="109993" y="56985"/>
                  <a:pt x="206733" y="23854"/>
                  <a:pt x="278295" y="11927"/>
                </a:cubicBezTo>
                <a:cubicBezTo>
                  <a:pt x="349857" y="0"/>
                  <a:pt x="438647" y="26505"/>
                  <a:pt x="492981" y="35781"/>
                </a:cubicBezTo>
                <a:cubicBezTo>
                  <a:pt x="547315" y="45057"/>
                  <a:pt x="575807" y="56321"/>
                  <a:pt x="604299" y="6758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553132" y="19202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132" y="1920224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79770" y="922486"/>
                <a:ext cx="4104456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Given that the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is obtuse, determine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and hence determine the length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70" y="922486"/>
                <a:ext cx="4104456" cy="923330"/>
              </a:xfrm>
              <a:prstGeom prst="rect">
                <a:avLst/>
              </a:prstGeom>
              <a:blipFill>
                <a:blip r:embed="rId5"/>
                <a:stretch>
                  <a:fillRect b="-113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92470" y="2146176"/>
                <a:ext cx="4104456" cy="3425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20°</m:t>
                              </m:r>
                            </m:e>
                          </m:func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func>
                                    <m:func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20°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=43.1602°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=180°−43.1602°=136.8398°</m:t>
                      </m:r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r>
                  <a:rPr lang="en-GB" dirty="0"/>
                  <a:t>The other angle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180°−136.8398°−20°=23.1602°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Using sine rule again: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23.1602°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20°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=5.75 (3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470" y="2146176"/>
                <a:ext cx="4104456" cy="3425425"/>
              </a:xfrm>
              <a:prstGeom prst="rect">
                <a:avLst/>
              </a:prstGeom>
              <a:blipFill>
                <a:blip r:embed="rId6"/>
                <a:stretch>
                  <a:fillRect l="-1337" b="-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00885" y="1845816"/>
            <a:ext cx="4083341" cy="39594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33865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70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5252" y="1883172"/>
                <a:ext cx="4290764" cy="4716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Extension</a:t>
                </a:r>
              </a:p>
              <a:p>
                <a:endParaRPr lang="en-GB" sz="1050" i="1" dirty="0"/>
              </a:p>
              <a:p>
                <a:r>
                  <a:rPr lang="en-GB" sz="1600" i="1" dirty="0"/>
                  <a:t>[MAT 2011 1E]</a:t>
                </a:r>
              </a:p>
              <a:p>
                <a:r>
                  <a:rPr lang="en-GB" sz="1600" dirty="0"/>
                  <a:t>The circle in the diagram has centre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. Three angles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 are also indicated.</a:t>
                </a:r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The angles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600" dirty="0"/>
                  <a:t> are related by the equation: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52" y="1883172"/>
                <a:ext cx="4290764" cy="4716676"/>
              </a:xfrm>
              <a:prstGeom prst="rect">
                <a:avLst/>
              </a:prstGeom>
              <a:blipFill>
                <a:blip r:embed="rId2"/>
                <a:stretch>
                  <a:fillRect l="-1278" t="-775" b="-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79512" y="2348880"/>
            <a:ext cx="216024" cy="215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6" y="3109913"/>
            <a:ext cx="2953894" cy="2151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76056" y="2132856"/>
                <a:ext cx="38164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If we draw a vertical line down from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sz="1600" b="1" dirty="0"/>
                  <a:t>, we have two triangles with a common length. This common lengths allows us to relate the two triangles. Let the radius be 1.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132856"/>
                <a:ext cx="3816424" cy="1077218"/>
              </a:xfrm>
              <a:prstGeom prst="rect">
                <a:avLst/>
              </a:prstGeom>
              <a:blipFill>
                <a:blip r:embed="rId4"/>
                <a:stretch>
                  <a:fillRect l="-958" t="-1695" r="-160" b="-6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823" y="3190244"/>
            <a:ext cx="2415480" cy="17596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97995" y="359501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92863" y="429377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212806" y="4143984"/>
            <a:ext cx="0" cy="704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108031" y="4748822"/>
            <a:ext cx="1047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7108031" y="4753584"/>
            <a:ext cx="1" cy="92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446515" y="4125438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515" y="4125438"/>
                <a:ext cx="43204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097319" y="5004342"/>
                <a:ext cx="3674539" cy="179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Using bottom triangle: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   →  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𝐬𝐢𝐧</m:t>
                                  </m:r>
                                </m:fName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Using sine rule on top: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func>
                        </m:den>
                      </m:f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Substituting in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400" b="1" dirty="0"/>
                  <a:t> from the first equation, and rearranging, we obtain (B).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19" y="5004342"/>
                <a:ext cx="3674539" cy="1799852"/>
              </a:xfrm>
              <a:prstGeom prst="rect">
                <a:avLst/>
              </a:prstGeom>
              <a:blipFill>
                <a:blip r:embed="rId6"/>
                <a:stretch>
                  <a:fillRect l="-498" t="-678" b="-2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5076058" y="2083488"/>
            <a:ext cx="3816421" cy="47207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2030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635B637-695A-EFA0-91B0-39DBE38C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64704"/>
            <a:ext cx="74771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61761</TotalTime>
  <Words>742</Words>
  <Application>Microsoft Office PowerPoint</Application>
  <PresentationFormat>On-screen Show (4:3)</PresentationFormat>
  <Paragraphs>155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P1 Chapter 9: Trigonometric Ratios  Sine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2025-06-19T13:15:21Z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