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14" r:id="rId5"/>
    <p:sldId id="293" r:id="rId6"/>
    <p:sldId id="520" r:id="rId7"/>
    <p:sldId id="519" r:id="rId8"/>
    <p:sldId id="521" r:id="rId9"/>
    <p:sldId id="533" r:id="rId10"/>
    <p:sldId id="718" r:id="rId11"/>
    <p:sldId id="719" r:id="rId12"/>
    <p:sldId id="701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26" Type="http://schemas.openxmlformats.org/officeDocument/2006/relationships/image" Target="../media/image45.png"/><Relationship Id="rId3" Type="http://schemas.openxmlformats.org/officeDocument/2006/relationships/image" Target="../media/image300.png"/><Relationship Id="rId21" Type="http://schemas.openxmlformats.org/officeDocument/2006/relationships/image" Target="../media/image40.png"/><Relationship Id="rId7" Type="http://schemas.openxmlformats.org/officeDocument/2006/relationships/image" Target="../media/image340.png"/><Relationship Id="rId25" Type="http://schemas.openxmlformats.org/officeDocument/2006/relationships/image" Target="../media/image44.png"/><Relationship Id="rId33" Type="http://schemas.openxmlformats.org/officeDocument/2006/relationships/image" Target="../media/image53.png"/><Relationship Id="rId2" Type="http://schemas.openxmlformats.org/officeDocument/2006/relationships/image" Target="../media/image290.png"/><Relationship Id="rId20" Type="http://schemas.openxmlformats.org/officeDocument/2006/relationships/image" Target="../media/image39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24" Type="http://schemas.openxmlformats.org/officeDocument/2006/relationships/image" Target="../media/image43.png"/><Relationship Id="rId32" Type="http://schemas.openxmlformats.org/officeDocument/2006/relationships/image" Target="../media/image52.png"/><Relationship Id="rId5" Type="http://schemas.openxmlformats.org/officeDocument/2006/relationships/image" Target="../media/image39.png"/><Relationship Id="rId23" Type="http://schemas.openxmlformats.org/officeDocument/2006/relationships/image" Target="../media/image42.png"/><Relationship Id="rId28" Type="http://schemas.openxmlformats.org/officeDocument/2006/relationships/image" Target="../media/image48.png"/><Relationship Id="rId10" Type="http://schemas.openxmlformats.org/officeDocument/2006/relationships/image" Target="../media/image370.png"/><Relationship Id="rId19" Type="http://schemas.openxmlformats.org/officeDocument/2006/relationships/image" Target="../media/image46.png"/><Relationship Id="rId31" Type="http://schemas.openxmlformats.org/officeDocument/2006/relationships/image" Target="../media/image51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Relationship Id="rId22" Type="http://schemas.openxmlformats.org/officeDocument/2006/relationships/image" Target="../media/image41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4: </a:t>
            </a:r>
            <a:r>
              <a:rPr lang="en-GB" dirty="0">
                <a:solidFill>
                  <a:schemeClr val="accent5"/>
                </a:solidFill>
              </a:rPr>
              <a:t>Moments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Resultant Moments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180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Resultant moments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241994" y="654596"/>
            <a:ext cx="8675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If we have multiple coplanar forces, we can also find the overall moment by adding them – just treat one of the directions (clockwise or anticlockwise) as negative. This is similar to finding </a:t>
            </a:r>
            <a:r>
              <a:rPr lang="en-GB" sz="1600" b="1" dirty="0"/>
              <a:t>resultant force</a:t>
            </a:r>
            <a:r>
              <a:rPr lang="en-GB" sz="1600" dirty="0"/>
              <a:t>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711200" y="1918363"/>
            <a:ext cx="1283680" cy="387689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346808" y="2881179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70744" y="1549031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20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44" y="1549031"/>
                <a:ext cx="1080120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 flipV="1">
            <a:off x="1195718" y="2138485"/>
            <a:ext cx="230909" cy="7758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20978" y="2228461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10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978" y="2228461"/>
                <a:ext cx="68370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058136" y="3023086"/>
                <a:ext cx="4320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36" y="3023086"/>
                <a:ext cx="43204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201188" y="1675891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46708" y="3493247"/>
                <a:ext cx="287533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Resultant moment (about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GB" dirty="0"/>
                  <a:t>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𝟐𝟎𝟎</m:t>
                      </m:r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r>
                        <a:rPr lang="en-GB" b="1" i="1" smtClean="0">
                          <a:latin typeface="Cambria Math"/>
                        </a:rPr>
                        <m:t>𝟏𝟓𝟎</m:t>
                      </m:r>
                    </m:oMath>
                  </m:oMathPara>
                </a14:m>
                <a:br>
                  <a:rPr lang="en-GB" b="1" dirty="0"/>
                </a:br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=</m:t>
                    </m:r>
                    <m:r>
                      <a:rPr lang="en-GB" b="1" i="1" smtClean="0">
                        <a:latin typeface="Cambria Math"/>
                      </a:rPr>
                      <m:t>𝟓𝟎</m:t>
                    </m:r>
                    <m:r>
                      <a:rPr lang="en-GB" b="1" i="1" smtClean="0">
                        <a:latin typeface="Cambria Math"/>
                      </a:rPr>
                      <m:t>𝑵𝒎</m:t>
                    </m:r>
                  </m:oMath>
                </a14:m>
                <a:r>
                  <a:rPr lang="en-GB" b="1" dirty="0"/>
                  <a:t> clockwise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08" y="3493247"/>
                <a:ext cx="2875332" cy="923330"/>
              </a:xfrm>
              <a:prstGeom prst="rect">
                <a:avLst/>
              </a:prstGeom>
              <a:blipFill>
                <a:blip r:embed="rId5"/>
                <a:stretch>
                  <a:fillRect l="-1695" t="-3289" r="-847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492610" y="3818300"/>
            <a:ext cx="2034690" cy="5203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2198687" y="2112208"/>
            <a:ext cx="328613" cy="1095544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159732" y="2396503"/>
                <a:ext cx="108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10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32" y="2396503"/>
                <a:ext cx="108012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V="1">
            <a:off x="1511300" y="2699752"/>
            <a:ext cx="838200" cy="2794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07759" y="2818890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15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59" y="2818890"/>
                <a:ext cx="683708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/>
          <p:cNvSpPr/>
          <p:nvPr/>
        </p:nvSpPr>
        <p:spPr>
          <a:xfrm>
            <a:off x="3236504" y="1473314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059860" y="2296760"/>
            <a:ext cx="356615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4059860" y="1576680"/>
            <a:ext cx="0" cy="720081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627090" y="1576680"/>
            <a:ext cx="0" cy="720081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83326" y="2296760"/>
            <a:ext cx="0" cy="648070"/>
          </a:xfrm>
          <a:prstGeom prst="straightConnector1">
            <a:avLst/>
          </a:prstGeom>
          <a:ln w="7620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682474" y="1927428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2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474" y="1927428"/>
                <a:ext cx="683708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944296" y="1936720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296" y="1936720"/>
                <a:ext cx="68370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841146" y="1927428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146" y="1927428"/>
                <a:ext cx="683708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/>
          <p:cNvSpPr/>
          <p:nvPr/>
        </p:nvSpPr>
        <p:spPr>
          <a:xfrm>
            <a:off x="6637558" y="2188748"/>
            <a:ext cx="216024" cy="2160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395574" y="1801028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574" y="1801028"/>
                <a:ext cx="683708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1843592" y="4643844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5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592" y="4643844"/>
                <a:ext cx="683708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5541472" y="2944830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472" y="2944830"/>
                <a:ext cx="683708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284165" y="1288648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65" y="1288648"/>
                <a:ext cx="683708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182686" y="2561421"/>
                <a:ext cx="2941218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Resultant moment (about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GB" dirty="0"/>
                  <a:t>):</a:t>
                </a:r>
                <a:endParaRPr lang="en-GB" b="1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𝟏𝟓</m:t>
                      </m:r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r>
                        <a:rPr lang="en-GB" b="1" i="1" smtClean="0">
                          <a:latin typeface="Cambria Math"/>
                        </a:rPr>
                        <m:t>𝟒</m:t>
                      </m:r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r>
                        <a:rPr lang="en-GB" b="1" i="1" smtClean="0">
                          <a:latin typeface="Cambria Math"/>
                        </a:rPr>
                        <m:t>𝟑</m:t>
                      </m:r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𝟖</m:t>
                      </m:r>
                      <m:r>
                        <a:rPr lang="en-GB" b="1" i="1" smtClean="0">
                          <a:latin typeface="Cambria Math"/>
                        </a:rPr>
                        <m:t>𝑵𝒎</m:t>
                      </m:r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𝒄𝒍𝒐𝒄𝒌𝒘𝒊𝒔𝒆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686" y="2561421"/>
                <a:ext cx="2941218" cy="916982"/>
              </a:xfrm>
              <a:prstGeom prst="rect">
                <a:avLst/>
              </a:prstGeom>
              <a:blipFill>
                <a:blip r:embed="rId22"/>
                <a:stretch>
                  <a:fillRect l="-1656" t="-3311" r="-6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6509125" y="2907936"/>
            <a:ext cx="2573977" cy="4652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67" name="Rectangle 66"/>
          <p:cNvSpPr/>
          <p:nvPr/>
        </p:nvSpPr>
        <p:spPr>
          <a:xfrm>
            <a:off x="3568454" y="3552251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-20096" y="4617535"/>
            <a:ext cx="336796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347864" y="2282656"/>
            <a:ext cx="0" cy="2712245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164708" y="4516613"/>
            <a:ext cx="3789337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8" name="Isosceles Triangle 17"/>
          <p:cNvSpPr/>
          <p:nvPr/>
        </p:nvSpPr>
        <p:spPr>
          <a:xfrm>
            <a:off x="5275441" y="4527725"/>
            <a:ext cx="389114" cy="3761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4130129" y="3894839"/>
            <a:ext cx="1339869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469998" y="3894839"/>
            <a:ext cx="2484047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4484002" y="3530031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1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002" y="3530031"/>
                <a:ext cx="683708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370167" y="3547605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3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67" y="3547605"/>
                <a:ext cx="683708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4149266" y="4012016"/>
            <a:ext cx="234780" cy="504597"/>
            <a:chOff x="6948264" y="5366866"/>
            <a:chExt cx="234780" cy="504597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7053875" y="5733256"/>
              <a:ext cx="129125" cy="13820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>
              <a:off x="6948264" y="5733256"/>
              <a:ext cx="105612" cy="13820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7053875" y="5529884"/>
              <a:ext cx="0" cy="203372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6967447" y="5366866"/>
              <a:ext cx="170173" cy="1566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6948264" y="5631570"/>
              <a:ext cx="234780" cy="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grpSp>
        <p:nvGrpSpPr>
          <p:cNvPr id="83" name="Group 82"/>
          <p:cNvGrpSpPr/>
          <p:nvPr/>
        </p:nvGrpSpPr>
        <p:grpSpPr>
          <a:xfrm>
            <a:off x="7836655" y="4012016"/>
            <a:ext cx="234780" cy="504597"/>
            <a:chOff x="6948264" y="5366866"/>
            <a:chExt cx="234780" cy="504597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7053875" y="5733256"/>
              <a:ext cx="129125" cy="13820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H="1">
              <a:off x="6948264" y="5733256"/>
              <a:ext cx="105612" cy="13820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053875" y="5529884"/>
              <a:ext cx="0" cy="203372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6967447" y="5366866"/>
              <a:ext cx="170173" cy="1566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6948264" y="5631570"/>
              <a:ext cx="234780" cy="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238802" y="4090350"/>
                <a:ext cx="10366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𝑚</m:t>
                      </m:r>
                      <m:r>
                        <a:rPr lang="en-GB" sz="1400" b="0" i="1" smtClean="0">
                          <a:latin typeface="Cambria Math"/>
                        </a:rPr>
                        <m:t>=50</m:t>
                      </m:r>
                      <m:r>
                        <a:rPr lang="en-GB" sz="1400" b="0" i="1" smtClean="0">
                          <a:latin typeface="Cambria Math"/>
                        </a:rPr>
                        <m:t>𝑘𝑔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802" y="4090350"/>
                <a:ext cx="1036639" cy="307777"/>
              </a:xfrm>
              <a:prstGeom prst="rect">
                <a:avLst/>
              </a:prstGeom>
              <a:blipFill rotWithShape="1">
                <a:blip r:embed="rId2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841146" y="4066642"/>
                <a:ext cx="10366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𝑚</m:t>
                      </m:r>
                      <m:r>
                        <a:rPr lang="en-GB" sz="1400" b="0" i="1" smtClean="0">
                          <a:latin typeface="Cambria Math"/>
                        </a:rPr>
                        <m:t>=30</m:t>
                      </m:r>
                      <m:r>
                        <a:rPr lang="en-GB" sz="1400" b="0" i="1" smtClean="0">
                          <a:latin typeface="Cambria Math"/>
                        </a:rPr>
                        <m:t>𝑘𝑔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146" y="4066642"/>
                <a:ext cx="1036639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52183" y="4637556"/>
                <a:ext cx="2965313" cy="916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Resultant moment (about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GB" dirty="0"/>
                  <a:t>):</a:t>
                </a:r>
                <a:endParaRPr lang="en-GB" b="1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/>
                            </a:rPr>
                            <m:t>𝟑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𝟑𝟎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𝒈</m:t>
                          </m:r>
                        </m:e>
                      </m:d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𝟓𝟎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𝒈</m:t>
                          </m:r>
                        </m:e>
                      </m:d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𝟒𝟎</m:t>
                      </m:r>
                      <m:r>
                        <a:rPr lang="en-GB" b="1" i="1" smtClean="0">
                          <a:latin typeface="Cambria Math"/>
                        </a:rPr>
                        <m:t>𝒈</m:t>
                      </m:r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𝑵𝒎</m:t>
                      </m:r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𝒄𝒍𝒐𝒄𝒌𝒘𝒊𝒔𝒆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183" y="4637556"/>
                <a:ext cx="2965313" cy="916982"/>
              </a:xfrm>
              <a:prstGeom prst="rect">
                <a:avLst/>
              </a:prstGeom>
              <a:blipFill>
                <a:blip r:embed="rId27"/>
                <a:stretch>
                  <a:fillRect l="-1643" t="-4000" b="-4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/>
          <p:cNvSpPr/>
          <p:nvPr/>
        </p:nvSpPr>
        <p:spPr>
          <a:xfrm>
            <a:off x="6030161" y="4994901"/>
            <a:ext cx="2573977" cy="516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51160" y="5205269"/>
            <a:ext cx="360040" cy="3600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1164251" y="6082921"/>
            <a:ext cx="3789337" cy="0"/>
          </a:xfrm>
          <a:prstGeom prst="lin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95" name="Isosceles Triangle 94"/>
          <p:cNvSpPr/>
          <p:nvPr/>
        </p:nvSpPr>
        <p:spPr>
          <a:xfrm>
            <a:off x="2274984" y="6094033"/>
            <a:ext cx="389114" cy="376115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129672" y="5461147"/>
            <a:ext cx="3941262" cy="4524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1107476" y="5656658"/>
            <a:ext cx="1362065" cy="0"/>
          </a:xfrm>
          <a:prstGeom prst="straightConnector1">
            <a:avLst/>
          </a:prstGeom>
          <a:ln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2556144" y="5113913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6144" y="5113913"/>
                <a:ext cx="683708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426627" y="5550326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4</m:t>
                      </m:r>
                      <m:r>
                        <a:rPr lang="en-GB" b="0" i="1" smtClean="0"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627" y="5550326"/>
                <a:ext cx="683708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Group 105"/>
          <p:cNvGrpSpPr/>
          <p:nvPr/>
        </p:nvGrpSpPr>
        <p:grpSpPr>
          <a:xfrm>
            <a:off x="4836198" y="5578324"/>
            <a:ext cx="234780" cy="504597"/>
            <a:chOff x="6948264" y="5366866"/>
            <a:chExt cx="234780" cy="504597"/>
          </a:xfrm>
        </p:grpSpPr>
        <p:cxnSp>
          <p:nvCxnSpPr>
            <p:cNvPr id="107" name="Straight Connector 106"/>
            <p:cNvCxnSpPr/>
            <p:nvPr/>
          </p:nvCxnSpPr>
          <p:spPr>
            <a:xfrm>
              <a:off x="7053875" y="5733256"/>
              <a:ext cx="129125" cy="13820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H="1">
              <a:off x="6948264" y="5733256"/>
              <a:ext cx="105612" cy="13820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7053875" y="5529884"/>
              <a:ext cx="0" cy="203372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6967447" y="5366866"/>
              <a:ext cx="170173" cy="1566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1" name="Straight Connector 110"/>
            <p:cNvCxnSpPr/>
            <p:nvPr/>
          </p:nvCxnSpPr>
          <p:spPr>
            <a:xfrm>
              <a:off x="6948264" y="5631570"/>
              <a:ext cx="234780" cy="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3840689" y="5632950"/>
                <a:ext cx="103663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/>
                        </a:rPr>
                        <m:t>𝑚</m:t>
                      </m:r>
                      <m:r>
                        <a:rPr lang="en-GB" sz="1400" b="0" i="1" smtClean="0">
                          <a:latin typeface="Cambria Math"/>
                        </a:rPr>
                        <m:t>=30</m:t>
                      </m:r>
                      <m:r>
                        <a:rPr lang="en-GB" sz="1400" b="0" i="1" smtClean="0">
                          <a:latin typeface="Cambria Math"/>
                        </a:rPr>
                        <m:t>𝑘𝑔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689" y="5632950"/>
                <a:ext cx="1036639" cy="307777"/>
              </a:xfrm>
              <a:prstGeom prst="rect">
                <a:avLst/>
              </a:prstGeom>
              <a:blipFill rotWithShape="1">
                <a:blip r:embed="rId2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5672000" y="5785547"/>
                <a:ext cx="30357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Resultant moment (about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GB" dirty="0"/>
                  <a:t>):</a:t>
                </a:r>
                <a:endParaRPr lang="en-GB" b="1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𝟑𝟎</m:t>
                      </m:r>
                      <m:r>
                        <a:rPr lang="en-GB" b="1" i="1" smtClean="0">
                          <a:latin typeface="Cambria Math"/>
                        </a:rPr>
                        <m:t>𝒈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𝟒</m:t>
                          </m:r>
                        </m:e>
                      </m:d>
                      <m:r>
                        <a:rPr lang="en-GB" b="1" i="1" smtClean="0">
                          <a:latin typeface="Cambria Math"/>
                        </a:rPr>
                        <m:t> </m:t>
                      </m:r>
                      <m:r>
                        <a:rPr lang="en-GB" b="1" i="1" smtClean="0">
                          <a:latin typeface="Cambria Math"/>
                        </a:rPr>
                        <m:t>𝑵𝒎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2000" y="5785547"/>
                <a:ext cx="3035771" cy="646331"/>
              </a:xfrm>
              <a:prstGeom prst="rect">
                <a:avLst/>
              </a:prstGeom>
              <a:blipFill>
                <a:blip r:embed="rId30"/>
                <a:stretch>
                  <a:fillRect l="-1606" t="-4717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Rectangle 114"/>
          <p:cNvSpPr/>
          <p:nvPr/>
        </p:nvSpPr>
        <p:spPr>
          <a:xfrm>
            <a:off x="5811774" y="6092888"/>
            <a:ext cx="2573977" cy="5168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8251891" y="3818300"/>
            <a:ext cx="8312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(Rod is light)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4877328" y="4545477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7328" y="4545477"/>
                <a:ext cx="683708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1885868" y="6100816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868" y="6100816"/>
                <a:ext cx="683708" cy="369332"/>
              </a:xfrm>
              <a:prstGeom prst="rect">
                <a:avLst/>
              </a:prstGeom>
              <a:blipFill rotWithShape="1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/>
          <p:cNvCxnSpPr/>
          <p:nvPr/>
        </p:nvCxnSpPr>
        <p:spPr>
          <a:xfrm flipH="1">
            <a:off x="3347864" y="5034631"/>
            <a:ext cx="2122134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>
            <a:off x="5469999" y="5034631"/>
            <a:ext cx="1" cy="700361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 flipV="1">
            <a:off x="5470000" y="5734992"/>
            <a:ext cx="3653904" cy="635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 flipV="1">
            <a:off x="3347864" y="3476625"/>
            <a:ext cx="5805661" cy="1778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913024" y="1339027"/>
                <a:ext cx="6837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5</m:t>
                      </m:r>
                      <m:r>
                        <a:rPr lang="en-GB" b="0" i="1" smtClean="0">
                          <a:latin typeface="Cambria Math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024" y="1339027"/>
                <a:ext cx="683708" cy="369332"/>
              </a:xfrm>
              <a:prstGeom prst="rect">
                <a:avLst/>
              </a:prstGeom>
              <a:blipFill rotWithShape="1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9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5"/>
                  </p:tgtEl>
                </p:cond>
              </p:nextCondLst>
            </p:seq>
          </p:childTnLst>
        </p:cTn>
      </p:par>
    </p:tnLst>
    <p:bldLst>
      <p:bldP spid="14" grpId="0" animBg="1"/>
      <p:bldP spid="66" grpId="0" animBg="1"/>
      <p:bldP spid="92" grpId="0" animBg="1"/>
      <p:bldP spid="1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154B33-0B3A-4E4D-B2AA-34E24D80A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ADCAF6F6-2E8A-4EDE-A1C0-D701B4214141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Angled examples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5D3D0CA-20A9-49F9-9FA0-2A53B98919C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DE5BA7-536D-4686-925C-1728B68155DA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696744" cy="230832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The diagram shows a set of forces acting on a light rod. Calculate the resultant moment about the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DE5BA7-536D-4686-925C-1728B6815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696744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8832A3-F15E-4849-97D6-19D0A9967F36}"/>
              </a:ext>
            </a:extLst>
          </p:cNvPr>
          <p:cNvCxnSpPr>
            <a:cxnSpLocks/>
          </p:cNvCxnSpPr>
          <p:nvPr/>
        </p:nvCxnSpPr>
        <p:spPr>
          <a:xfrm flipV="1">
            <a:off x="1587500" y="1863849"/>
            <a:ext cx="369888" cy="10255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72A211-5C03-4E8C-95BE-840DCE62AAD8}"/>
              </a:ext>
            </a:extLst>
          </p:cNvPr>
          <p:cNvCxnSpPr>
            <a:cxnSpLocks/>
          </p:cNvCxnSpPr>
          <p:nvPr/>
        </p:nvCxnSpPr>
        <p:spPr>
          <a:xfrm flipH="1" flipV="1">
            <a:off x="3852863" y="2082924"/>
            <a:ext cx="910282" cy="8138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022996F-5A3C-48F6-9397-FFD63D1420A7}"/>
              </a:ext>
            </a:extLst>
          </p:cNvPr>
          <p:cNvSpPr/>
          <p:nvPr/>
        </p:nvSpPr>
        <p:spPr>
          <a:xfrm>
            <a:off x="3590726" y="2874565"/>
            <a:ext cx="72005" cy="7200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11D223-95C6-4645-8876-27DB994DA1FA}"/>
              </a:ext>
            </a:extLst>
          </p:cNvPr>
          <p:cNvCxnSpPr>
            <a:cxnSpLocks/>
          </p:cNvCxnSpPr>
          <p:nvPr/>
        </p:nvCxnSpPr>
        <p:spPr>
          <a:xfrm>
            <a:off x="1892300" y="2165474"/>
            <a:ext cx="1689100" cy="7302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345E7D-2FD7-4A59-A242-696F8252D76D}"/>
                  </a:ext>
                </a:extLst>
              </p:cNvPr>
              <p:cNvSpPr txBox="1"/>
              <p:nvPr/>
            </p:nvSpPr>
            <p:spPr>
              <a:xfrm>
                <a:off x="1738112" y="2550993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80°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0345E7D-2FD7-4A59-A242-696F8252D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112" y="2550993"/>
                <a:ext cx="288032" cy="276999"/>
              </a:xfrm>
              <a:prstGeom prst="rect">
                <a:avLst/>
              </a:prstGeom>
              <a:blipFill>
                <a:blip r:embed="rId3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6F6989-0EED-4D42-822A-30342B1C37F3}"/>
                  </a:ext>
                </a:extLst>
              </p:cNvPr>
              <p:cNvSpPr txBox="1"/>
              <p:nvPr/>
            </p:nvSpPr>
            <p:spPr>
              <a:xfrm>
                <a:off x="3961407" y="2876842"/>
                <a:ext cx="43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GB" sz="1200" b="0" i="0" dirty="0">
                    <a:latin typeface="+mj-lt"/>
                  </a:rPr>
                  <a:t>m</a:t>
                </a:r>
                <a:endParaRPr lang="en-GB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6F6989-0EED-4D42-822A-30342B1C3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407" y="2876842"/>
                <a:ext cx="430958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FFA118-EF49-4CA0-8CC6-C422EA45CB64}"/>
                  </a:ext>
                </a:extLst>
              </p:cNvPr>
              <p:cNvSpPr txBox="1"/>
              <p:nvPr/>
            </p:nvSpPr>
            <p:spPr>
              <a:xfrm>
                <a:off x="2621492" y="2901871"/>
                <a:ext cx="43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r>
                  <a:rPr lang="en-GB" sz="1200" b="0" i="0" dirty="0">
                    <a:latin typeface="+mj-lt"/>
                  </a:rPr>
                  <a:t>m</a:t>
                </a:r>
                <a:endParaRPr lang="en-GB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5FFA118-EF49-4CA0-8CC6-C422EA45C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92" y="2901871"/>
                <a:ext cx="430958" cy="276999"/>
              </a:xfrm>
              <a:prstGeom prst="rect">
                <a:avLst/>
              </a:prstGeom>
              <a:blipFill>
                <a:blip r:embed="rId5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4257B0-C0F1-48FF-A025-5848131AA166}"/>
                  </a:ext>
                </a:extLst>
              </p:cNvPr>
              <p:cNvSpPr txBox="1"/>
              <p:nvPr/>
            </p:nvSpPr>
            <p:spPr>
              <a:xfrm>
                <a:off x="1536378" y="1667480"/>
                <a:ext cx="43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4257B0-C0F1-48FF-A025-5848131AA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378" y="1667480"/>
                <a:ext cx="43095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DA6C73-2D10-4294-B1E7-4E427AF5DB4D}"/>
                  </a:ext>
                </a:extLst>
              </p:cNvPr>
              <p:cNvSpPr txBox="1"/>
              <p:nvPr/>
            </p:nvSpPr>
            <p:spPr>
              <a:xfrm>
                <a:off x="3777834" y="1819850"/>
                <a:ext cx="43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ADA6C73-2D10-4294-B1E7-4E427AF5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834" y="1819850"/>
                <a:ext cx="43095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C57517-A738-49BA-ADB3-77FBC21FC89A}"/>
                  </a:ext>
                </a:extLst>
              </p:cNvPr>
              <p:cNvSpPr txBox="1"/>
              <p:nvPr/>
            </p:nvSpPr>
            <p:spPr>
              <a:xfrm>
                <a:off x="3456595" y="2916107"/>
                <a:ext cx="43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C57517-A738-49BA-ADB3-77FBC21FC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595" y="2916107"/>
                <a:ext cx="43095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61E64E4-607C-4866-9B75-5128BD3E57E3}"/>
              </a:ext>
            </a:extLst>
          </p:cNvPr>
          <p:cNvCxnSpPr/>
          <p:nvPr/>
        </p:nvCxnSpPr>
        <p:spPr>
          <a:xfrm>
            <a:off x="1581008" y="2901702"/>
            <a:ext cx="31915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D7ECD-2929-4E31-A7FD-3B3CEB0D6720}"/>
              </a:ext>
            </a:extLst>
          </p:cNvPr>
          <p:cNvCxnSpPr>
            <a:cxnSpLocks/>
          </p:cNvCxnSpPr>
          <p:nvPr/>
        </p:nvCxnSpPr>
        <p:spPr>
          <a:xfrm>
            <a:off x="2032000" y="2895725"/>
            <a:ext cx="0" cy="336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128582F-BA43-45CA-AD83-34A4EEEBA786}"/>
              </a:ext>
            </a:extLst>
          </p:cNvPr>
          <p:cNvSpPr/>
          <p:nvPr/>
        </p:nvSpPr>
        <p:spPr>
          <a:xfrm>
            <a:off x="1682750" y="2622674"/>
            <a:ext cx="190500" cy="279400"/>
          </a:xfrm>
          <a:custGeom>
            <a:avLst/>
            <a:gdLst>
              <a:gd name="connsiteX0" fmla="*/ 0 w 190500"/>
              <a:gd name="connsiteY0" fmla="*/ 0 h 279400"/>
              <a:gd name="connsiteX1" fmla="*/ 120650 w 190500"/>
              <a:gd name="connsiteY1" fmla="*/ 139700 h 279400"/>
              <a:gd name="connsiteX2" fmla="*/ 190500 w 190500"/>
              <a:gd name="connsiteY2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500" h="279400">
                <a:moveTo>
                  <a:pt x="0" y="0"/>
                </a:moveTo>
                <a:cubicBezTo>
                  <a:pt x="44450" y="46566"/>
                  <a:pt x="88900" y="93133"/>
                  <a:pt x="120650" y="139700"/>
                </a:cubicBezTo>
                <a:cubicBezTo>
                  <a:pt x="152400" y="186267"/>
                  <a:pt x="171450" y="232833"/>
                  <a:pt x="190500" y="2794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7C76A4B-F90E-4893-B018-F767028DDA1D}"/>
              </a:ext>
            </a:extLst>
          </p:cNvPr>
          <p:cNvSpPr/>
          <p:nvPr/>
        </p:nvSpPr>
        <p:spPr>
          <a:xfrm>
            <a:off x="4406900" y="2635374"/>
            <a:ext cx="69850" cy="266700"/>
          </a:xfrm>
          <a:custGeom>
            <a:avLst/>
            <a:gdLst>
              <a:gd name="connsiteX0" fmla="*/ 69850 w 69850"/>
              <a:gd name="connsiteY0" fmla="*/ 0 h 266700"/>
              <a:gd name="connsiteX1" fmla="*/ 12700 w 69850"/>
              <a:gd name="connsiteY1" fmla="*/ 133350 h 266700"/>
              <a:gd name="connsiteX2" fmla="*/ 0 w 69850"/>
              <a:gd name="connsiteY2" fmla="*/ 2667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" h="266700">
                <a:moveTo>
                  <a:pt x="69850" y="0"/>
                </a:moveTo>
                <a:cubicBezTo>
                  <a:pt x="47096" y="44450"/>
                  <a:pt x="24342" y="88900"/>
                  <a:pt x="12700" y="133350"/>
                </a:cubicBezTo>
                <a:cubicBezTo>
                  <a:pt x="1058" y="177800"/>
                  <a:pt x="529" y="222250"/>
                  <a:pt x="0" y="2667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109BFC-72A8-4858-97CC-79E1B8D86475}"/>
                  </a:ext>
                </a:extLst>
              </p:cNvPr>
              <p:cNvSpPr txBox="1"/>
              <p:nvPr/>
            </p:nvSpPr>
            <p:spPr>
              <a:xfrm>
                <a:off x="4091050" y="2586243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40°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3109BFC-72A8-4858-97CC-79E1B8D86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050" y="2586243"/>
                <a:ext cx="288032" cy="276999"/>
              </a:xfrm>
              <a:prstGeom prst="rect">
                <a:avLst/>
              </a:prstGeom>
              <a:blipFill>
                <a:blip r:embed="rId9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B80F00-F36E-4A2C-A0CA-392738C1B5C0}"/>
                  </a:ext>
                </a:extLst>
              </p:cNvPr>
              <p:cNvSpPr txBox="1"/>
              <p:nvPr/>
            </p:nvSpPr>
            <p:spPr>
              <a:xfrm>
                <a:off x="1584967" y="2919165"/>
                <a:ext cx="43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en-GB" sz="1200" b="0" i="0" dirty="0">
                    <a:latin typeface="+mj-lt"/>
                  </a:rPr>
                  <a:t>m</a:t>
                </a:r>
                <a:endParaRPr lang="en-GB" sz="12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B80F00-F36E-4A2C-A0CA-392738C1B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67" y="2919165"/>
                <a:ext cx="430958" cy="276999"/>
              </a:xfrm>
              <a:prstGeom prst="rect">
                <a:avLst/>
              </a:prstGeom>
              <a:blipFill>
                <a:blip r:embed="rId10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49689E-A539-471D-9DE4-905157C5C212}"/>
              </a:ext>
            </a:extLst>
          </p:cNvPr>
          <p:cNvCxnSpPr>
            <a:cxnSpLocks/>
          </p:cNvCxnSpPr>
          <p:nvPr/>
        </p:nvCxnSpPr>
        <p:spPr>
          <a:xfrm flipH="1">
            <a:off x="3632200" y="2349624"/>
            <a:ext cx="495300" cy="5651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47830CE-9E83-4016-A23D-C1CB11965051}"/>
              </a:ext>
            </a:extLst>
          </p:cNvPr>
          <p:cNvCxnSpPr>
            <a:cxnSpLocks/>
          </p:cNvCxnSpPr>
          <p:nvPr/>
        </p:nvCxnSpPr>
        <p:spPr>
          <a:xfrm>
            <a:off x="1804988" y="2287712"/>
            <a:ext cx="161925" cy="76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67D075-4679-4279-80C8-86D56B86AC91}"/>
              </a:ext>
            </a:extLst>
          </p:cNvPr>
          <p:cNvCxnSpPr>
            <a:cxnSpLocks/>
          </p:cNvCxnSpPr>
          <p:nvPr/>
        </p:nvCxnSpPr>
        <p:spPr>
          <a:xfrm flipV="1">
            <a:off x="1962150" y="2225799"/>
            <a:ext cx="59531" cy="1357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EC6784E-D340-4902-A952-346FE94E66E3}"/>
              </a:ext>
            </a:extLst>
          </p:cNvPr>
          <p:cNvCxnSpPr>
            <a:cxnSpLocks/>
          </p:cNvCxnSpPr>
          <p:nvPr/>
        </p:nvCxnSpPr>
        <p:spPr>
          <a:xfrm>
            <a:off x="4032250" y="2451032"/>
            <a:ext cx="106363" cy="93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BC9349C-15CB-4D13-9CB8-A0059831DCAC}"/>
              </a:ext>
            </a:extLst>
          </p:cNvPr>
          <p:cNvCxnSpPr>
            <a:cxnSpLocks/>
          </p:cNvCxnSpPr>
          <p:nvPr/>
        </p:nvCxnSpPr>
        <p:spPr>
          <a:xfrm flipV="1">
            <a:off x="4138613" y="2432968"/>
            <a:ext cx="95250" cy="107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F0BC3C1-5491-4908-A8B2-914E0999F855}"/>
              </a:ext>
            </a:extLst>
          </p:cNvPr>
          <p:cNvSpPr txBox="1"/>
          <p:nvPr/>
        </p:nvSpPr>
        <p:spPr>
          <a:xfrm>
            <a:off x="5623498" y="2063023"/>
            <a:ext cx="2304802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Always</a:t>
            </a:r>
            <a:r>
              <a:rPr lang="en-GB" sz="1400" dirty="0"/>
              <a:t> start by drawing in perpendicular distances.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3A7939-6E1B-424E-906A-D57D7D4E59EB}"/>
                  </a:ext>
                </a:extLst>
              </p:cNvPr>
              <p:cNvSpPr txBox="1"/>
              <p:nvPr/>
            </p:nvSpPr>
            <p:spPr>
              <a:xfrm>
                <a:off x="1058665" y="4278764"/>
                <a:ext cx="50975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Moments anticlockwise: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6×3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4×3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40°</m:t>
                            </m:r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5×4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80°</m:t>
                        </m:r>
                      </m:e>
                    </m:d>
                  </m:oMath>
                </a14:m>
                <a:r>
                  <a:rPr lang="en-GB" b="0" dirty="0"/>
                  <a:t> 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=6.02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r>
                  <a:rPr lang="en-GB" dirty="0"/>
                  <a:t> anticlockwise</a:t>
                </a: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13A7939-6E1B-424E-906A-D57D7D4E5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65" y="4278764"/>
                <a:ext cx="5097511" cy="923330"/>
              </a:xfrm>
              <a:prstGeom prst="rect">
                <a:avLst/>
              </a:prstGeom>
              <a:blipFill>
                <a:blip r:embed="rId11"/>
                <a:stretch>
                  <a:fillRect l="-1077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89AAC3-B361-4241-9D2F-3D6A848383B5}"/>
                  </a:ext>
                </a:extLst>
              </p:cNvPr>
              <p:cNvSpPr txBox="1"/>
              <p:nvPr/>
            </p:nvSpPr>
            <p:spPr>
              <a:xfrm>
                <a:off x="2007426" y="3024381"/>
                <a:ext cx="4309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D89AAC3-B361-4241-9D2F-3D6A84838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26" y="3024381"/>
                <a:ext cx="430958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33177EFD-52D4-4A4A-B218-3DE3BE3B6C58}"/>
              </a:ext>
            </a:extLst>
          </p:cNvPr>
          <p:cNvSpPr/>
          <p:nvPr/>
        </p:nvSpPr>
        <p:spPr>
          <a:xfrm>
            <a:off x="5623498" y="2779546"/>
            <a:ext cx="2797240" cy="6874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sketch perpendicular distances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423D5FD-5956-4F65-8E93-696F5C3960E3}"/>
              </a:ext>
            </a:extLst>
          </p:cNvPr>
          <p:cNvSpPr/>
          <p:nvPr/>
        </p:nvSpPr>
        <p:spPr>
          <a:xfrm>
            <a:off x="1111897" y="4361309"/>
            <a:ext cx="4551944" cy="86789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5929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DDF3003-3EF1-462E-A57B-BA9224825CB6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83D7B95E-3572-421A-A373-B8C22DE36356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D975235-F1E1-4D9A-800E-E973F6AD1D0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3D1EC9-D6A5-4907-A947-0AFBFCC0CA0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696744" cy="230832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The diagram shows two forces acting on a lamina.</a:t>
                </a:r>
              </a:p>
              <a:p>
                <a:r>
                  <a:rPr lang="en-GB" dirty="0"/>
                  <a:t>Calculate the resultant moment about the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3D1EC9-D6A5-4907-A947-0AFBFCC0C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696744" cy="2308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2694B6-74C3-4AA9-ACEE-47F4A391FD9E}"/>
              </a:ext>
            </a:extLst>
          </p:cNvPr>
          <p:cNvCxnSpPr>
            <a:cxnSpLocks/>
          </p:cNvCxnSpPr>
          <p:nvPr/>
        </p:nvCxnSpPr>
        <p:spPr>
          <a:xfrm flipV="1">
            <a:off x="1317072" y="1642152"/>
            <a:ext cx="1468073" cy="939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2EB997-A315-4A58-8BCF-FA59BFADCF81}"/>
              </a:ext>
            </a:extLst>
          </p:cNvPr>
          <p:cNvCxnSpPr>
            <a:cxnSpLocks/>
          </p:cNvCxnSpPr>
          <p:nvPr/>
        </p:nvCxnSpPr>
        <p:spPr>
          <a:xfrm flipV="1">
            <a:off x="1333850" y="2321661"/>
            <a:ext cx="1434517" cy="24328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D155DD-66D2-436B-B99A-71627282004D}"/>
              </a:ext>
            </a:extLst>
          </p:cNvPr>
          <p:cNvCxnSpPr>
            <a:cxnSpLocks/>
          </p:cNvCxnSpPr>
          <p:nvPr/>
        </p:nvCxnSpPr>
        <p:spPr>
          <a:xfrm>
            <a:off x="1333850" y="2564941"/>
            <a:ext cx="1291904" cy="494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A23BB3C-29BC-4C0D-9758-E222BD31EBC0}"/>
              </a:ext>
            </a:extLst>
          </p:cNvPr>
          <p:cNvSpPr/>
          <p:nvPr/>
        </p:nvSpPr>
        <p:spPr>
          <a:xfrm>
            <a:off x="1814512" y="2260089"/>
            <a:ext cx="114300" cy="205740"/>
          </a:xfrm>
          <a:custGeom>
            <a:avLst/>
            <a:gdLst>
              <a:gd name="connsiteX0" fmla="*/ 0 w 114300"/>
              <a:gd name="connsiteY0" fmla="*/ 0 h 205740"/>
              <a:gd name="connsiteX1" fmla="*/ 83820 w 114300"/>
              <a:gd name="connsiteY1" fmla="*/ 91440 h 205740"/>
              <a:gd name="connsiteX2" fmla="*/ 114300 w 114300"/>
              <a:gd name="connsiteY2" fmla="*/ 205740 h 205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205740">
                <a:moveTo>
                  <a:pt x="0" y="0"/>
                </a:moveTo>
                <a:cubicBezTo>
                  <a:pt x="32385" y="28575"/>
                  <a:pt x="64770" y="57150"/>
                  <a:pt x="83820" y="91440"/>
                </a:cubicBezTo>
                <a:cubicBezTo>
                  <a:pt x="102870" y="125730"/>
                  <a:pt x="108585" y="165735"/>
                  <a:pt x="114300" y="20574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48C1FA-AA23-4EED-BC6F-45F120FDFCDD}"/>
              </a:ext>
            </a:extLst>
          </p:cNvPr>
          <p:cNvSpPr/>
          <p:nvPr/>
        </p:nvSpPr>
        <p:spPr>
          <a:xfrm>
            <a:off x="1973580" y="2456304"/>
            <a:ext cx="47071" cy="350520"/>
          </a:xfrm>
          <a:custGeom>
            <a:avLst/>
            <a:gdLst>
              <a:gd name="connsiteX0" fmla="*/ 30480 w 47071"/>
              <a:gd name="connsiteY0" fmla="*/ 0 h 350520"/>
              <a:gd name="connsiteX1" fmla="*/ 45720 w 47071"/>
              <a:gd name="connsiteY1" fmla="*/ 220980 h 350520"/>
              <a:gd name="connsiteX2" fmla="*/ 0 w 47071"/>
              <a:gd name="connsiteY2" fmla="*/ 35052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71" h="350520">
                <a:moveTo>
                  <a:pt x="30480" y="0"/>
                </a:moveTo>
                <a:cubicBezTo>
                  <a:pt x="40640" y="81280"/>
                  <a:pt x="50800" y="162560"/>
                  <a:pt x="45720" y="220980"/>
                </a:cubicBezTo>
                <a:cubicBezTo>
                  <a:pt x="40640" y="279400"/>
                  <a:pt x="20320" y="314960"/>
                  <a:pt x="0" y="35052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43FB2C-D141-4BC3-A477-CDFDC6A72E8F}"/>
                  </a:ext>
                </a:extLst>
              </p:cNvPr>
              <p:cNvSpPr txBox="1"/>
              <p:nvPr/>
            </p:nvSpPr>
            <p:spPr>
              <a:xfrm>
                <a:off x="1581212" y="227668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25°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43FB2C-D141-4BC3-A477-CDFDC6A72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212" y="2276680"/>
                <a:ext cx="288032" cy="276999"/>
              </a:xfrm>
              <a:prstGeom prst="rect">
                <a:avLst/>
              </a:prstGeom>
              <a:blipFill>
                <a:blip r:embed="rId3"/>
                <a:stretch>
                  <a:fillRect r="-29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E302E9-520C-4BD6-BCF6-C73A7BB3F773}"/>
                  </a:ext>
                </a:extLst>
              </p:cNvPr>
              <p:cNvSpPr txBox="1"/>
              <p:nvPr/>
            </p:nvSpPr>
            <p:spPr>
              <a:xfrm>
                <a:off x="1625640" y="248219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35°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E302E9-520C-4BD6-BCF6-C73A7BB3F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40" y="2482190"/>
                <a:ext cx="288032" cy="276999"/>
              </a:xfrm>
              <a:prstGeom prst="rect">
                <a:avLst/>
              </a:prstGeom>
              <a:blipFill>
                <a:blip r:embed="rId4"/>
                <a:stretch>
                  <a:fillRect r="-297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627AF-214E-4996-8775-3088B9862F4E}"/>
                  </a:ext>
                </a:extLst>
              </p:cNvPr>
              <p:cNvSpPr txBox="1"/>
              <p:nvPr/>
            </p:nvSpPr>
            <p:spPr>
              <a:xfrm>
                <a:off x="2041153" y="2167462"/>
                <a:ext cx="4715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GB" sz="700" b="0" i="0" dirty="0">
                    <a:latin typeface="+mj-lt"/>
                  </a:rPr>
                  <a:t> </a:t>
                </a:r>
                <a:r>
                  <a:rPr lang="en-GB" sz="1200" b="0" i="0" dirty="0">
                    <a:latin typeface="+mj-lt"/>
                  </a:rPr>
                  <a:t>m</a:t>
                </a:r>
                <a:endParaRPr lang="en-GB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627AF-214E-4996-8775-3088B9862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153" y="2167462"/>
                <a:ext cx="471577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ACCE1E-9629-4A1F-A29B-943BB73FF7E0}"/>
                  </a:ext>
                </a:extLst>
              </p:cNvPr>
              <p:cNvSpPr txBox="1"/>
              <p:nvPr/>
            </p:nvSpPr>
            <p:spPr>
              <a:xfrm>
                <a:off x="2731804" y="1561792"/>
                <a:ext cx="445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GB" sz="600" b="0" i="0" dirty="0">
                    <a:latin typeface="+mj-lt"/>
                  </a:rPr>
                  <a:t> </a:t>
                </a:r>
                <a:r>
                  <a:rPr lang="en-GB" sz="1200" b="0" i="0" dirty="0">
                    <a:latin typeface="+mj-lt"/>
                  </a:rPr>
                  <a:t>N</a:t>
                </a:r>
                <a:endParaRPr lang="en-GB" sz="12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EACCE1E-9629-4A1F-A29B-943BB73FF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804" y="1561792"/>
                <a:ext cx="445735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B43E4E-C89E-4927-B5BD-D6E0ED8F4050}"/>
                  </a:ext>
                </a:extLst>
              </p:cNvPr>
              <p:cNvSpPr txBox="1"/>
              <p:nvPr/>
            </p:nvSpPr>
            <p:spPr>
              <a:xfrm>
                <a:off x="2607980" y="2893994"/>
                <a:ext cx="445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sz="600" b="0" i="0" dirty="0">
                    <a:latin typeface="+mj-lt"/>
                  </a:rPr>
                  <a:t> </a:t>
                </a:r>
                <a:r>
                  <a:rPr lang="en-GB" sz="1200" b="0" i="0" dirty="0">
                    <a:latin typeface="+mj-lt"/>
                  </a:rPr>
                  <a:t>N</a:t>
                </a:r>
                <a:endParaRPr lang="en-GB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1B43E4E-C89E-4927-B5BD-D6E0ED8F4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80" y="2893994"/>
                <a:ext cx="445735" cy="276999"/>
              </a:xfrm>
              <a:prstGeom prst="rect">
                <a:avLst/>
              </a:prstGeom>
              <a:blipFill>
                <a:blip r:embed="rId7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2CA735-A371-43A2-A61B-1B2027B8CDA9}"/>
                  </a:ext>
                </a:extLst>
              </p:cNvPr>
              <p:cNvSpPr txBox="1"/>
              <p:nvPr/>
            </p:nvSpPr>
            <p:spPr>
              <a:xfrm>
                <a:off x="2658589" y="2192736"/>
                <a:ext cx="44573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2CA735-A371-43A2-A61B-1B2027B8C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89" y="2192736"/>
                <a:ext cx="44573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400EF64-35A1-403F-8AA8-8107F98DAECA}"/>
              </a:ext>
            </a:extLst>
          </p:cNvPr>
          <p:cNvSpPr/>
          <p:nvPr/>
        </p:nvSpPr>
        <p:spPr>
          <a:xfrm>
            <a:off x="5694683" y="2839663"/>
            <a:ext cx="2797240" cy="68749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Click to sketch perpendicular distances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6D84B32-A350-4455-974E-6FC321046434}"/>
              </a:ext>
            </a:extLst>
          </p:cNvPr>
          <p:cNvCxnSpPr>
            <a:cxnSpLocks/>
          </p:cNvCxnSpPr>
          <p:nvPr/>
        </p:nvCxnSpPr>
        <p:spPr>
          <a:xfrm flipH="1">
            <a:off x="2463800" y="2317874"/>
            <a:ext cx="304800" cy="6540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3891E8-FBE6-4B66-AC78-1B9B182A23BB}"/>
              </a:ext>
            </a:extLst>
          </p:cNvPr>
          <p:cNvCxnSpPr>
            <a:cxnSpLocks/>
          </p:cNvCxnSpPr>
          <p:nvPr/>
        </p:nvCxnSpPr>
        <p:spPr>
          <a:xfrm>
            <a:off x="2470150" y="1886074"/>
            <a:ext cx="304800" cy="43815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D57A90B-8682-48C5-8758-3768E54D8519}"/>
              </a:ext>
            </a:extLst>
          </p:cNvPr>
          <p:cNvCxnSpPr>
            <a:cxnSpLocks/>
          </p:cNvCxnSpPr>
          <p:nvPr/>
        </p:nvCxnSpPr>
        <p:spPr>
          <a:xfrm flipV="1">
            <a:off x="2424113" y="1973387"/>
            <a:ext cx="97631" cy="595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8A4EC00-B299-4160-979F-0D09CF654C45}"/>
              </a:ext>
            </a:extLst>
          </p:cNvPr>
          <p:cNvCxnSpPr>
            <a:cxnSpLocks/>
          </p:cNvCxnSpPr>
          <p:nvPr/>
        </p:nvCxnSpPr>
        <p:spPr>
          <a:xfrm flipH="1" flipV="1">
            <a:off x="2359819" y="1932905"/>
            <a:ext cx="66676" cy="10001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655B28D-43EE-4F08-8B51-1CD702771F4E}"/>
              </a:ext>
            </a:extLst>
          </p:cNvPr>
          <p:cNvCxnSpPr>
            <a:cxnSpLocks/>
          </p:cNvCxnSpPr>
          <p:nvPr/>
        </p:nvCxnSpPr>
        <p:spPr>
          <a:xfrm flipV="1">
            <a:off x="2340771" y="2823493"/>
            <a:ext cx="47623" cy="112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D596E86-E228-48D1-9D9C-62FBB1942577}"/>
              </a:ext>
            </a:extLst>
          </p:cNvPr>
          <p:cNvCxnSpPr>
            <a:cxnSpLocks/>
          </p:cNvCxnSpPr>
          <p:nvPr/>
        </p:nvCxnSpPr>
        <p:spPr>
          <a:xfrm flipH="1" flipV="1">
            <a:off x="2383631" y="2825874"/>
            <a:ext cx="116682" cy="47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9862F2-2A15-414B-92E4-DD8320584967}"/>
                  </a:ext>
                </a:extLst>
              </p:cNvPr>
              <p:cNvSpPr txBox="1"/>
              <p:nvPr/>
            </p:nvSpPr>
            <p:spPr>
              <a:xfrm>
                <a:off x="1054100" y="4333721"/>
                <a:ext cx="509751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Moments clockwise: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7×8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25°</m:t>
                            </m:r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4×8</m:t>
                        </m:r>
                        <m:func>
                          <m:func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35°</m:t>
                            </m:r>
                          </m:e>
                        </m:fun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0" dirty="0"/>
                  <a:t> </a:t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=5.31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𝑁𝑚</m:t>
                    </m:r>
                  </m:oMath>
                </a14:m>
                <a:r>
                  <a:rPr lang="en-GB" dirty="0"/>
                  <a:t> clockwise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9862F2-2A15-414B-92E4-DD8320584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100" y="4333721"/>
                <a:ext cx="5097511" cy="923330"/>
              </a:xfrm>
              <a:prstGeom prst="rect">
                <a:avLst/>
              </a:prstGeom>
              <a:blipFill>
                <a:blip r:embed="rId9"/>
                <a:stretch>
                  <a:fillRect l="-1077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C183E99E-E287-4DC0-BBB0-A40DCAE1B318}"/>
              </a:ext>
            </a:extLst>
          </p:cNvPr>
          <p:cNvSpPr/>
          <p:nvPr/>
        </p:nvSpPr>
        <p:spPr>
          <a:xfrm>
            <a:off x="1142963" y="4361577"/>
            <a:ext cx="5077358" cy="137167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65F0B936-A290-4E9A-A6AC-ECC90E847A63}"/>
              </a:ext>
            </a:extLst>
          </p:cNvPr>
          <p:cNvSpPr/>
          <p:nvPr/>
        </p:nvSpPr>
        <p:spPr>
          <a:xfrm>
            <a:off x="2699358" y="2273291"/>
            <a:ext cx="96230" cy="9538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4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4.2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 34-35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451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0CBAAF0-95E7-D150-7CB0-3D9788EE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81" y="617083"/>
            <a:ext cx="8275438" cy="624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F08423-5E6B-18B8-34D9-9954C6377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40" y="980728"/>
            <a:ext cx="81057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8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D1099F4-F266-4322-FFE4-15DAAD08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836712"/>
            <a:ext cx="8362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8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A06ED74-E621-5D8F-C245-D69B213F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28" y="1052736"/>
            <a:ext cx="5486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50663578-A72F-4CF5-86EB-49307922FA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A8A453-4F69-4ABD-93B0-CC23B8374D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3B3424-125D-4609-84E5-4A3F753A602C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22498</TotalTime>
  <Words>301</Words>
  <Application>Microsoft Office PowerPoint</Application>
  <PresentationFormat>On-screen Show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M2 Chapter 4: Moments  Resultant Moments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835</cp:revision>
  <dcterms:created xsi:type="dcterms:W3CDTF">2013-02-28T07:36:55Z</dcterms:created>
  <dcterms:modified xsi:type="dcterms:W3CDTF">2024-06-21T10:01:27Z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