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7" r:id="rId2"/>
    <p:sldId id="518" r:id="rId3"/>
    <p:sldId id="519" r:id="rId4"/>
    <p:sldId id="537" r:id="rId5"/>
    <p:sldId id="538" r:id="rId6"/>
    <p:sldId id="543" r:id="rId7"/>
    <p:sldId id="544" r:id="rId8"/>
    <p:sldId id="546" r:id="rId9"/>
    <p:sldId id="54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FA4DE-C9A7-480D-8641-8F26643996E8}" v="12" dt="2024-09-13T15:07:17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88534" autoAdjust="0"/>
  </p:normalViewPr>
  <p:slideViewPr>
    <p:cSldViewPr>
      <p:cViewPr varScale="1">
        <p:scale>
          <a:sx n="112" d="100"/>
          <a:sy n="112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4AFA4DE-C9A7-480D-8641-8F26643996E8}"/>
    <pc:docChg chg="modSld">
      <pc:chgData name="Dieter Beaven" userId="9bbdb69f-69d0-4759-aa9b-5c090a2da237" providerId="ADAL" clId="{D4AFA4DE-C9A7-480D-8641-8F26643996E8}" dt="2024-09-13T15:08:10.508" v="261" actId="1037"/>
      <pc:docMkLst>
        <pc:docMk/>
      </pc:docMkLst>
      <pc:sldChg chg="modSp mod">
        <pc:chgData name="Dieter Beaven" userId="9bbdb69f-69d0-4759-aa9b-5c090a2da237" providerId="ADAL" clId="{D4AFA4DE-C9A7-480D-8641-8F26643996E8}" dt="2024-09-13T15:08:10.508" v="261" actId="1037"/>
        <pc:sldMkLst>
          <pc:docMk/>
          <pc:sldMk cId="4113010739" sldId="518"/>
        </pc:sldMkLst>
        <pc:spChg chg="mod">
          <ac:chgData name="Dieter Beaven" userId="9bbdb69f-69d0-4759-aa9b-5c090a2da237" providerId="ADAL" clId="{D4AFA4DE-C9A7-480D-8641-8F26643996E8}" dt="2024-09-13T15:08:10.508" v="261" actId="1037"/>
          <ac:spMkLst>
            <pc:docMk/>
            <pc:sldMk cId="4113010739" sldId="518"/>
            <ac:spMk id="7" creationId="{047B9871-3AB4-4A72-9633-44BEE56107B0}"/>
          </ac:spMkLst>
        </pc:spChg>
        <pc:spChg chg="mod">
          <ac:chgData name="Dieter Beaven" userId="9bbdb69f-69d0-4759-aa9b-5c090a2da237" providerId="ADAL" clId="{D4AFA4DE-C9A7-480D-8641-8F26643996E8}" dt="2024-09-13T15:08:10.508" v="261" actId="1037"/>
          <ac:spMkLst>
            <pc:docMk/>
            <pc:sldMk cId="4113010739" sldId="518"/>
            <ac:spMk id="8" creationId="{AD964BCB-B034-4F64-8EE6-4DA02FB6426D}"/>
          </ac:spMkLst>
        </pc:spChg>
        <pc:spChg chg="mod">
          <ac:chgData name="Dieter Beaven" userId="9bbdb69f-69d0-4759-aa9b-5c090a2da237" providerId="ADAL" clId="{D4AFA4DE-C9A7-480D-8641-8F26643996E8}" dt="2024-09-13T15:08:10.508" v="261" actId="1037"/>
          <ac:spMkLst>
            <pc:docMk/>
            <pc:sldMk cId="4113010739" sldId="518"/>
            <ac:spMk id="9" creationId="{1E1FBF04-9BC0-4BAA-81C8-9D6FB3AFBA07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12" creationId="{003E03E2-462F-4522-B458-1A9A918BEDDD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13" creationId="{2D32DFB4-3A7D-46C7-9F37-C6CD167A1BE8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21" creationId="{66888C12-31AF-418F-BB60-2DA2A862FB73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26" creationId="{D7B504C8-2E47-4D7C-ACD4-41F52E370577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27" creationId="{06427211-128B-479B-9F41-2908408FC5D4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28" creationId="{38C1D6DD-9B94-4269-BC5D-1B57DC0639C1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29" creationId="{5E673255-D765-4A80-AAC6-F4D2E2FA9213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30" creationId="{EF0695A7-0543-4861-93DA-AD7B1B9A7171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31" creationId="{6BC3D4EB-D8DC-45E1-89D0-4CB545708B57}"/>
          </ac:spMkLst>
        </pc:spChg>
        <pc:spChg chg="mod">
          <ac:chgData name="Dieter Beaven" userId="9bbdb69f-69d0-4759-aa9b-5c090a2da237" providerId="ADAL" clId="{D4AFA4DE-C9A7-480D-8641-8F26643996E8}" dt="2024-09-13T15:08:10.508" v="261" actId="1037"/>
          <ac:spMkLst>
            <pc:docMk/>
            <pc:sldMk cId="4113010739" sldId="518"/>
            <ac:spMk id="32" creationId="{0809BFEC-4135-4242-970D-ED67943934C6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33" creationId="{D7137FE1-7212-40F7-B26B-52973A6C1BE4}"/>
          </ac:spMkLst>
        </pc:spChg>
        <pc:spChg chg="mod">
          <ac:chgData name="Dieter Beaven" userId="9bbdb69f-69d0-4759-aa9b-5c090a2da237" providerId="ADAL" clId="{D4AFA4DE-C9A7-480D-8641-8F26643996E8}" dt="2024-09-13T15:07:59.821" v="199" actId="1038"/>
          <ac:spMkLst>
            <pc:docMk/>
            <pc:sldMk cId="4113010739" sldId="518"/>
            <ac:spMk id="34" creationId="{8E750F83-A240-4C27-B7BD-4A1D230A23A1}"/>
          </ac:spMkLst>
        </pc:spChg>
        <pc:cxnChg chg="mod">
          <ac:chgData name="Dieter Beaven" userId="9bbdb69f-69d0-4759-aa9b-5c090a2da237" providerId="ADAL" clId="{D4AFA4DE-C9A7-480D-8641-8F26643996E8}" dt="2024-09-13T15:08:10.508" v="261" actId="1037"/>
          <ac:cxnSpMkLst>
            <pc:docMk/>
            <pc:sldMk cId="4113010739" sldId="518"/>
            <ac:cxnSpMk id="11" creationId="{076C76D8-E9C1-4AFA-BD86-D96BEAEE345D}"/>
          </ac:cxnSpMkLst>
        </pc:cxnChg>
        <pc:cxnChg chg="mod">
          <ac:chgData name="Dieter Beaven" userId="9bbdb69f-69d0-4759-aa9b-5c090a2da237" providerId="ADAL" clId="{D4AFA4DE-C9A7-480D-8641-8F26643996E8}" dt="2024-09-13T15:07:59.821" v="199" actId="1038"/>
          <ac:cxnSpMkLst>
            <pc:docMk/>
            <pc:sldMk cId="4113010739" sldId="518"/>
            <ac:cxnSpMk id="15" creationId="{72BFE1BD-201A-45E1-BD77-7370F435F7FA}"/>
          </ac:cxnSpMkLst>
        </pc:cxnChg>
        <pc:cxnChg chg="mod">
          <ac:chgData name="Dieter Beaven" userId="9bbdb69f-69d0-4759-aa9b-5c090a2da237" providerId="ADAL" clId="{D4AFA4DE-C9A7-480D-8641-8F26643996E8}" dt="2024-09-13T15:07:59.821" v="199" actId="1038"/>
          <ac:cxnSpMkLst>
            <pc:docMk/>
            <pc:sldMk cId="4113010739" sldId="518"/>
            <ac:cxnSpMk id="17" creationId="{B6920D12-4410-4A35-A939-2073FE68FD00}"/>
          </ac:cxnSpMkLst>
        </pc:cxnChg>
        <pc:cxnChg chg="mod">
          <ac:chgData name="Dieter Beaven" userId="9bbdb69f-69d0-4759-aa9b-5c090a2da237" providerId="ADAL" clId="{D4AFA4DE-C9A7-480D-8641-8F26643996E8}" dt="2024-09-13T15:07:59.821" v="199" actId="1038"/>
          <ac:cxnSpMkLst>
            <pc:docMk/>
            <pc:sldMk cId="4113010739" sldId="518"/>
            <ac:cxnSpMk id="18" creationId="{4BAB3965-1FA5-4773-9905-4DE4F4D0DFB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10: </a:t>
            </a:r>
            <a:r>
              <a:rPr lang="en-GB" dirty="0">
                <a:solidFill>
                  <a:schemeClr val="accent5"/>
                </a:solidFill>
              </a:rPr>
              <a:t>Forces and Motion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Force Vectors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2FBAFD-14C6-4D55-A591-BAF42C7063C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049C703D-8241-4CA5-B533-8702A950113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Forces as Vectors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F0D9C02-A2A4-468B-BB63-C60743CDE65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2AEB9F-65F5-4526-970C-F3B10614C800}"/>
                  </a:ext>
                </a:extLst>
              </p:cNvPr>
              <p:cNvSpPr txBox="1"/>
              <p:nvPr/>
            </p:nvSpPr>
            <p:spPr>
              <a:xfrm>
                <a:off x="243136" y="743620"/>
                <a:ext cx="6120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Forces have direction, and therefore we can naturally write them as vectors, either in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/>
                  <a:t>-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notation or as column vectors.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2AEB9F-65F5-4526-970C-F3B10614C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6" y="743620"/>
                <a:ext cx="6120680" cy="646331"/>
              </a:xfrm>
              <a:prstGeom prst="rect">
                <a:avLst/>
              </a:prstGeom>
              <a:blipFill>
                <a:blip r:embed="rId2"/>
                <a:stretch>
                  <a:fillRect l="-896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C05E33-A20B-4CBE-BE3D-0F6E8C5881AE}"/>
              </a:ext>
            </a:extLst>
          </p:cNvPr>
          <p:cNvSpPr txBox="1"/>
          <p:nvPr/>
        </p:nvSpPr>
        <p:spPr>
          <a:xfrm>
            <a:off x="293936" y="1595016"/>
            <a:ext cx="8557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You can find the resultant of two or more forces given as vectors by adding the vectors.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B9871-3AB4-4A72-9633-44BEE56107B0}"/>
                  </a:ext>
                </a:extLst>
              </p:cNvPr>
              <p:cNvSpPr txBox="1"/>
              <p:nvPr/>
            </p:nvSpPr>
            <p:spPr>
              <a:xfrm>
                <a:off x="5148064" y="2192288"/>
                <a:ext cx="3681164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forces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 act on an object which is in equilibrium. Find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7B9871-3AB4-4A72-9633-44BEE5610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192288"/>
                <a:ext cx="3681164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964BCB-B034-4F64-8EE6-4DA02FB6426D}"/>
                  </a:ext>
                </a:extLst>
              </p:cNvPr>
              <p:cNvSpPr txBox="1"/>
              <p:nvPr/>
            </p:nvSpPr>
            <p:spPr>
              <a:xfrm>
                <a:off x="5203304" y="3661668"/>
                <a:ext cx="2940124" cy="129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=−3,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964BCB-B034-4F64-8EE6-4DA02FB64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4" y="3661668"/>
                <a:ext cx="2940124" cy="1297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E1FBF04-9BC0-4BAA-81C8-9D6FB3AFBA07}"/>
              </a:ext>
            </a:extLst>
          </p:cNvPr>
          <p:cNvSpPr txBox="1"/>
          <p:nvPr/>
        </p:nvSpPr>
        <p:spPr>
          <a:xfrm>
            <a:off x="7969448" y="3915916"/>
            <a:ext cx="1126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in equilibrium, resultant force is 0.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C76D8-E9C1-4AFA-BD86-D96BEAEE345D}"/>
              </a:ext>
            </a:extLst>
          </p:cNvPr>
          <p:cNvCxnSpPr>
            <a:cxnSpLocks/>
          </p:cNvCxnSpPr>
          <p:nvPr/>
        </p:nvCxnSpPr>
        <p:spPr>
          <a:xfrm flipH="1">
            <a:off x="7152828" y="4265682"/>
            <a:ext cx="880120" cy="14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E03E2-462F-4522-B458-1A9A918BEDDD}"/>
                  </a:ext>
                </a:extLst>
              </p:cNvPr>
              <p:cNvSpPr txBox="1"/>
              <p:nvPr/>
            </p:nvSpPr>
            <p:spPr>
              <a:xfrm>
                <a:off x="310384" y="2191990"/>
                <a:ext cx="4621656" cy="15696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vector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600" dirty="0"/>
                  <a:t> is due east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 due north. A particle begins at rest at the origin. It is acted on by three forces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600" b="0" i="0" dirty="0">
                    <a:latin typeface="+mj-lt"/>
                  </a:rPr>
                  <a:t> N</a:t>
                </a:r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600" dirty="0"/>
                  <a:t> N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600" dirty="0"/>
                  <a:t> N.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Find the resultant force in the form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Work out the magnitude and bearing of the resultant force.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E03E2-462F-4522-B458-1A9A918BE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4" y="2191990"/>
                <a:ext cx="4621656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32DFB4-3A7D-46C7-9F37-C6CD167A1BE8}"/>
                  </a:ext>
                </a:extLst>
              </p:cNvPr>
              <p:cNvSpPr txBox="1"/>
              <p:nvPr/>
            </p:nvSpPr>
            <p:spPr>
              <a:xfrm>
                <a:off x="783845" y="3954289"/>
                <a:ext cx="3806144" cy="50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br>
                  <a:rPr lang="en-GB" sz="1600" b="0" i="1" dirty="0">
                    <a:latin typeface="Cambria Math" panose="02040503050406030204" pitchFamily="18" charset="0"/>
                  </a:rPr>
                </a:br>
                <a:endParaRPr lang="en-GB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32DFB4-3A7D-46C7-9F37-C6CD167A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5" y="3954289"/>
                <a:ext cx="3806144" cy="502125"/>
              </a:xfrm>
              <a:prstGeom prst="rect">
                <a:avLst/>
              </a:prstGeom>
              <a:blipFill>
                <a:blip r:embed="rId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FE1BD-201A-45E1-BD77-7370F435F7FA}"/>
              </a:ext>
            </a:extLst>
          </p:cNvPr>
          <p:cNvCxnSpPr>
            <a:cxnSpLocks/>
          </p:cNvCxnSpPr>
          <p:nvPr/>
        </p:nvCxnSpPr>
        <p:spPr>
          <a:xfrm flipV="1">
            <a:off x="822194" y="4749800"/>
            <a:ext cx="901700" cy="558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920D12-4410-4A35-A939-2073FE68FD00}"/>
              </a:ext>
            </a:extLst>
          </p:cNvPr>
          <p:cNvCxnSpPr>
            <a:cxnSpLocks/>
          </p:cNvCxnSpPr>
          <p:nvPr/>
        </p:nvCxnSpPr>
        <p:spPr>
          <a:xfrm>
            <a:off x="847594" y="5340350"/>
            <a:ext cx="876300" cy="6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B3965-1FA5-4773-9905-4DE4F4D0DFB4}"/>
              </a:ext>
            </a:extLst>
          </p:cNvPr>
          <p:cNvCxnSpPr>
            <a:cxnSpLocks/>
          </p:cNvCxnSpPr>
          <p:nvPr/>
        </p:nvCxnSpPr>
        <p:spPr>
          <a:xfrm flipV="1">
            <a:off x="1711194" y="4806950"/>
            <a:ext cx="0" cy="520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888C12-31AF-418F-BB60-2DA2A862FB73}"/>
              </a:ext>
            </a:extLst>
          </p:cNvPr>
          <p:cNvSpPr txBox="1"/>
          <p:nvPr/>
        </p:nvSpPr>
        <p:spPr>
          <a:xfrm>
            <a:off x="1095678" y="5308600"/>
            <a:ext cx="2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504C8-2E47-4D7C-ACD4-41F52E370577}"/>
              </a:ext>
            </a:extLst>
          </p:cNvPr>
          <p:cNvSpPr txBox="1"/>
          <p:nvPr/>
        </p:nvSpPr>
        <p:spPr>
          <a:xfrm>
            <a:off x="1692144" y="4882634"/>
            <a:ext cx="2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27211-128B-479B-9F41-2908408FC5D4}"/>
              </a:ext>
            </a:extLst>
          </p:cNvPr>
          <p:cNvSpPr/>
          <p:nvPr/>
        </p:nvSpPr>
        <p:spPr>
          <a:xfrm>
            <a:off x="1085719" y="5148263"/>
            <a:ext cx="52388" cy="185737"/>
          </a:xfrm>
          <a:custGeom>
            <a:avLst/>
            <a:gdLst>
              <a:gd name="connsiteX0" fmla="*/ 52388 w 52388"/>
              <a:gd name="connsiteY0" fmla="*/ 185737 h 185737"/>
              <a:gd name="connsiteX1" fmla="*/ 42863 w 52388"/>
              <a:gd name="connsiteY1" fmla="*/ 80962 h 185737"/>
              <a:gd name="connsiteX2" fmla="*/ 0 w 52388"/>
              <a:gd name="connsiteY2" fmla="*/ 0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8" h="185737">
                <a:moveTo>
                  <a:pt x="52388" y="185737"/>
                </a:moveTo>
                <a:cubicBezTo>
                  <a:pt x="51991" y="148827"/>
                  <a:pt x="51594" y="111918"/>
                  <a:pt x="42863" y="80962"/>
                </a:cubicBezTo>
                <a:cubicBezTo>
                  <a:pt x="34132" y="50006"/>
                  <a:pt x="17066" y="2500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C1D6DD-9B94-4269-BC5D-1B57DC0639C1}"/>
                  </a:ext>
                </a:extLst>
              </p:cNvPr>
              <p:cNvSpPr txBox="1"/>
              <p:nvPr/>
            </p:nvSpPr>
            <p:spPr>
              <a:xfrm>
                <a:off x="1095245" y="5022850"/>
                <a:ext cx="268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C1D6DD-9B94-4269-BC5D-1B57DC06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45" y="5022850"/>
                <a:ext cx="268907" cy="369332"/>
              </a:xfrm>
              <a:prstGeom prst="rect">
                <a:avLst/>
              </a:prstGeom>
              <a:blipFill>
                <a:blip r:embed="rId7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673255-D765-4A80-AAC6-F4D2E2FA9213}"/>
                  </a:ext>
                </a:extLst>
              </p:cNvPr>
              <p:cNvSpPr txBox="1"/>
              <p:nvPr/>
            </p:nvSpPr>
            <p:spPr>
              <a:xfrm>
                <a:off x="2085844" y="4570450"/>
                <a:ext cx="2844048" cy="155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magnitude of the force is the magnitude of the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=36.9°</m:t>
                      </m:r>
                    </m:oMath>
                  </m:oMathPara>
                </a14:m>
                <a:endParaRPr lang="en-GB" sz="1200" dirty="0"/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200" dirty="0"/>
                  <a:t> Bearing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=90−36.9=053.1°</m:t>
                    </m:r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673255-D765-4A80-AAC6-F4D2E2FA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44" y="4570450"/>
                <a:ext cx="2844048" cy="1553310"/>
              </a:xfrm>
              <a:prstGeom prst="rect">
                <a:avLst/>
              </a:prstGeom>
              <a:blipFill>
                <a:blip r:embed="rId8"/>
                <a:stretch>
                  <a:fillRect t="-392" b="-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F0695A7-0543-4861-93DA-AD7B1B9A7171}"/>
              </a:ext>
            </a:extLst>
          </p:cNvPr>
          <p:cNvSpPr/>
          <p:nvPr/>
        </p:nvSpPr>
        <p:spPr>
          <a:xfrm>
            <a:off x="473077" y="3979468"/>
            <a:ext cx="216024" cy="18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C3D4EB-D8DC-45E1-89D0-4CB545708B57}"/>
              </a:ext>
            </a:extLst>
          </p:cNvPr>
          <p:cNvSpPr/>
          <p:nvPr/>
        </p:nvSpPr>
        <p:spPr>
          <a:xfrm>
            <a:off x="457069" y="4584031"/>
            <a:ext cx="216024" cy="18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09BFEC-4135-4242-970D-ED67943934C6}"/>
              </a:ext>
            </a:extLst>
          </p:cNvPr>
          <p:cNvSpPr/>
          <p:nvPr/>
        </p:nvSpPr>
        <p:spPr>
          <a:xfrm>
            <a:off x="5148064" y="3486580"/>
            <a:ext cx="3782764" cy="1752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137FE1-7212-40F7-B26B-52973A6C1BE4}"/>
              </a:ext>
            </a:extLst>
          </p:cNvPr>
          <p:cNvSpPr/>
          <p:nvPr/>
        </p:nvSpPr>
        <p:spPr>
          <a:xfrm>
            <a:off x="703959" y="3976077"/>
            <a:ext cx="3940299" cy="462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750F83-A240-4C27-B7BD-4A1D230A23A1}"/>
              </a:ext>
            </a:extLst>
          </p:cNvPr>
          <p:cNvSpPr/>
          <p:nvPr/>
        </p:nvSpPr>
        <p:spPr>
          <a:xfrm>
            <a:off x="680078" y="4585743"/>
            <a:ext cx="3973706" cy="1615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301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167E2AC-5FB7-4FEC-9105-578E2BE5F02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676A0C3-ADA0-43D1-AFE2-79A726635A0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5398E7C-0D8A-4204-8686-2019549798A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1B6C93-0156-456F-ABA3-08C2C751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1" y="1161482"/>
            <a:ext cx="4464496" cy="24336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3869D-4A7E-418B-8A64-E9C04C9EFE48}"/>
              </a:ext>
            </a:extLst>
          </p:cNvPr>
          <p:cNvSpPr txBox="1"/>
          <p:nvPr/>
        </p:nvSpPr>
        <p:spPr>
          <a:xfrm>
            <a:off x="174672" y="777756"/>
            <a:ext cx="25922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Jan 2012 Q3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C16FC-DCD5-4764-92D2-4907764A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7150"/>
            <a:ext cx="4651012" cy="244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7AD7A4-F47F-446E-A742-B58E18F1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61" y="1090226"/>
            <a:ext cx="3820434" cy="2100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A0A9FA-426C-4A23-A003-3FE7DAB8A8DC}"/>
              </a:ext>
            </a:extLst>
          </p:cNvPr>
          <p:cNvSpPr txBox="1"/>
          <p:nvPr/>
        </p:nvSpPr>
        <p:spPr>
          <a:xfrm>
            <a:off x="4872176" y="720894"/>
            <a:ext cx="25922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May 2009 Q2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5EB6B-3BA9-4FAB-A61E-AC4EA22B4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779" y="4522131"/>
            <a:ext cx="3969711" cy="1291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C4B6F9-37DF-4E9A-8FFD-1EE35C5479A0}"/>
                  </a:ext>
                </a:extLst>
              </p:cNvPr>
              <p:cNvSpPr txBox="1"/>
              <p:nvPr/>
            </p:nvSpPr>
            <p:spPr>
              <a:xfrm>
                <a:off x="5135011" y="3399523"/>
                <a:ext cx="3402933" cy="7107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Tip</a:t>
                </a:r>
                <a:r>
                  <a:rPr lang="en-GB" sz="1200" dirty="0"/>
                  <a:t>: If a vector is parallel to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200" dirty="0"/>
                  <a:t>, then it could be any multiple of it, i.e.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C4B6F9-37DF-4E9A-8FFD-1EE35C547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011" y="3399523"/>
                <a:ext cx="3402933" cy="710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47266CB-7669-4278-93E6-467177C8C4AE}"/>
              </a:ext>
            </a:extLst>
          </p:cNvPr>
          <p:cNvSpPr/>
          <p:nvPr/>
        </p:nvSpPr>
        <p:spPr>
          <a:xfrm>
            <a:off x="534054" y="3858720"/>
            <a:ext cx="4346289" cy="617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D8251-F63A-4446-BC38-98971EF4030F}"/>
              </a:ext>
            </a:extLst>
          </p:cNvPr>
          <p:cNvSpPr/>
          <p:nvPr/>
        </p:nvSpPr>
        <p:spPr>
          <a:xfrm>
            <a:off x="534054" y="4461927"/>
            <a:ext cx="4346289" cy="599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AA6E56-17FF-4459-8494-18E3DC5BC332}"/>
              </a:ext>
            </a:extLst>
          </p:cNvPr>
          <p:cNvSpPr/>
          <p:nvPr/>
        </p:nvSpPr>
        <p:spPr>
          <a:xfrm>
            <a:off x="534054" y="5046758"/>
            <a:ext cx="4346289" cy="1237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12277-79E3-4489-97BD-3B3C682A5C72}"/>
              </a:ext>
            </a:extLst>
          </p:cNvPr>
          <p:cNvSpPr/>
          <p:nvPr/>
        </p:nvSpPr>
        <p:spPr>
          <a:xfrm>
            <a:off x="5321558" y="4451294"/>
            <a:ext cx="3652321" cy="407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E8B2D4-3EFF-424A-BEAC-4E7D5FBD6ECB}"/>
              </a:ext>
            </a:extLst>
          </p:cNvPr>
          <p:cNvSpPr/>
          <p:nvPr/>
        </p:nvSpPr>
        <p:spPr>
          <a:xfrm>
            <a:off x="5321558" y="4863130"/>
            <a:ext cx="3652321" cy="1144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94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-27384"/>
            <a:ext cx="9143074" cy="599127"/>
            <a:chOff x="0" y="13335"/>
            <a:chExt cx="9144218" cy="599127"/>
          </a:xfrm>
        </p:grpSpPr>
        <p:sp>
          <p:nvSpPr>
            <p:cNvPr id="22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Classwork Exercise 10.2</a:t>
              </a:r>
              <a:endParaRPr lang="en-GB" sz="3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95536" y="69845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 Exercise Book</a:t>
            </a:r>
          </a:p>
          <a:p>
            <a:r>
              <a:rPr lang="en-GB" sz="2400" dirty="0"/>
              <a:t>Page 68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171233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8" y="587744"/>
            <a:ext cx="9142856" cy="0"/>
          </a:xfrm>
          <a:prstGeom prst="line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39BBCA-3CD8-4C20-8380-940230E4074B}"/>
              </a:ext>
            </a:extLst>
          </p:cNvPr>
          <p:cNvSpPr txBox="1"/>
          <p:nvPr/>
        </p:nvSpPr>
        <p:spPr>
          <a:xfrm>
            <a:off x="467544" y="1484784"/>
            <a:ext cx="130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44EBA3-4D54-462B-BFBD-FE21E5C2F7A4}"/>
                  </a:ext>
                </a:extLst>
              </p:cNvPr>
              <p:cNvSpPr txBox="1"/>
              <p:nvPr/>
            </p:nvSpPr>
            <p:spPr>
              <a:xfrm>
                <a:off x="486390" y="1839985"/>
                <a:ext cx="4393954" cy="125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acts in the direction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a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acts at an angle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, as shown.</a:t>
                </a:r>
              </a:p>
              <a:p>
                <a:r>
                  <a:rPr lang="en-GB" dirty="0"/>
                  <a:t>Show that the resultant force has magnitude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44EBA3-4D54-462B-BFBD-FE21E5C2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0" y="1839985"/>
                <a:ext cx="4393954" cy="1258743"/>
              </a:xfrm>
              <a:prstGeom prst="rect">
                <a:avLst/>
              </a:prstGeom>
              <a:blipFill>
                <a:blip r:embed="rId2"/>
                <a:stretch>
                  <a:fillRect l="-1248" t="-2913" r="-693" b="-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7D7FD1-C30F-4378-86F6-B437C7A5D29D}"/>
              </a:ext>
            </a:extLst>
          </p:cNvPr>
          <p:cNvCxnSpPr/>
          <p:nvPr/>
        </p:nvCxnSpPr>
        <p:spPr>
          <a:xfrm>
            <a:off x="5635694" y="2835044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F60398-BCAB-4932-9190-150973FC73F8}"/>
              </a:ext>
            </a:extLst>
          </p:cNvPr>
          <p:cNvCxnSpPr>
            <a:cxnSpLocks/>
          </p:cNvCxnSpPr>
          <p:nvPr/>
        </p:nvCxnSpPr>
        <p:spPr>
          <a:xfrm flipV="1">
            <a:off x="5634296" y="2061163"/>
            <a:ext cx="701749" cy="77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50A09-E280-4DD8-9890-2B849E3540A1}"/>
                  </a:ext>
                </a:extLst>
              </p:cNvPr>
              <p:cNvSpPr txBox="1"/>
              <p:nvPr/>
            </p:nvSpPr>
            <p:spPr>
              <a:xfrm>
                <a:off x="5972403" y="2787462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50A09-E280-4DD8-9890-2B849E354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403" y="2787462"/>
                <a:ext cx="4901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49F9E9-05F0-4AA0-9381-6B665EC51872}"/>
                  </a:ext>
                </a:extLst>
              </p:cNvPr>
              <p:cNvSpPr txBox="1"/>
              <p:nvPr/>
            </p:nvSpPr>
            <p:spPr>
              <a:xfrm>
                <a:off x="5623595" y="2114750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49F9E9-05F0-4AA0-9381-6B665EC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95" y="2114750"/>
                <a:ext cx="4901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3E779A-12C9-4B41-B1DA-5A2CB72FF28E}"/>
                  </a:ext>
                </a:extLst>
              </p:cNvPr>
              <p:cNvSpPr txBox="1"/>
              <p:nvPr/>
            </p:nvSpPr>
            <p:spPr>
              <a:xfrm>
                <a:off x="5843241" y="2489528"/>
                <a:ext cx="30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3E779A-12C9-4B41-B1DA-5A2CB72FF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41" y="2489528"/>
                <a:ext cx="300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D9356-B182-486F-8BC6-584F9C082899}"/>
              </a:ext>
            </a:extLst>
          </p:cNvPr>
          <p:cNvSpPr/>
          <p:nvPr/>
        </p:nvSpPr>
        <p:spPr>
          <a:xfrm>
            <a:off x="5829300" y="2625353"/>
            <a:ext cx="85725" cy="209550"/>
          </a:xfrm>
          <a:custGeom>
            <a:avLst/>
            <a:gdLst>
              <a:gd name="connsiteX0" fmla="*/ 0 w 98425"/>
              <a:gd name="connsiteY0" fmla="*/ 0 h 209550"/>
              <a:gd name="connsiteX1" fmla="*/ 79375 w 98425"/>
              <a:gd name="connsiteY1" fmla="*/ 107950 h 209550"/>
              <a:gd name="connsiteX2" fmla="*/ 98425 w 98425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25" h="209550">
                <a:moveTo>
                  <a:pt x="0" y="0"/>
                </a:moveTo>
                <a:cubicBezTo>
                  <a:pt x="31485" y="36512"/>
                  <a:pt x="62971" y="73025"/>
                  <a:pt x="79375" y="107950"/>
                </a:cubicBezTo>
                <a:cubicBezTo>
                  <a:pt x="95779" y="142875"/>
                  <a:pt x="97102" y="176212"/>
                  <a:pt x="98425" y="2095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695D71-3AA3-43FC-8A0B-5B73E69380D6}"/>
                  </a:ext>
                </a:extLst>
              </p:cNvPr>
              <p:cNvSpPr txBox="1"/>
              <p:nvPr/>
            </p:nvSpPr>
            <p:spPr>
              <a:xfrm>
                <a:off x="651669" y="3281097"/>
                <a:ext cx="4101083" cy="246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Force vector: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GB" sz="1400" b="1" dirty="0"/>
              </a:p>
              <a:p>
                <a:r>
                  <a:rPr lang="en-GB" sz="1400" b="1" dirty="0"/>
                  <a:t>Magnitude: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ra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ra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  <m:t>𝒔𝒊𝒏</m:t>
                                      </m:r>
                                    </m:e>
                                    <m:sup>
                                      <m: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func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695D71-3AA3-43FC-8A0B-5B73E6938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69" y="3281097"/>
                <a:ext cx="4101083" cy="2463944"/>
              </a:xfrm>
              <a:prstGeom prst="rect">
                <a:avLst/>
              </a:prstGeom>
              <a:blipFill>
                <a:blip r:embed="rId6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0996F16-DD7D-4EB0-A61F-76C8FDABB390}"/>
              </a:ext>
            </a:extLst>
          </p:cNvPr>
          <p:cNvSpPr/>
          <p:nvPr/>
        </p:nvSpPr>
        <p:spPr>
          <a:xfrm>
            <a:off x="587217" y="3316973"/>
            <a:ext cx="4346289" cy="24280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69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DA24BEB-CB1B-A1BA-6CC5-04741ACA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" y="1147508"/>
            <a:ext cx="7134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75C4AB3-F566-8F66-46E0-19323BBF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1061045"/>
            <a:ext cx="73152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8825C6C-6E4E-906F-ADBC-122DEA5A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8" y="836712"/>
            <a:ext cx="7581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02A69D-5D4C-2C79-F4EF-695CE370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90" y="908720"/>
            <a:ext cx="58578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26225</TotalTime>
  <Words>365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M1 Chapter 10: Forces and Motion  Force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869</cp:revision>
  <dcterms:created xsi:type="dcterms:W3CDTF">2013-02-28T07:36:55Z</dcterms:created>
  <dcterms:modified xsi:type="dcterms:W3CDTF">2024-09-13T15:08:17Z</dcterms:modified>
</cp:coreProperties>
</file>