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3"/>
  </p:notesMasterIdLst>
  <p:sldIdLst>
    <p:sldId id="547" r:id="rId5"/>
    <p:sldId id="639" r:id="rId6"/>
    <p:sldId id="651" r:id="rId7"/>
    <p:sldId id="642" r:id="rId8"/>
    <p:sldId id="648" r:id="rId9"/>
    <p:sldId id="643" r:id="rId10"/>
    <p:sldId id="645" r:id="rId11"/>
    <p:sldId id="644" r:id="rId12"/>
    <p:sldId id="646" r:id="rId13"/>
    <p:sldId id="618" r:id="rId14"/>
    <p:sldId id="647" r:id="rId15"/>
    <p:sldId id="549" r:id="rId16"/>
    <p:sldId id="543" r:id="rId17"/>
    <p:sldId id="550" r:id="rId18"/>
    <p:sldId id="551" r:id="rId19"/>
    <p:sldId id="649" r:id="rId20"/>
    <p:sldId id="650" r:id="rId21"/>
    <p:sldId id="54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5E74C-5640-463E-B6FB-E240137F6DF2}" v="28" dt="2025-06-25T16:22:19.9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AD993E3F-2EC8-40FF-88FD-913F41BCAC17}"/>
    <pc:docChg chg="addSld modSld">
      <pc:chgData name="Dieter Beaven" userId="9bbdb69f-69d0-4759-aa9b-5c090a2da237" providerId="ADAL" clId="{AD993E3F-2EC8-40FF-88FD-913F41BCAC17}" dt="2025-06-16T10:38:09.507" v="12" actId="1076"/>
      <pc:docMkLst>
        <pc:docMk/>
      </pc:docMkLst>
      <pc:sldChg chg="addSp modSp mod">
        <pc:chgData name="Dieter Beaven" userId="9bbdb69f-69d0-4759-aa9b-5c090a2da237" providerId="ADAL" clId="{AD993E3F-2EC8-40FF-88FD-913F41BCAC17}" dt="2025-06-16T10:36:03.849" v="1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AD993E3F-2EC8-40FF-88FD-913F41BCAC17}" dt="2025-06-16T10:36:03.849" v="1" actId="1076"/>
          <ac:picMkLst>
            <pc:docMk/>
            <pc:sldMk cId="3896053727" sldId="543"/>
            <ac:picMk id="6" creationId="{4CEF3FB2-8CC0-4AF7-1E6F-BA460E74BF13}"/>
          </ac:picMkLst>
        </pc:picChg>
      </pc:sldChg>
      <pc:sldChg chg="addSp modSp mod">
        <pc:chgData name="Dieter Beaven" userId="9bbdb69f-69d0-4759-aa9b-5c090a2da237" providerId="ADAL" clId="{AD993E3F-2EC8-40FF-88FD-913F41BCAC17}" dt="2025-06-16T10:36:28.597" v="4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AD993E3F-2EC8-40FF-88FD-913F41BCAC17}" dt="2025-06-16T10:36:28.597" v="4" actId="1076"/>
          <ac:picMkLst>
            <pc:docMk/>
            <pc:sldMk cId="4091202299" sldId="550"/>
            <ac:picMk id="6" creationId="{14E57230-A0C3-2E01-6E10-F69B5244CD85}"/>
          </ac:picMkLst>
        </pc:picChg>
      </pc:sldChg>
      <pc:sldChg chg="addSp modSp mod">
        <pc:chgData name="Dieter Beaven" userId="9bbdb69f-69d0-4759-aa9b-5c090a2da237" providerId="ADAL" clId="{AD993E3F-2EC8-40FF-88FD-913F41BCAC17}" dt="2025-06-16T10:37:00.837" v="8" actId="1076"/>
        <pc:sldMkLst>
          <pc:docMk/>
          <pc:sldMk cId="3826585799" sldId="551"/>
        </pc:sldMkLst>
        <pc:picChg chg="add mod">
          <ac:chgData name="Dieter Beaven" userId="9bbdb69f-69d0-4759-aa9b-5c090a2da237" providerId="ADAL" clId="{AD993E3F-2EC8-40FF-88FD-913F41BCAC17}" dt="2025-06-16T10:37:00.837" v="8" actId="1076"/>
          <ac:picMkLst>
            <pc:docMk/>
            <pc:sldMk cId="3826585799" sldId="551"/>
            <ac:picMk id="6" creationId="{DC967F47-94FD-0771-CA07-3F0EEA1818D6}"/>
          </ac:picMkLst>
        </pc:picChg>
      </pc:sldChg>
      <pc:sldChg chg="addSp add mod">
        <pc:chgData name="Dieter Beaven" userId="9bbdb69f-69d0-4759-aa9b-5c090a2da237" providerId="ADAL" clId="{AD993E3F-2EC8-40FF-88FD-913F41BCAC17}" dt="2025-06-16T10:37:34.504" v="9" actId="22"/>
        <pc:sldMkLst>
          <pc:docMk/>
          <pc:sldMk cId="2867207928" sldId="649"/>
        </pc:sldMkLst>
        <pc:picChg chg="add">
          <ac:chgData name="Dieter Beaven" userId="9bbdb69f-69d0-4759-aa9b-5c090a2da237" providerId="ADAL" clId="{AD993E3F-2EC8-40FF-88FD-913F41BCAC17}" dt="2025-06-16T10:37:34.504" v="9" actId="22"/>
          <ac:picMkLst>
            <pc:docMk/>
            <pc:sldMk cId="2867207928" sldId="649"/>
            <ac:picMk id="6" creationId="{79B9FCA4-CB2B-042F-9CE4-AE6F59CAA761}"/>
          </ac:picMkLst>
        </pc:picChg>
      </pc:sldChg>
      <pc:sldChg chg="addSp modSp add mod">
        <pc:chgData name="Dieter Beaven" userId="9bbdb69f-69d0-4759-aa9b-5c090a2da237" providerId="ADAL" clId="{AD993E3F-2EC8-40FF-88FD-913F41BCAC17}" dt="2025-06-16T10:38:09.507" v="12" actId="1076"/>
        <pc:sldMkLst>
          <pc:docMk/>
          <pc:sldMk cId="4292038793" sldId="650"/>
        </pc:sldMkLst>
        <pc:picChg chg="add mod">
          <ac:chgData name="Dieter Beaven" userId="9bbdb69f-69d0-4759-aa9b-5c090a2da237" providerId="ADAL" clId="{AD993E3F-2EC8-40FF-88FD-913F41BCAC17}" dt="2025-06-16T10:38:09.507" v="12" actId="1076"/>
          <ac:picMkLst>
            <pc:docMk/>
            <pc:sldMk cId="4292038793" sldId="650"/>
            <ac:picMk id="6" creationId="{595B37D7-87DF-3FC4-ADF7-42E2F4B006FD}"/>
          </ac:picMkLst>
        </pc:picChg>
      </pc:sldChg>
    </pc:docChg>
  </pc:docChgLst>
  <pc:docChgLst>
    <pc:chgData name="Dieter Beaven" userId="9bbdb69f-69d0-4759-aa9b-5c090a2da237" providerId="ADAL" clId="{D019A9D3-1CAF-4FD1-A336-2E1B0A5325AC}"/>
    <pc:docChg chg="modSld">
      <pc:chgData name="Dieter Beaven" userId="9bbdb69f-69d0-4759-aa9b-5c090a2da237" providerId="ADAL" clId="{D019A9D3-1CAF-4FD1-A336-2E1B0A5325AC}" dt="2025-04-25T15:29:00.264" v="5" actId="20577"/>
      <pc:docMkLst>
        <pc:docMk/>
      </pc:docMkLst>
      <pc:sldChg chg="modSp mod">
        <pc:chgData name="Dieter Beaven" userId="9bbdb69f-69d0-4759-aa9b-5c090a2da237" providerId="ADAL" clId="{D019A9D3-1CAF-4FD1-A336-2E1B0A5325AC}" dt="2025-04-25T15:29:00.264" v="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019A9D3-1CAF-4FD1-A336-2E1B0A5325AC}" dt="2025-04-25T15:29:00.264" v="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D019A9D3-1CAF-4FD1-A336-2E1B0A5325AC}" dt="2025-04-25T15:26:38.723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D019A9D3-1CAF-4FD1-A336-2E1B0A5325AC}" dt="2025-04-25T15:26:36.129" v="1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D019A9D3-1CAF-4FD1-A336-2E1B0A5325AC}" dt="2025-04-25T15:26:38.723" v="3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1C9B88B-D28C-49DE-AEA1-90F6B125A3DA}"/>
    <pc:docChg chg="undo custSel addSld modSld">
      <pc:chgData name="Dieter Beaven" userId="9bbdb69f-69d0-4759-aa9b-5c090a2da237" providerId="ADAL" clId="{51C9B88B-D28C-49DE-AEA1-90F6B125A3DA}" dt="2025-05-02T12:12:19.880" v="61" actId="14100"/>
      <pc:docMkLst>
        <pc:docMk/>
      </pc:docMkLst>
      <pc:sldChg chg="modSp mod">
        <pc:chgData name="Dieter Beaven" userId="9bbdb69f-69d0-4759-aa9b-5c090a2da237" providerId="ADAL" clId="{51C9B88B-D28C-49DE-AEA1-90F6B125A3DA}" dt="2025-05-02T11:56:57.244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1C9B88B-D28C-49DE-AEA1-90F6B125A3DA}" dt="2025-05-02T11:56:57.244" v="12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51C9B88B-D28C-49DE-AEA1-90F6B125A3DA}" dt="2025-05-02T11:59:39.585" v="20" actId="6549"/>
        <pc:sldMkLst>
          <pc:docMk/>
          <pc:sldMk cId="3055658135" sldId="549"/>
        </pc:sldMkLst>
        <pc:spChg chg="mod">
          <ac:chgData name="Dieter Beaven" userId="9bbdb69f-69d0-4759-aa9b-5c090a2da237" providerId="ADAL" clId="{51C9B88B-D28C-49DE-AEA1-90F6B125A3DA}" dt="2025-05-02T11:59:39.585" v="20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modSp add mod">
        <pc:chgData name="Dieter Beaven" userId="9bbdb69f-69d0-4759-aa9b-5c090a2da237" providerId="ADAL" clId="{51C9B88B-D28C-49DE-AEA1-90F6B125A3DA}" dt="2025-05-02T11:58:33.650" v="15" actId="1076"/>
        <pc:sldMkLst>
          <pc:docMk/>
          <pc:sldMk cId="851233267" sldId="618"/>
        </pc:sldMkLst>
        <pc:spChg chg="mod">
          <ac:chgData name="Dieter Beaven" userId="9bbdb69f-69d0-4759-aa9b-5c090a2da237" providerId="ADAL" clId="{51C9B88B-D28C-49DE-AEA1-90F6B125A3DA}" dt="2025-05-02T11:58:33.650" v="15" actId="1076"/>
          <ac:spMkLst>
            <pc:docMk/>
            <pc:sldMk cId="851233267" sldId="618"/>
            <ac:spMk id="9" creationId="{00000000-0000-0000-0000-000000000000}"/>
          </ac:spMkLst>
        </pc:spChg>
      </pc:sldChg>
      <pc:sldChg chg="add">
        <pc:chgData name="Dieter Beaven" userId="9bbdb69f-69d0-4759-aa9b-5c090a2da237" providerId="ADAL" clId="{51C9B88B-D28C-49DE-AEA1-90F6B125A3DA}" dt="2025-05-02T11:57:50.294" v="13"/>
        <pc:sldMkLst>
          <pc:docMk/>
          <pc:sldMk cId="1638698457" sldId="639"/>
        </pc:sldMkLst>
      </pc:sldChg>
      <pc:sldChg chg="add">
        <pc:chgData name="Dieter Beaven" userId="9bbdb69f-69d0-4759-aa9b-5c090a2da237" providerId="ADAL" clId="{51C9B88B-D28C-49DE-AEA1-90F6B125A3DA}" dt="2025-05-02T11:57:50.294" v="13"/>
        <pc:sldMkLst>
          <pc:docMk/>
          <pc:sldMk cId="160551390" sldId="640"/>
        </pc:sldMkLst>
      </pc:sldChg>
      <pc:sldChg chg="add">
        <pc:chgData name="Dieter Beaven" userId="9bbdb69f-69d0-4759-aa9b-5c090a2da237" providerId="ADAL" clId="{51C9B88B-D28C-49DE-AEA1-90F6B125A3DA}" dt="2025-05-02T11:57:50.294" v="13"/>
        <pc:sldMkLst>
          <pc:docMk/>
          <pc:sldMk cId="4215843253" sldId="642"/>
        </pc:sldMkLst>
      </pc:sldChg>
      <pc:sldChg chg="add">
        <pc:chgData name="Dieter Beaven" userId="9bbdb69f-69d0-4759-aa9b-5c090a2da237" providerId="ADAL" clId="{51C9B88B-D28C-49DE-AEA1-90F6B125A3DA}" dt="2025-05-02T11:57:50.294" v="13"/>
        <pc:sldMkLst>
          <pc:docMk/>
          <pc:sldMk cId="918983273" sldId="643"/>
        </pc:sldMkLst>
      </pc:sldChg>
      <pc:sldChg chg="add">
        <pc:chgData name="Dieter Beaven" userId="9bbdb69f-69d0-4759-aa9b-5c090a2da237" providerId="ADAL" clId="{51C9B88B-D28C-49DE-AEA1-90F6B125A3DA}" dt="2025-05-02T11:57:50.294" v="13"/>
        <pc:sldMkLst>
          <pc:docMk/>
          <pc:sldMk cId="2058713244" sldId="644"/>
        </pc:sldMkLst>
      </pc:sldChg>
      <pc:sldChg chg="add">
        <pc:chgData name="Dieter Beaven" userId="9bbdb69f-69d0-4759-aa9b-5c090a2da237" providerId="ADAL" clId="{51C9B88B-D28C-49DE-AEA1-90F6B125A3DA}" dt="2025-05-02T11:57:50.294" v="13"/>
        <pc:sldMkLst>
          <pc:docMk/>
          <pc:sldMk cId="689373894" sldId="645"/>
        </pc:sldMkLst>
      </pc:sldChg>
      <pc:sldChg chg="add">
        <pc:chgData name="Dieter Beaven" userId="9bbdb69f-69d0-4759-aa9b-5c090a2da237" providerId="ADAL" clId="{51C9B88B-D28C-49DE-AEA1-90F6B125A3DA}" dt="2025-05-02T11:57:50.294" v="13"/>
        <pc:sldMkLst>
          <pc:docMk/>
          <pc:sldMk cId="1651567318" sldId="646"/>
        </pc:sldMkLst>
      </pc:sldChg>
      <pc:sldChg chg="add">
        <pc:chgData name="Dieter Beaven" userId="9bbdb69f-69d0-4759-aa9b-5c090a2da237" providerId="ADAL" clId="{51C9B88B-D28C-49DE-AEA1-90F6B125A3DA}" dt="2025-05-02T11:58:41.958" v="16"/>
        <pc:sldMkLst>
          <pc:docMk/>
          <pc:sldMk cId="2033145573" sldId="647"/>
        </pc:sldMkLst>
      </pc:sldChg>
      <pc:sldChg chg="addSp modSp add mod modAnim">
        <pc:chgData name="Dieter Beaven" userId="9bbdb69f-69d0-4759-aa9b-5c090a2da237" providerId="ADAL" clId="{51C9B88B-D28C-49DE-AEA1-90F6B125A3DA}" dt="2025-05-02T12:12:19.880" v="61" actId="14100"/>
        <pc:sldMkLst>
          <pc:docMk/>
          <pc:sldMk cId="2270324367" sldId="648"/>
        </pc:sldMkLst>
        <pc:spChg chg="mod">
          <ac:chgData name="Dieter Beaven" userId="9bbdb69f-69d0-4759-aa9b-5c090a2da237" providerId="ADAL" clId="{51C9B88B-D28C-49DE-AEA1-90F6B125A3DA}" dt="2025-05-02T12:10:47.758" v="33" actId="20577"/>
          <ac:spMkLst>
            <pc:docMk/>
            <pc:sldMk cId="2270324367" sldId="648"/>
            <ac:spMk id="3" creationId="{00000000-0000-0000-0000-000000000000}"/>
          </ac:spMkLst>
        </pc:spChg>
        <pc:spChg chg="add mod">
          <ac:chgData name="Dieter Beaven" userId="9bbdb69f-69d0-4759-aa9b-5c090a2da237" providerId="ADAL" clId="{51C9B88B-D28C-49DE-AEA1-90F6B125A3DA}" dt="2025-05-02T12:12:19.880" v="61" actId="14100"/>
          <ac:spMkLst>
            <pc:docMk/>
            <pc:sldMk cId="2270324367" sldId="648"/>
            <ac:spMk id="5" creationId="{35F00D3C-A195-CAA0-0B1A-3E16723F3C7C}"/>
          </ac:spMkLst>
        </pc:spChg>
        <pc:spChg chg="mod">
          <ac:chgData name="Dieter Beaven" userId="9bbdb69f-69d0-4759-aa9b-5c090a2da237" providerId="ADAL" clId="{51C9B88B-D28C-49DE-AEA1-90F6B125A3DA}" dt="2025-05-02T12:12:03.050" v="57" actId="20577"/>
          <ac:spMkLst>
            <pc:docMk/>
            <pc:sldMk cId="2270324367" sldId="648"/>
            <ac:spMk id="28" creationId="{00000000-0000-0000-0000-000000000000}"/>
          </ac:spMkLst>
        </pc:spChg>
        <pc:cxnChg chg="mod">
          <ac:chgData name="Dieter Beaven" userId="9bbdb69f-69d0-4759-aa9b-5c090a2da237" providerId="ADAL" clId="{51C9B88B-D28C-49DE-AEA1-90F6B125A3DA}" dt="2025-05-02T12:12:08.826" v="59" actId="1076"/>
          <ac:cxnSpMkLst>
            <pc:docMk/>
            <pc:sldMk cId="2270324367" sldId="648"/>
            <ac:cxnSpMk id="13" creationId="{00000000-0000-0000-0000-000000000000}"/>
          </ac:cxnSpMkLst>
        </pc:cxn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28B5E74C-5640-463E-B6FB-E240137F6DF2}"/>
    <pc:docChg chg="custSel addSld delSld modSld">
      <pc:chgData name="Dieter Beaven" userId="9bbdb69f-69d0-4759-aa9b-5c090a2da237" providerId="ADAL" clId="{28B5E74C-5640-463E-B6FB-E240137F6DF2}" dt="2025-06-25T16:22:19.935" v="34" actId="20577"/>
      <pc:docMkLst>
        <pc:docMk/>
      </pc:docMkLst>
      <pc:sldChg chg="addSp delSp modSp mod">
        <pc:chgData name="Dieter Beaven" userId="9bbdb69f-69d0-4759-aa9b-5c090a2da237" providerId="ADAL" clId="{28B5E74C-5640-463E-B6FB-E240137F6DF2}" dt="2025-06-19T13:13:24.046" v="5" actId="1036"/>
        <pc:sldMkLst>
          <pc:docMk/>
          <pc:sldMk cId="3458699803" sldId="545"/>
        </pc:sldMkLst>
        <pc:picChg chg="add mod">
          <ac:chgData name="Dieter Beaven" userId="9bbdb69f-69d0-4759-aa9b-5c090a2da237" providerId="ADAL" clId="{28B5E74C-5640-463E-B6FB-E240137F6DF2}" dt="2025-06-19T13:13:24.046" v="5" actId="1036"/>
          <ac:picMkLst>
            <pc:docMk/>
            <pc:sldMk cId="3458699803" sldId="545"/>
            <ac:picMk id="8" creationId="{5FC3A6EB-2C18-873D-4F2F-93CC625DF6B2}"/>
          </ac:picMkLst>
        </pc:picChg>
      </pc:sldChg>
      <pc:sldChg chg="del">
        <pc:chgData name="Dieter Beaven" userId="9bbdb69f-69d0-4759-aa9b-5c090a2da237" providerId="ADAL" clId="{28B5E74C-5640-463E-B6FB-E240137F6DF2}" dt="2025-06-19T13:13:05.406" v="4" actId="47"/>
        <pc:sldMkLst>
          <pc:docMk/>
          <pc:sldMk cId="2531956736" sldId="552"/>
        </pc:sldMkLst>
      </pc:sldChg>
      <pc:sldChg chg="modSp">
        <pc:chgData name="Dieter Beaven" userId="9bbdb69f-69d0-4759-aa9b-5c090a2da237" providerId="ADAL" clId="{28B5E74C-5640-463E-B6FB-E240137F6DF2}" dt="2025-06-25T16:22:09.451" v="30" actId="20577"/>
        <pc:sldMkLst>
          <pc:docMk/>
          <pc:sldMk cId="1638698457" sldId="639"/>
        </pc:sldMkLst>
        <pc:spChg chg="mod">
          <ac:chgData name="Dieter Beaven" userId="9bbdb69f-69d0-4759-aa9b-5c090a2da237" providerId="ADAL" clId="{28B5E74C-5640-463E-B6FB-E240137F6DF2}" dt="2025-06-25T16:22:09.451" v="30" actId="20577"/>
          <ac:spMkLst>
            <pc:docMk/>
            <pc:sldMk cId="1638698457" sldId="639"/>
            <ac:spMk id="37" creationId="{00000000-0000-0000-0000-000000000000}"/>
          </ac:spMkLst>
        </pc:spChg>
        <pc:spChg chg="mod">
          <ac:chgData name="Dieter Beaven" userId="9bbdb69f-69d0-4759-aa9b-5c090a2da237" providerId="ADAL" clId="{28B5E74C-5640-463E-B6FB-E240137F6DF2}" dt="2025-06-25T16:22:06.326" v="26" actId="20577"/>
          <ac:spMkLst>
            <pc:docMk/>
            <pc:sldMk cId="1638698457" sldId="639"/>
            <ac:spMk id="50" creationId="{00000000-0000-0000-0000-000000000000}"/>
          </ac:spMkLst>
        </pc:spChg>
      </pc:sldChg>
      <pc:sldChg chg="del">
        <pc:chgData name="Dieter Beaven" userId="9bbdb69f-69d0-4759-aa9b-5c090a2da237" providerId="ADAL" clId="{28B5E74C-5640-463E-B6FB-E240137F6DF2}" dt="2025-06-25T16:21:59.955" v="8" actId="47"/>
        <pc:sldMkLst>
          <pc:docMk/>
          <pc:sldMk cId="160551390" sldId="640"/>
        </pc:sldMkLst>
      </pc:sldChg>
      <pc:sldChg chg="modSp">
        <pc:chgData name="Dieter Beaven" userId="9bbdb69f-69d0-4759-aa9b-5c090a2da237" providerId="ADAL" clId="{28B5E74C-5640-463E-B6FB-E240137F6DF2}" dt="2025-06-25T16:22:19.935" v="34" actId="20577"/>
        <pc:sldMkLst>
          <pc:docMk/>
          <pc:sldMk cId="689373894" sldId="645"/>
        </pc:sldMkLst>
        <pc:spChg chg="mod">
          <ac:chgData name="Dieter Beaven" userId="9bbdb69f-69d0-4759-aa9b-5c090a2da237" providerId="ADAL" clId="{28B5E74C-5640-463E-B6FB-E240137F6DF2}" dt="2025-06-25T16:22:19.935" v="34" actId="20577"/>
          <ac:spMkLst>
            <pc:docMk/>
            <pc:sldMk cId="689373894" sldId="645"/>
            <ac:spMk id="5" creationId="{00000000-0000-0000-0000-000000000000}"/>
          </ac:spMkLst>
        </pc:spChg>
      </pc:sldChg>
      <pc:sldChg chg="addSp modSp add modAnim">
        <pc:chgData name="Dieter Beaven" userId="9bbdb69f-69d0-4759-aa9b-5c090a2da237" providerId="ADAL" clId="{28B5E74C-5640-463E-B6FB-E240137F6DF2}" dt="2025-06-25T16:21:57.415" v="7"/>
        <pc:sldMkLst>
          <pc:docMk/>
          <pc:sldMk cId="2656016467" sldId="651"/>
        </pc:sldMkLst>
        <pc:spChg chg="add mod">
          <ac:chgData name="Dieter Beaven" userId="9bbdb69f-69d0-4759-aa9b-5c090a2da237" providerId="ADAL" clId="{28B5E74C-5640-463E-B6FB-E240137F6DF2}" dt="2025-06-25T16:21:57.415" v="7"/>
          <ac:spMkLst>
            <pc:docMk/>
            <pc:sldMk cId="2656016467" sldId="651"/>
            <ac:spMk id="6" creationId="{FD4713FE-BD99-3B20-8205-18C7033C48CF}"/>
          </ac:spMkLst>
        </pc:spChg>
        <pc:spChg chg="add mod">
          <ac:chgData name="Dieter Beaven" userId="9bbdb69f-69d0-4759-aa9b-5c090a2da237" providerId="ADAL" clId="{28B5E74C-5640-463E-B6FB-E240137F6DF2}" dt="2025-06-25T16:21:57.415" v="7"/>
          <ac:spMkLst>
            <pc:docMk/>
            <pc:sldMk cId="2656016467" sldId="651"/>
            <ac:spMk id="8" creationId="{3C91AE27-92B5-ECA0-0046-BE3F01EA9B47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55020A47-A906-459B-B5DC-284E60E820F3}"/>
    <pc:docChg chg="modSld">
      <pc:chgData name="Dieter Beaven" userId="9bbdb69f-69d0-4759-aa9b-5c090a2da237" providerId="ADAL" clId="{55020A47-A906-459B-B5DC-284E60E820F3}" dt="2025-04-28T12:59:41.681" v="30" actId="20577"/>
      <pc:docMkLst>
        <pc:docMk/>
      </pc:docMkLst>
      <pc:sldChg chg="modSp mod">
        <pc:chgData name="Dieter Beaven" userId="9bbdb69f-69d0-4759-aa9b-5c090a2da237" providerId="ADAL" clId="{55020A47-A906-459B-B5DC-284E60E820F3}" dt="2025-04-28T12:59:41.681" v="3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55020A47-A906-459B-B5DC-284E60E820F3}" dt="2025-04-28T12:59:41.681" v="30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90.png"/><Relationship Id="rId7" Type="http://schemas.openxmlformats.org/officeDocument/2006/relationships/image" Target="../media/image94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23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17" Type="http://schemas.openxmlformats.org/officeDocument/2006/relationships/image" Target="../media/image6.png"/><Relationship Id="rId2" Type="http://schemas.openxmlformats.org/officeDocument/2006/relationships/image" Target="../media/image3.jpe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4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25.png"/><Relationship Id="rId7" Type="http://schemas.openxmlformats.org/officeDocument/2006/relationships/image" Target="../media/image229.png"/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8.png"/><Relationship Id="rId5" Type="http://schemas.openxmlformats.org/officeDocument/2006/relationships/image" Target="../media/image227.png"/><Relationship Id="rId4" Type="http://schemas.openxmlformats.org/officeDocument/2006/relationships/image" Target="../media/image226.png"/><Relationship Id="rId9" Type="http://schemas.openxmlformats.org/officeDocument/2006/relationships/image" Target="../media/image2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0.png"/><Relationship Id="rId7" Type="http://schemas.openxmlformats.org/officeDocument/2006/relationships/image" Target="../media/image460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0.png"/><Relationship Id="rId10" Type="http://schemas.openxmlformats.org/officeDocument/2006/relationships/image" Target="../media/image49.png"/><Relationship Id="rId4" Type="http://schemas.openxmlformats.org/officeDocument/2006/relationships/image" Target="../media/image440.png"/><Relationship Id="rId9" Type="http://schemas.openxmlformats.org/officeDocument/2006/relationships/image" Target="../media/image4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52.png"/><Relationship Id="rId7" Type="http://schemas.openxmlformats.org/officeDocument/2006/relationships/image" Target="../media/image10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4.png"/><Relationship Id="rId10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18" Type="http://schemas.openxmlformats.org/officeDocument/2006/relationships/image" Target="../media/image7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9: </a:t>
            </a:r>
            <a:r>
              <a:rPr lang="en-GB" dirty="0">
                <a:solidFill>
                  <a:schemeClr val="accent5"/>
                </a:solidFill>
              </a:rPr>
              <a:t>Trigonometric Ratios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Cosine Rule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9A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177-179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25252" y="1883172"/>
                <a:ext cx="4290764" cy="2993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Extension</a:t>
                </a:r>
              </a:p>
              <a:p>
                <a:endParaRPr lang="en-GB" sz="1050" i="1" dirty="0"/>
              </a:p>
              <a:p>
                <a:r>
                  <a:rPr lang="en-GB" sz="1600" i="1" dirty="0"/>
                  <a:t>[STEP I 2009 Q4i]</a:t>
                </a:r>
              </a:p>
              <a:p>
                <a:r>
                  <a:rPr lang="en-GB" sz="1600" dirty="0"/>
                  <a:t>The sides of a triangle have lengths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600" dirty="0"/>
                  <a:t>,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1600" dirty="0"/>
                  <a:t>,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600" dirty="0"/>
                  <a:t>. The largest and smallest angles of the triangle are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600" dirty="0"/>
                  <a:t> respectively. Show by means of the cosine rule that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func>
                        </m:e>
                      </m:d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GB" sz="1600" dirty="0"/>
              </a:p>
              <a:p>
                <a:pPr marL="342900" indent="-342900">
                  <a:buAutoNum type="alphaUcParenR"/>
                </a:pPr>
                <a:endParaRPr lang="en-GB" sz="1600" dirty="0"/>
              </a:p>
              <a:p>
                <a:r>
                  <a:rPr lang="en-GB" sz="1600" b="1" dirty="0"/>
                  <a:t>Note that the longest side of a triangle is opposite the largest angle, and the shortest opposite the smallest angle. Thus: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252" y="1883172"/>
                <a:ext cx="4290764" cy="2993127"/>
              </a:xfrm>
              <a:prstGeom prst="rect">
                <a:avLst/>
              </a:prstGeom>
              <a:blipFill>
                <a:blip r:embed="rId2"/>
                <a:stretch>
                  <a:fillRect l="-1278" t="-1222" r="-1420" b="-16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153224" y="2439556"/>
            <a:ext cx="216024" cy="215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Freeform: Shape 9"/>
          <p:cNvSpPr/>
          <p:nvPr/>
        </p:nvSpPr>
        <p:spPr>
          <a:xfrm>
            <a:off x="475343" y="5078186"/>
            <a:ext cx="1959428" cy="943428"/>
          </a:xfrm>
          <a:custGeom>
            <a:avLst/>
            <a:gdLst>
              <a:gd name="connsiteX0" fmla="*/ 0 w 1959428"/>
              <a:gd name="connsiteY0" fmla="*/ 943428 h 943428"/>
              <a:gd name="connsiteX1" fmla="*/ 290286 w 1959428"/>
              <a:gd name="connsiteY1" fmla="*/ 0 h 943428"/>
              <a:gd name="connsiteX2" fmla="*/ 1959428 w 1959428"/>
              <a:gd name="connsiteY2" fmla="*/ 420914 h 943428"/>
              <a:gd name="connsiteX3" fmla="*/ 0 w 1959428"/>
              <a:gd name="connsiteY3" fmla="*/ 943428 h 943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59428" h="943428">
                <a:moveTo>
                  <a:pt x="0" y="943428"/>
                </a:moveTo>
                <a:lnTo>
                  <a:pt x="290286" y="0"/>
                </a:lnTo>
                <a:lnTo>
                  <a:pt x="1959428" y="420914"/>
                </a:lnTo>
                <a:lnTo>
                  <a:pt x="0" y="943428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20691149">
                <a:off x="669455" y="5809829"/>
                <a:ext cx="936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91149">
                <a:off x="669455" y="5809829"/>
                <a:ext cx="93610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 rot="17353807">
                <a:off x="-37678" y="5314748"/>
                <a:ext cx="93610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53807">
                <a:off x="-37678" y="5314748"/>
                <a:ext cx="93610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300992" y="4953565"/>
                <a:ext cx="61988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92" y="4953565"/>
                <a:ext cx="619883" cy="307777"/>
              </a:xfrm>
              <a:prstGeom prst="rect">
                <a:avLst/>
              </a:prstGeom>
              <a:blipFill>
                <a:blip r:embed="rId5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/>
          <p:cNvSpPr/>
          <p:nvPr/>
        </p:nvSpPr>
        <p:spPr>
          <a:xfrm>
            <a:off x="704850" y="5168900"/>
            <a:ext cx="368300" cy="140921"/>
          </a:xfrm>
          <a:custGeom>
            <a:avLst/>
            <a:gdLst>
              <a:gd name="connsiteX0" fmla="*/ 0 w 368300"/>
              <a:gd name="connsiteY0" fmla="*/ 139700 h 140921"/>
              <a:gd name="connsiteX1" fmla="*/ 215900 w 368300"/>
              <a:gd name="connsiteY1" fmla="*/ 120650 h 140921"/>
              <a:gd name="connsiteX2" fmla="*/ 368300 w 368300"/>
              <a:gd name="connsiteY2" fmla="*/ 0 h 14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300" h="140921">
                <a:moveTo>
                  <a:pt x="0" y="139700"/>
                </a:moveTo>
                <a:cubicBezTo>
                  <a:pt x="77258" y="141816"/>
                  <a:pt x="154517" y="143933"/>
                  <a:pt x="215900" y="120650"/>
                </a:cubicBezTo>
                <a:cubicBezTo>
                  <a:pt x="277283" y="97367"/>
                  <a:pt x="322791" y="48683"/>
                  <a:pt x="3683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14276" y="5227271"/>
                <a:ext cx="496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76" y="5227271"/>
                <a:ext cx="49666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610933" y="5343596"/>
                <a:ext cx="4966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933" y="5343596"/>
                <a:ext cx="496660" cy="307777"/>
              </a:xfrm>
              <a:prstGeom prst="rect">
                <a:avLst/>
              </a:prstGeom>
              <a:blipFill>
                <a:blip r:embed="rId7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Freeform: Shape 16"/>
          <p:cNvSpPr/>
          <p:nvPr/>
        </p:nvSpPr>
        <p:spPr>
          <a:xfrm>
            <a:off x="1962150" y="5403850"/>
            <a:ext cx="57150" cy="215900"/>
          </a:xfrm>
          <a:custGeom>
            <a:avLst/>
            <a:gdLst>
              <a:gd name="connsiteX0" fmla="*/ 0 w 57150"/>
              <a:gd name="connsiteY0" fmla="*/ 215900 h 215900"/>
              <a:gd name="connsiteX1" fmla="*/ 19050 w 57150"/>
              <a:gd name="connsiteY1" fmla="*/ 88900 h 215900"/>
              <a:gd name="connsiteX2" fmla="*/ 57150 w 57150"/>
              <a:gd name="connsiteY2" fmla="*/ 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15900">
                <a:moveTo>
                  <a:pt x="0" y="215900"/>
                </a:moveTo>
                <a:cubicBezTo>
                  <a:pt x="4762" y="170391"/>
                  <a:pt x="9525" y="124883"/>
                  <a:pt x="19050" y="88900"/>
                </a:cubicBezTo>
                <a:cubicBezTo>
                  <a:pt x="28575" y="52917"/>
                  <a:pt x="42862" y="26458"/>
                  <a:pt x="5715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50516" y="5890986"/>
                <a:ext cx="4018136" cy="963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func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𝒑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func>
                        <m:func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1400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func>
                    </m:oMath>
                  </m:oMathPara>
                </a14:m>
                <a:endParaRPr lang="en-GB" sz="1400" b="1" dirty="0"/>
              </a:p>
              <a:p>
                <a:r>
                  <a:rPr lang="en-GB" sz="1400" b="1" dirty="0"/>
                  <a:t>We can manipulate and combine these two equations to get the desired equation above.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516" y="5890986"/>
                <a:ext cx="4018136" cy="963725"/>
              </a:xfrm>
              <a:prstGeom prst="rect">
                <a:avLst/>
              </a:prstGeom>
              <a:blipFill>
                <a:blip r:embed="rId8"/>
                <a:stretch>
                  <a:fillRect l="-455" b="-63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4717365" y="1884498"/>
            <a:ext cx="216024" cy="21591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62525" y="1781572"/>
                <a:ext cx="4180331" cy="3384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[STEP I 2007 Q5] Note: a regular octahedron is a polyhedron with eight faces each of which is an equilateral triangle.</a:t>
                </a:r>
              </a:p>
              <a:p>
                <a:pPr marL="400050" indent="-400050">
                  <a:buAutoNum type="romanLcParenBoth"/>
                </a:pPr>
                <a:r>
                  <a:rPr lang="en-GB" sz="1600" dirty="0"/>
                  <a:t>Show that the angle between any two faces of a regular octahedron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sz="1600" dirty="0"/>
              </a:p>
              <a:p>
                <a:pPr marL="400050" indent="-400050">
                  <a:buAutoNum type="romanLcParenBoth"/>
                </a:pPr>
                <a:r>
                  <a:rPr lang="en-GB" sz="1600" dirty="0"/>
                  <a:t>Find the ratio of the volume of a regular octahedron to the volume of the cube whose vertices are the centres of the faces of the octahedron.</a:t>
                </a:r>
              </a:p>
              <a:p>
                <a:pPr marL="400050" indent="-400050">
                  <a:buAutoNum type="romanLcParenBoth"/>
                </a:pPr>
                <a:endParaRPr lang="en-GB" sz="1600" dirty="0"/>
              </a:p>
              <a:p>
                <a:r>
                  <a:rPr lang="en-GB" sz="1400" b="1" dirty="0"/>
                  <a:t>Solutions for Q2 on next slide.</a:t>
                </a:r>
                <a:endParaRPr lang="en-GB" sz="1600" b="1" dirty="0"/>
              </a:p>
              <a:p>
                <a:pPr marL="400050" indent="-400050">
                  <a:buAutoNum type="romanLcParenBoth"/>
                </a:pPr>
                <a:endParaRPr lang="en-GB" sz="16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2525" y="1781572"/>
                <a:ext cx="4180331" cy="3384709"/>
              </a:xfrm>
              <a:prstGeom prst="rect">
                <a:avLst/>
              </a:prstGeom>
              <a:blipFill>
                <a:blip r:embed="rId9"/>
                <a:stretch>
                  <a:fillRect l="-729" t="-541" r="-102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262161" y="4018057"/>
            <a:ext cx="4665439" cy="2763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pic>
        <p:nvPicPr>
          <p:cNvPr id="3074" name="Picture 2" descr="Image result for octahedron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1767" y="4983635"/>
            <a:ext cx="1643623" cy="176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Straight Connector 21"/>
          <p:cNvCxnSpPr/>
          <p:nvPr/>
        </p:nvCxnSpPr>
        <p:spPr>
          <a:xfrm flipH="1" flipV="1">
            <a:off x="6715126" y="5676900"/>
            <a:ext cx="495299" cy="9048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6715126" y="5538788"/>
            <a:ext cx="180974" cy="142875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896100" y="5543550"/>
            <a:ext cx="419100" cy="5715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7205663" y="5598320"/>
            <a:ext cx="107156" cy="16906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7281863" y="5595939"/>
            <a:ext cx="30956" cy="50244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7155656" y="5767388"/>
            <a:ext cx="51198" cy="497681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 flipV="1">
            <a:off x="6724311" y="5674070"/>
            <a:ext cx="2720" cy="514799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725671" y="6187851"/>
            <a:ext cx="429985" cy="74837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7160419" y="6086475"/>
            <a:ext cx="121444" cy="171450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 flipV="1">
            <a:off x="6900863" y="6031706"/>
            <a:ext cx="383381" cy="61913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6896100" y="5543550"/>
            <a:ext cx="11907" cy="490538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731794" y="6031706"/>
            <a:ext cx="176212" cy="154782"/>
          </a:xfrm>
          <a:prstGeom prst="line">
            <a:avLst/>
          </a:prstGeom>
          <a:ln w="28575"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3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Solutions to Extension Question 2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0824" y="2193415"/>
                <a:ext cx="8777164" cy="4595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500" dirty="0"/>
                  <a:t>(Official solutions) Big, clear diagram essential!</a:t>
                </a:r>
              </a:p>
              <a:p>
                <a:pPr marL="400050" indent="-400050">
                  <a:buAutoNum type="romanLcParenBoth"/>
                </a:pPr>
                <a:r>
                  <a:rPr lang="en-GB" sz="1500" dirty="0"/>
                  <a:t>Let the side length of the octahedron be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500" dirty="0"/>
                  <a:t>. Then sloping “height” of a triangular face is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sz="1500" dirty="0"/>
                  <a:t>.</a:t>
                </a:r>
                <a:br>
                  <a:rPr lang="en-GB" sz="1500" dirty="0"/>
                </a:br>
                <a:r>
                  <a:rPr lang="en-GB" sz="1500" dirty="0"/>
                  <a:t>Also, the vertical height of the whole octahedron is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sz="1500" dirty="0"/>
                  <a:t>.</a:t>
                </a:r>
                <a:br>
                  <a:rPr lang="en-GB" sz="1500" dirty="0"/>
                </a:br>
                <a:r>
                  <a:rPr lang="en-GB" sz="1500" dirty="0"/>
                  <a:t>Therefore, by the cosine rule,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=3</m:t>
                    </m:r>
                    <m:sSup>
                      <m:sSup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+3</m:t>
                    </m:r>
                    <m:sSup>
                      <m:sSup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ad>
                          <m:radPr>
                            <m:degHide m:val="on"/>
                            <m:ctrlP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d>
                      <m:d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ad>
                          <m:radPr>
                            <m:degHide m:val="on"/>
                            <m:ctrlP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e>
                    </m:d>
                    <m:func>
                      <m:func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br>
                  <a:rPr lang="en-GB" sz="1500" b="0" dirty="0"/>
                </a:br>
                <a:r>
                  <a:rPr lang="en-GB" sz="1500" b="0" dirty="0"/>
                  <a:t>Hence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𝑎𝑟𝑐𝑜𝑠</m:t>
                    </m:r>
                    <m:d>
                      <m:d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sSup>
                              <m:sSupPr>
                                <m:ctrlP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b="0" i="0" smtClean="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sz="1500" b="0" dirty="0"/>
              </a:p>
              <a:p>
                <a:pPr marL="400050" indent="-400050">
                  <a:buAutoNum type="romanLcParenBoth"/>
                </a:pPr>
                <a:r>
                  <a:rPr lang="en-GB" sz="1500" dirty="0"/>
                  <a:t>The centre of each face is on any median of the equilateral triangle that is the face, and the centre is two-thirds of the way along the median from any vertex.</a:t>
                </a:r>
                <a:br>
                  <a:rPr lang="en-GB" sz="1500" dirty="0"/>
                </a:br>
                <a:r>
                  <a:rPr lang="en-GB" sz="1500" dirty="0"/>
                  <a:t>This is a quotable fact, but can be worked out from a diagram, using the fact that the centre of an equilateral triangle is equidistant from the three vertices: the centre divides the median in the ratio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1:</m:t>
                    </m:r>
                    <m:func>
                      <m:func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5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60°</m:t>
                        </m:r>
                      </m:e>
                    </m:func>
                  </m:oMath>
                </a14:m>
                <a:r>
                  <a:rPr lang="en-GB" sz="1500" b="0" dirty="0"/>
                  <a:t>.</a:t>
                </a:r>
                <a:br>
                  <a:rPr lang="en-GB" sz="1500" b="0" dirty="0"/>
                </a:br>
                <a:r>
                  <a:rPr lang="en-GB" sz="1500" b="0" dirty="0"/>
                  <a:t>The feet of the two medians from the apex of the octahedron in two adjacent triangles are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sz="1500" b="0" dirty="0"/>
                  <a:t> apart. Therefore, by similarity, adjacent centres of the triangular faces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𝑘</m:t>
                    </m:r>
                    <m:rad>
                      <m:radPr>
                        <m:degHide m:val="on"/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GB" sz="1500" b="0" dirty="0"/>
                  <a:t> apart. Therefore, the volume of the cube (whose vertices are the centres of the faces) is</a:t>
                </a:r>
                <a:br>
                  <a:rPr lang="en-GB" sz="1500" b="0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ad>
                              <m:radPr>
                                <m:degHide m:val="on"/>
                                <m:ctrlP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sz="15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  <m:sSup>
                          <m:sSupPr>
                            <m:ctrlP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</m:oMath>
                </a14:m>
                <a:br>
                  <a:rPr lang="en-GB" sz="1500" b="0" dirty="0"/>
                </a:br>
                <a:r>
                  <a:rPr lang="en-GB" sz="1500" b="0" dirty="0"/>
                  <a:t>and the volume of the octahedron is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2×</m:t>
                    </m:r>
                    <m:f>
                      <m:f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ad>
                          <m:radPr>
                            <m:degHide m:val="on"/>
                            <m:ctrlP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5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sSup>
                          <m:sSupPr>
                            <m:ctrlP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ad>
                          <m:radPr>
                            <m:degHide m:val="on"/>
                            <m:ctrlP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sz="15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GB" sz="15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1500" b="0" dirty="0"/>
                  <a:t>.</a:t>
                </a:r>
                <a:br>
                  <a:rPr lang="en-GB" sz="1500" b="0" dirty="0"/>
                </a:br>
                <a:r>
                  <a:rPr lang="en-GB" sz="1500" b="0" dirty="0"/>
                  <a:t>Hence the ratio of the volume of the octahedron to the volume of the cube is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latin typeface="Cambria Math" panose="02040503050406030204" pitchFamily="18" charset="0"/>
                      </a:rPr>
                      <m:t>9:2</m:t>
                    </m:r>
                  </m:oMath>
                </a14:m>
                <a:r>
                  <a:rPr lang="en-GB" sz="1500" b="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24" y="2193415"/>
                <a:ext cx="8777164" cy="4595745"/>
              </a:xfrm>
              <a:prstGeom prst="rect">
                <a:avLst/>
              </a:prstGeom>
              <a:blipFill>
                <a:blip r:embed="rId2"/>
                <a:stretch>
                  <a:fillRect l="-278" t="-265" r="-69" b="-3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68515" y="666328"/>
                <a:ext cx="8565908" cy="144571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r>
                  <a:rPr lang="en-GB" sz="1600" dirty="0"/>
                  <a:t>[STEP I 2007 Q5] Note: a regular octahedron is a polyhedron with eight faces each of which is an equilateral triangle.</a:t>
                </a:r>
              </a:p>
              <a:p>
                <a:pPr marL="400050" indent="-400050">
                  <a:buAutoNum type="romanLcParenBoth"/>
                </a:pPr>
                <a:r>
                  <a:rPr lang="en-GB" sz="1600" dirty="0"/>
                  <a:t>Show that the angle between any two faces of a regular octahedron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600">
                            <a:latin typeface="Cambria Math" panose="02040503050406030204" pitchFamily="18" charset="0"/>
                          </a:rPr>
                          <m:t>arccos</m:t>
                        </m:r>
                      </m:fName>
                      <m:e>
                        <m:d>
                          <m:d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n-GB" sz="1600" dirty="0"/>
              </a:p>
              <a:p>
                <a:pPr marL="400050" indent="-400050">
                  <a:buAutoNum type="romanLcParenBoth"/>
                </a:pPr>
                <a:r>
                  <a:rPr lang="en-GB" sz="1600" dirty="0"/>
                  <a:t>Find the ratio of the volume of a regular octahedron to the volume of the cube whose vertices are the centres of the faces of the octahedron.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15" y="666328"/>
                <a:ext cx="8565908" cy="1445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06661" y="2494057"/>
            <a:ext cx="7383239" cy="111274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Rectangle 7"/>
          <p:cNvSpPr/>
          <p:nvPr/>
        </p:nvSpPr>
        <p:spPr>
          <a:xfrm>
            <a:off x="706660" y="3606800"/>
            <a:ext cx="8348440" cy="31369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3314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9.1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68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CEF3FB2-8CC0-4AF7-1E6F-BA460E74B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53" y="836712"/>
            <a:ext cx="73723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4E57230-A0C3-2E01-6E10-F69B5244C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028" y="764704"/>
            <a:ext cx="7162800" cy="588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C967F47-94FD-0771-CA07-3F0EEA181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3" y="836712"/>
            <a:ext cx="7334250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80D51-BBAC-59A1-9ACE-753C9764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EAD001-E15E-322A-E648-D1B770099626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BE754EE-079D-B766-2AF9-E7B7AE324604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F09893D-E2E7-4B23-6AAA-C261D71DA785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79B9FCA4-CB2B-042F-9CE4-AE6F59CAA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1085850"/>
            <a:ext cx="69532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07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0D5D9-045C-DE01-B091-10D3DC633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17865DE-8609-8396-776C-E4E388D492AD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1DABB795-162D-6A06-610A-FA783C2E547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2AF3DC4-B7D2-05A4-6C43-AB595902357F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95B37D7-87DF-3FC4-ADF7-42E2F4B00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53" y="836712"/>
            <a:ext cx="7296150" cy="581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38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5FC3A6EB-2C18-873D-4F2F-93CC625DF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425"/>
            <a:ext cx="9144000" cy="374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/>
                <a:t>RECAP</a:t>
              </a:r>
              <a:r>
                <a:rPr lang="en-GB" sz="3200" dirty="0"/>
                <a:t> :: Right-Angled Trigonometry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83568" y="1052736"/>
            <a:ext cx="2520280" cy="1440160"/>
            <a:chOff x="683568" y="1052736"/>
            <a:chExt cx="2520280" cy="1440160"/>
          </a:xfrm>
        </p:grpSpPr>
        <p:sp>
          <p:nvSpPr>
            <p:cNvPr id="6" name="Right Triangle 5"/>
            <p:cNvSpPr/>
            <p:nvPr/>
          </p:nvSpPr>
          <p:spPr>
            <a:xfrm>
              <a:off x="683568" y="1052736"/>
              <a:ext cx="2520280" cy="1440160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2204864"/>
              <a:ext cx="288032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623045" y="1330136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hyp</a:t>
            </a:r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1403648" y="2520278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adj</a:t>
            </a:r>
            <a:endParaRPr lang="en-GB" dirty="0"/>
          </a:p>
        </p:txBody>
      </p:sp>
      <p:sp>
        <p:nvSpPr>
          <p:cNvPr id="22" name="TextBox 21"/>
          <p:cNvSpPr txBox="1"/>
          <p:nvPr/>
        </p:nvSpPr>
        <p:spPr>
          <a:xfrm>
            <a:off x="-2339" y="1667570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opp</a:t>
            </a:r>
            <a:endParaRPr lang="en-GB" dirty="0"/>
          </a:p>
        </p:txBody>
      </p:sp>
      <p:sp>
        <p:nvSpPr>
          <p:cNvPr id="16" name="Freeform: Shape 15"/>
          <p:cNvSpPr/>
          <p:nvPr/>
        </p:nvSpPr>
        <p:spPr>
          <a:xfrm>
            <a:off x="2477386" y="2126512"/>
            <a:ext cx="106326" cy="350874"/>
          </a:xfrm>
          <a:custGeom>
            <a:avLst/>
            <a:gdLst>
              <a:gd name="connsiteX0" fmla="*/ 106326 w 106326"/>
              <a:gd name="connsiteY0" fmla="*/ 0 h 350874"/>
              <a:gd name="connsiteX1" fmla="*/ 21265 w 106326"/>
              <a:gd name="connsiteY1" fmla="*/ 191386 h 350874"/>
              <a:gd name="connsiteX2" fmla="*/ 0 w 106326"/>
              <a:gd name="connsiteY2" fmla="*/ 350874 h 35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326" h="350874">
                <a:moveTo>
                  <a:pt x="106326" y="0"/>
                </a:moveTo>
                <a:cubicBezTo>
                  <a:pt x="72656" y="66453"/>
                  <a:pt x="38986" y="132907"/>
                  <a:pt x="21265" y="191386"/>
                </a:cubicBezTo>
                <a:cubicBezTo>
                  <a:pt x="3544" y="249865"/>
                  <a:pt x="1772" y="300369"/>
                  <a:pt x="0" y="35087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019090" y="2126512"/>
                <a:ext cx="596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090" y="2126512"/>
                <a:ext cx="5965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377341" y="959463"/>
                <a:ext cx="5472608" cy="1324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You are probably familiar with the formula: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𝑜𝑝𝑝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h𝑦𝑝</m:t>
                        </m:r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But what is the </a:t>
                </a:r>
                <a:r>
                  <a:rPr lang="en-GB" i="1" dirty="0"/>
                  <a:t>conceptual</a:t>
                </a:r>
                <a:r>
                  <a:rPr lang="en-GB" dirty="0"/>
                  <a:t> definition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𝑠𝑖𝑛</m:t>
                    </m:r>
                  </m:oMath>
                </a14:m>
                <a:r>
                  <a:rPr lang="en-GB" dirty="0"/>
                  <a:t> ?</a:t>
                </a:r>
              </a:p>
              <a:p>
                <a:r>
                  <a:rPr lang="en-GB" b="1" dirty="0"/>
                  <a:t>sin is a </a:t>
                </a:r>
                <a:r>
                  <a:rPr lang="en-GB" b="1" u="sng" dirty="0"/>
                  <a:t>function</a:t>
                </a:r>
                <a:r>
                  <a:rPr lang="en-GB" b="1" dirty="0"/>
                  <a:t> which </a:t>
                </a:r>
                <a:r>
                  <a:rPr lang="en-GB" b="1" u="sng" dirty="0"/>
                  <a:t>inputs an angle</a:t>
                </a:r>
                <a:r>
                  <a:rPr lang="en-GB" b="1" dirty="0"/>
                  <a:t> and gives the </a:t>
                </a:r>
                <a:r>
                  <a:rPr lang="en-GB" b="1" u="sng" dirty="0"/>
                  <a:t>ratio</a:t>
                </a:r>
                <a:r>
                  <a:rPr lang="en-GB" b="1" dirty="0"/>
                  <a:t> between the opposite and hypotenuse.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341" y="959463"/>
                <a:ext cx="5472608" cy="1324914"/>
              </a:xfrm>
              <a:prstGeom prst="rect">
                <a:avLst/>
              </a:prstGeom>
              <a:blipFill>
                <a:blip r:embed="rId3"/>
                <a:stretch>
                  <a:fillRect l="-891" b="-59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/>
          <p:cNvSpPr txBox="1"/>
          <p:nvPr/>
        </p:nvSpPr>
        <p:spPr>
          <a:xfrm>
            <a:off x="3812018" y="2391321"/>
            <a:ext cx="4238797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Remember that a ratio just means the ‘relative size’ between quantities (in this case lengths). For this reason, sin/cos/tan are known as “trigonometric ratios”.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09950" y="1718084"/>
            <a:ext cx="5042934" cy="5466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grpSp>
        <p:nvGrpSpPr>
          <p:cNvPr id="28" name="Group 27"/>
          <p:cNvGrpSpPr/>
          <p:nvPr/>
        </p:nvGrpSpPr>
        <p:grpSpPr>
          <a:xfrm rot="8891050">
            <a:off x="409032" y="4013676"/>
            <a:ext cx="2142495" cy="1055989"/>
            <a:chOff x="683568" y="1052736"/>
            <a:chExt cx="2520280" cy="1440160"/>
          </a:xfrm>
        </p:grpSpPr>
        <p:sp>
          <p:nvSpPr>
            <p:cNvPr id="29" name="Right Triangle 28"/>
            <p:cNvSpPr/>
            <p:nvPr/>
          </p:nvSpPr>
          <p:spPr>
            <a:xfrm>
              <a:off x="683568" y="1052736"/>
              <a:ext cx="2520280" cy="1440160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83568" y="2204864"/>
              <a:ext cx="288032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Freeform: Shape 30"/>
          <p:cNvSpPr/>
          <p:nvPr/>
        </p:nvSpPr>
        <p:spPr>
          <a:xfrm>
            <a:off x="739774" y="4359275"/>
            <a:ext cx="104775" cy="247650"/>
          </a:xfrm>
          <a:custGeom>
            <a:avLst/>
            <a:gdLst>
              <a:gd name="connsiteX0" fmla="*/ 0 w 104775"/>
              <a:gd name="connsiteY0" fmla="*/ 0 h 247650"/>
              <a:gd name="connsiteX1" fmla="*/ 85725 w 104775"/>
              <a:gd name="connsiteY1" fmla="*/ 133350 h 247650"/>
              <a:gd name="connsiteX2" fmla="*/ 104775 w 104775"/>
              <a:gd name="connsiteY2" fmla="*/ 247650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775" h="247650">
                <a:moveTo>
                  <a:pt x="0" y="0"/>
                </a:moveTo>
                <a:cubicBezTo>
                  <a:pt x="34131" y="46037"/>
                  <a:pt x="68263" y="92075"/>
                  <a:pt x="85725" y="133350"/>
                </a:cubicBezTo>
                <a:cubicBezTo>
                  <a:pt x="103188" y="174625"/>
                  <a:pt x="103981" y="211137"/>
                  <a:pt x="104775" y="24765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759312" y="4230505"/>
                <a:ext cx="596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12" y="4230505"/>
                <a:ext cx="5965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055265" y="3644433"/>
            <a:ext cx="351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473807" y="4512628"/>
                <a:ext cx="351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3807" y="4512628"/>
                <a:ext cx="3512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901826" y="3459767"/>
                <a:ext cx="1367580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826" y="3459767"/>
                <a:ext cx="1367580" cy="369332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2698455" y="3927228"/>
                <a:ext cx="2800350" cy="1050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func>
                            <m:func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20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=11.7 (3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455" y="3927228"/>
                <a:ext cx="2800350" cy="10506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/>
              <p:cNvSpPr txBox="1"/>
              <p:nvPr/>
            </p:nvSpPr>
            <p:spPr>
              <a:xfrm>
                <a:off x="5390725" y="3384718"/>
                <a:ext cx="3615891" cy="82785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Tip</a:t>
                </a:r>
                <a:r>
                  <a:rPr lang="en-GB" sz="1400" dirty="0"/>
                  <a:t>: You can swap the thing you’re dividing by and the result. e.g.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=4 →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400" dirty="0"/>
                  <a:t>. I call this the ‘</a:t>
                </a:r>
                <a:r>
                  <a:rPr lang="en-GB" sz="1400" i="1" dirty="0" err="1"/>
                  <a:t>swapsie</a:t>
                </a:r>
                <a:r>
                  <a:rPr lang="en-GB" sz="1400" i="1" dirty="0"/>
                  <a:t> trick</a:t>
                </a:r>
                <a:r>
                  <a:rPr lang="en-GB" sz="1400" dirty="0"/>
                  <a:t>’.</a:t>
                </a:r>
              </a:p>
            </p:txBody>
          </p:sp>
        </mc:Choice>
        <mc:Fallback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25" y="3384718"/>
                <a:ext cx="3615891" cy="827855"/>
              </a:xfrm>
              <a:prstGeom prst="rect">
                <a:avLst/>
              </a:prstGeom>
              <a:blipFill>
                <a:blip r:embed="rId8"/>
                <a:stretch>
                  <a:fillRect l="-168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H="1">
            <a:off x="4269406" y="3944679"/>
            <a:ext cx="1121301" cy="5679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 rot="10800000">
            <a:off x="370466" y="5482816"/>
            <a:ext cx="2142495" cy="1055989"/>
            <a:chOff x="683568" y="1052736"/>
            <a:chExt cx="2520280" cy="1440160"/>
          </a:xfrm>
        </p:grpSpPr>
        <p:sp>
          <p:nvSpPr>
            <p:cNvPr id="41" name="Right Triangle 40"/>
            <p:cNvSpPr/>
            <p:nvPr/>
          </p:nvSpPr>
          <p:spPr>
            <a:xfrm>
              <a:off x="683568" y="1052736"/>
              <a:ext cx="2520280" cy="1440160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83568" y="2204864"/>
              <a:ext cx="288032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885729" y="5328610"/>
                <a:ext cx="1367580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729" y="5328610"/>
                <a:ext cx="1367580" cy="369332"/>
              </a:xfrm>
              <a:prstGeom prst="rect">
                <a:avLst/>
              </a:prstGeom>
              <a:blipFill>
                <a:blip r:embed="rId9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Freeform: Shape 44"/>
          <p:cNvSpPr/>
          <p:nvPr/>
        </p:nvSpPr>
        <p:spPr>
          <a:xfrm>
            <a:off x="2146300" y="6233300"/>
            <a:ext cx="355600" cy="116700"/>
          </a:xfrm>
          <a:custGeom>
            <a:avLst/>
            <a:gdLst>
              <a:gd name="connsiteX0" fmla="*/ 0 w 355600"/>
              <a:gd name="connsiteY0" fmla="*/ 116700 h 116700"/>
              <a:gd name="connsiteX1" fmla="*/ 139700 w 355600"/>
              <a:gd name="connsiteY1" fmla="*/ 15100 h 116700"/>
              <a:gd name="connsiteX2" fmla="*/ 355600 w 355600"/>
              <a:gd name="connsiteY2" fmla="*/ 2400 h 11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5600" h="116700">
                <a:moveTo>
                  <a:pt x="0" y="116700"/>
                </a:moveTo>
                <a:cubicBezTo>
                  <a:pt x="40216" y="75425"/>
                  <a:pt x="80433" y="34150"/>
                  <a:pt x="139700" y="15100"/>
                </a:cubicBezTo>
                <a:cubicBezTo>
                  <a:pt x="198967" y="-3950"/>
                  <a:pt x="277283" y="-775"/>
                  <a:pt x="355600" y="24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943708" y="5909704"/>
                <a:ext cx="5965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708" y="5909704"/>
                <a:ext cx="59652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523715" y="5770774"/>
                <a:ext cx="351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3715" y="5770774"/>
                <a:ext cx="35125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450327" y="5114051"/>
                <a:ext cx="3512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327" y="5114051"/>
                <a:ext cx="35125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2605867" y="5679355"/>
                <a:ext cx="2800350" cy="1113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1600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=59.0°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867" y="5679355"/>
                <a:ext cx="2800350" cy="11131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/>
              <p:cNvSpPr txBox="1"/>
              <p:nvPr/>
            </p:nvSpPr>
            <p:spPr>
              <a:xfrm>
                <a:off x="5406217" y="4771414"/>
                <a:ext cx="3600400" cy="18158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Note</a:t>
                </a:r>
                <a:r>
                  <a:rPr lang="en-GB" sz="1400" dirty="0"/>
                  <a:t>: You may have been taught “use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𝑡𝑎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/>
                  <a:t> whenever you’re finding an angle”, and therefore write the second line directly. This is fine, but I prefer to always write the first line, then see the problem as a ‘changing the subject’ one. We need to remove the tan on front of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1400" dirty="0"/>
                  <a:t>, so apply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𝑡𝑎</m:t>
                    </m:r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400" dirty="0"/>
                  <a:t> to each side of the equation to ‘cancel out’ the tan on the LHS.</a:t>
                </a:r>
              </a:p>
            </p:txBody>
          </p:sp>
        </mc:Choice>
        <mc:Fallback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6217" y="4771414"/>
                <a:ext cx="3600400" cy="1815882"/>
              </a:xfrm>
              <a:prstGeom prst="rect">
                <a:avLst/>
              </a:prstGeom>
              <a:blipFill>
                <a:blip r:embed="rId14"/>
                <a:stretch>
                  <a:fillRect l="-168" b="-1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/>
          <p:cNvSpPr/>
          <p:nvPr/>
        </p:nvSpPr>
        <p:spPr>
          <a:xfrm>
            <a:off x="2971107" y="3901481"/>
            <a:ext cx="2314437" cy="1044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3" name="Rectangle 52"/>
          <p:cNvSpPr/>
          <p:nvPr/>
        </p:nvSpPr>
        <p:spPr>
          <a:xfrm>
            <a:off x="2947613" y="5722748"/>
            <a:ext cx="2314437" cy="104499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3869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37" grpId="0" animBg="1"/>
      <p:bldP spid="50" grpId="0" animBg="1"/>
      <p:bldP spid="51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Just for your interest…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7544" y="908720"/>
            <a:ext cx="6192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Have you ever wondered why “cosine” contains the word “sine”?</a:t>
            </a:r>
          </a:p>
        </p:txBody>
      </p:sp>
      <p:pic>
        <p:nvPicPr>
          <p:cNvPr id="1026" name="Picture 2" descr="Image result for stick man scratching hea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836712"/>
            <a:ext cx="1130216" cy="134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23528" y="3356992"/>
            <a:ext cx="2483467" cy="2899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442655" y="2738397"/>
            <a:ext cx="1223772" cy="753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Freeform: Shape 10"/>
          <p:cNvSpPr/>
          <p:nvPr/>
        </p:nvSpPr>
        <p:spPr>
          <a:xfrm>
            <a:off x="1889222" y="3215872"/>
            <a:ext cx="170121" cy="340241"/>
          </a:xfrm>
          <a:custGeom>
            <a:avLst/>
            <a:gdLst>
              <a:gd name="connsiteX0" fmla="*/ 0 w 170121"/>
              <a:gd name="connsiteY0" fmla="*/ 0 h 340241"/>
              <a:gd name="connsiteX1" fmla="*/ 138223 w 170121"/>
              <a:gd name="connsiteY1" fmla="*/ 180753 h 340241"/>
              <a:gd name="connsiteX2" fmla="*/ 170121 w 170121"/>
              <a:gd name="connsiteY2" fmla="*/ 340241 h 34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0121" h="340241">
                <a:moveTo>
                  <a:pt x="0" y="0"/>
                </a:moveTo>
                <a:cubicBezTo>
                  <a:pt x="54935" y="62023"/>
                  <a:pt x="109870" y="124046"/>
                  <a:pt x="138223" y="180753"/>
                </a:cubicBezTo>
                <a:cubicBezTo>
                  <a:pt x="166577" y="237460"/>
                  <a:pt x="168349" y="288850"/>
                  <a:pt x="170121" y="34024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Freeform: Shape 11"/>
          <p:cNvSpPr/>
          <p:nvPr/>
        </p:nvSpPr>
        <p:spPr>
          <a:xfrm>
            <a:off x="1059883" y="3209274"/>
            <a:ext cx="712381" cy="229881"/>
          </a:xfrm>
          <a:custGeom>
            <a:avLst/>
            <a:gdLst>
              <a:gd name="connsiteX0" fmla="*/ 712381 w 712381"/>
              <a:gd name="connsiteY0" fmla="*/ 81026 h 229881"/>
              <a:gd name="connsiteX1" fmla="*/ 393404 w 712381"/>
              <a:gd name="connsiteY1" fmla="*/ 6598 h 229881"/>
              <a:gd name="connsiteX2" fmla="*/ 0 w 712381"/>
              <a:gd name="connsiteY2" fmla="*/ 229881 h 229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2381" h="229881">
                <a:moveTo>
                  <a:pt x="712381" y="81026"/>
                </a:moveTo>
                <a:cubicBezTo>
                  <a:pt x="612257" y="31407"/>
                  <a:pt x="512134" y="-18211"/>
                  <a:pt x="393404" y="6598"/>
                </a:cubicBezTo>
                <a:cubicBezTo>
                  <a:pt x="274674" y="31407"/>
                  <a:pt x="137337" y="130644"/>
                  <a:pt x="0" y="229881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28798" y="2814597"/>
                <a:ext cx="49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798" y="2814597"/>
                <a:ext cx="4901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57423" y="3104035"/>
                <a:ext cx="49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423" y="3104035"/>
                <a:ext cx="4901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04652" y="3848596"/>
                <a:ext cx="2520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Supplementary Angles</a:t>
                </a:r>
              </a:p>
              <a:p>
                <a:pPr algn="ctr"/>
                <a:r>
                  <a:rPr lang="en-GB" dirty="0"/>
                  <a:t>add 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180°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2" y="3848596"/>
                <a:ext cx="2520280" cy="646331"/>
              </a:xfrm>
              <a:prstGeom prst="rect">
                <a:avLst/>
              </a:prstGeom>
              <a:blipFill>
                <a:blip r:embed="rId5"/>
                <a:stretch>
                  <a:fillRect l="-2179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02381" y="3848596"/>
                <a:ext cx="25202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Complementary Angles</a:t>
                </a:r>
              </a:p>
              <a:p>
                <a:pPr algn="ctr"/>
                <a:r>
                  <a:rPr lang="en-GB" dirty="0"/>
                  <a:t>add to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9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0°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381" y="3848596"/>
                <a:ext cx="2520280" cy="646331"/>
              </a:xfrm>
              <a:prstGeom prst="rect">
                <a:avLst/>
              </a:prstGeom>
              <a:blipFill>
                <a:blip r:embed="rId6"/>
                <a:stretch>
                  <a:fillRect l="-1932" t="-4717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/>
          <p:cNvCxnSpPr/>
          <p:nvPr/>
        </p:nvCxnSpPr>
        <p:spPr>
          <a:xfrm>
            <a:off x="3564992" y="3519457"/>
            <a:ext cx="1025499" cy="18002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4590491" y="2519031"/>
            <a:ext cx="217552" cy="11804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230451" y="2627427"/>
            <a:ext cx="360041" cy="1072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Freeform: Shape 24"/>
          <p:cNvSpPr/>
          <p:nvPr/>
        </p:nvSpPr>
        <p:spPr>
          <a:xfrm>
            <a:off x="4289883" y="3418191"/>
            <a:ext cx="205740" cy="228600"/>
          </a:xfrm>
          <a:custGeom>
            <a:avLst/>
            <a:gdLst>
              <a:gd name="connsiteX0" fmla="*/ 0 w 205740"/>
              <a:gd name="connsiteY0" fmla="*/ 228600 h 228600"/>
              <a:gd name="connsiteX1" fmla="*/ 83820 w 205740"/>
              <a:gd name="connsiteY1" fmla="*/ 76200 h 228600"/>
              <a:gd name="connsiteX2" fmla="*/ 205740 w 20574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740" h="228600">
                <a:moveTo>
                  <a:pt x="0" y="228600"/>
                </a:moveTo>
                <a:cubicBezTo>
                  <a:pt x="24765" y="171450"/>
                  <a:pt x="49530" y="114300"/>
                  <a:pt x="83820" y="76200"/>
                </a:cubicBezTo>
                <a:cubicBezTo>
                  <a:pt x="118110" y="38100"/>
                  <a:pt x="161925" y="19050"/>
                  <a:pt x="20574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Freeform: Shape 25"/>
          <p:cNvSpPr/>
          <p:nvPr/>
        </p:nvSpPr>
        <p:spPr>
          <a:xfrm>
            <a:off x="4472763" y="3341862"/>
            <a:ext cx="182880" cy="22989"/>
          </a:xfrm>
          <a:custGeom>
            <a:avLst/>
            <a:gdLst>
              <a:gd name="connsiteX0" fmla="*/ 0 w 182880"/>
              <a:gd name="connsiteY0" fmla="*/ 22989 h 22989"/>
              <a:gd name="connsiteX1" fmla="*/ 99060 w 182880"/>
              <a:gd name="connsiteY1" fmla="*/ 129 h 22989"/>
              <a:gd name="connsiteX2" fmla="*/ 182880 w 182880"/>
              <a:gd name="connsiteY2" fmla="*/ 15369 h 2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" h="22989">
                <a:moveTo>
                  <a:pt x="0" y="22989"/>
                </a:moveTo>
                <a:cubicBezTo>
                  <a:pt x="34290" y="12194"/>
                  <a:pt x="68580" y="1399"/>
                  <a:pt x="99060" y="129"/>
                </a:cubicBezTo>
                <a:cubicBezTo>
                  <a:pt x="129540" y="-1141"/>
                  <a:pt x="156210" y="7114"/>
                  <a:pt x="182880" y="15369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007810" y="3196296"/>
                <a:ext cx="49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7810" y="3196296"/>
                <a:ext cx="4901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317917" y="2967696"/>
                <a:ext cx="49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7917" y="2967696"/>
                <a:ext cx="4901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Arrow: Right 26"/>
          <p:cNvSpPr/>
          <p:nvPr/>
        </p:nvSpPr>
        <p:spPr>
          <a:xfrm>
            <a:off x="5654279" y="3109831"/>
            <a:ext cx="576064" cy="3231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6453373" y="3866841"/>
            <a:ext cx="24886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Therefore these angles are complementary.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6892982" y="2626241"/>
            <a:ext cx="1644962" cy="1025603"/>
            <a:chOff x="683568" y="1052736"/>
            <a:chExt cx="2520280" cy="1440160"/>
          </a:xfrm>
        </p:grpSpPr>
        <p:sp>
          <p:nvSpPr>
            <p:cNvPr id="33" name="Right Triangle 32"/>
            <p:cNvSpPr/>
            <p:nvPr/>
          </p:nvSpPr>
          <p:spPr>
            <a:xfrm>
              <a:off x="683568" y="1052736"/>
              <a:ext cx="2520280" cy="1440160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3568" y="2204864"/>
              <a:ext cx="288032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1" name="Freeform: Shape 30"/>
          <p:cNvSpPr/>
          <p:nvPr/>
        </p:nvSpPr>
        <p:spPr>
          <a:xfrm>
            <a:off x="6896100" y="2781300"/>
            <a:ext cx="228600" cy="144780"/>
          </a:xfrm>
          <a:custGeom>
            <a:avLst/>
            <a:gdLst>
              <a:gd name="connsiteX0" fmla="*/ 0 w 228600"/>
              <a:gd name="connsiteY0" fmla="*/ 144780 h 144780"/>
              <a:gd name="connsiteX1" fmla="*/ 137160 w 228600"/>
              <a:gd name="connsiteY1" fmla="*/ 91440 h 144780"/>
              <a:gd name="connsiteX2" fmla="*/ 228600 w 228600"/>
              <a:gd name="connsiteY2" fmla="*/ 0 h 14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144780">
                <a:moveTo>
                  <a:pt x="0" y="144780"/>
                </a:moveTo>
                <a:cubicBezTo>
                  <a:pt x="49530" y="130175"/>
                  <a:pt x="99060" y="115570"/>
                  <a:pt x="137160" y="91440"/>
                </a:cubicBezTo>
                <a:cubicBezTo>
                  <a:pt x="175260" y="67310"/>
                  <a:pt x="201930" y="33655"/>
                  <a:pt x="2286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/>
          <p:cNvSpPr/>
          <p:nvPr/>
        </p:nvSpPr>
        <p:spPr>
          <a:xfrm>
            <a:off x="8091000" y="3421380"/>
            <a:ext cx="70020" cy="220980"/>
          </a:xfrm>
          <a:custGeom>
            <a:avLst/>
            <a:gdLst>
              <a:gd name="connsiteX0" fmla="*/ 70020 w 70020"/>
              <a:gd name="connsiteY0" fmla="*/ 0 h 220980"/>
              <a:gd name="connsiteX1" fmla="*/ 9060 w 70020"/>
              <a:gd name="connsiteY1" fmla="*/ 121920 h 220980"/>
              <a:gd name="connsiteX2" fmla="*/ 1440 w 70020"/>
              <a:gd name="connsiteY2" fmla="*/ 220980 h 2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020" h="220980">
                <a:moveTo>
                  <a:pt x="70020" y="0"/>
                </a:moveTo>
                <a:cubicBezTo>
                  <a:pt x="45255" y="42545"/>
                  <a:pt x="20490" y="85090"/>
                  <a:pt x="9060" y="121920"/>
                </a:cubicBezTo>
                <a:cubicBezTo>
                  <a:pt x="-2370" y="158750"/>
                  <a:pt x="-465" y="189865"/>
                  <a:pt x="1440" y="22098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835915" y="2840719"/>
                <a:ext cx="49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915" y="2840719"/>
                <a:ext cx="4901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697677" y="3274899"/>
                <a:ext cx="49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677" y="3274899"/>
                <a:ext cx="490126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/>
          <p:cNvCxnSpPr/>
          <p:nvPr/>
        </p:nvCxnSpPr>
        <p:spPr>
          <a:xfrm flipH="1" flipV="1">
            <a:off x="7164288" y="3210051"/>
            <a:ext cx="205068" cy="656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V="1">
            <a:off x="7471495" y="3482340"/>
            <a:ext cx="300905" cy="3534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/>
          <p:cNvGrpSpPr/>
          <p:nvPr/>
        </p:nvGrpSpPr>
        <p:grpSpPr>
          <a:xfrm>
            <a:off x="5152464" y="5103441"/>
            <a:ext cx="1644962" cy="1025603"/>
            <a:chOff x="683568" y="1052736"/>
            <a:chExt cx="2520280" cy="1440160"/>
          </a:xfrm>
        </p:grpSpPr>
        <p:sp>
          <p:nvSpPr>
            <p:cNvPr id="46" name="Right Triangle 45"/>
            <p:cNvSpPr/>
            <p:nvPr/>
          </p:nvSpPr>
          <p:spPr>
            <a:xfrm>
              <a:off x="683568" y="1052736"/>
              <a:ext cx="2520280" cy="1440160"/>
            </a:xfrm>
            <a:prstGeom prst="rt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683568" y="2204864"/>
              <a:ext cx="288032" cy="2880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4" name="Freeform: Shape 43"/>
          <p:cNvSpPr/>
          <p:nvPr/>
        </p:nvSpPr>
        <p:spPr>
          <a:xfrm>
            <a:off x="5151371" y="5264669"/>
            <a:ext cx="266700" cy="142875"/>
          </a:xfrm>
          <a:custGeom>
            <a:avLst/>
            <a:gdLst>
              <a:gd name="connsiteX0" fmla="*/ 0 w 266700"/>
              <a:gd name="connsiteY0" fmla="*/ 142875 h 142875"/>
              <a:gd name="connsiteX1" fmla="*/ 152400 w 266700"/>
              <a:gd name="connsiteY1" fmla="*/ 95250 h 142875"/>
              <a:gd name="connsiteX2" fmla="*/ 266700 w 266700"/>
              <a:gd name="connsiteY2" fmla="*/ 0 h 142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" h="142875">
                <a:moveTo>
                  <a:pt x="0" y="142875"/>
                </a:moveTo>
                <a:cubicBezTo>
                  <a:pt x="53975" y="130968"/>
                  <a:pt x="107950" y="119062"/>
                  <a:pt x="152400" y="95250"/>
                </a:cubicBezTo>
                <a:cubicBezTo>
                  <a:pt x="196850" y="71438"/>
                  <a:pt x="231775" y="35719"/>
                  <a:pt x="26670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Freeform: Shape 47"/>
          <p:cNvSpPr/>
          <p:nvPr/>
        </p:nvSpPr>
        <p:spPr>
          <a:xfrm>
            <a:off x="6351521" y="5902844"/>
            <a:ext cx="57150" cy="228600"/>
          </a:xfrm>
          <a:custGeom>
            <a:avLst/>
            <a:gdLst>
              <a:gd name="connsiteX0" fmla="*/ 0 w 57150"/>
              <a:gd name="connsiteY0" fmla="*/ 228600 h 228600"/>
              <a:gd name="connsiteX1" fmla="*/ 9525 w 57150"/>
              <a:gd name="connsiteY1" fmla="*/ 104775 h 228600"/>
              <a:gd name="connsiteX2" fmla="*/ 57150 w 57150"/>
              <a:gd name="connsiteY2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150" h="228600">
                <a:moveTo>
                  <a:pt x="0" y="228600"/>
                </a:moveTo>
                <a:cubicBezTo>
                  <a:pt x="0" y="185737"/>
                  <a:pt x="0" y="142875"/>
                  <a:pt x="9525" y="104775"/>
                </a:cubicBezTo>
                <a:cubicBezTo>
                  <a:pt x="19050" y="66675"/>
                  <a:pt x="38100" y="33337"/>
                  <a:pt x="5715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131756" y="5341206"/>
                <a:ext cx="49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56" y="5341206"/>
                <a:ext cx="490126" cy="369332"/>
              </a:xfrm>
              <a:prstGeom prst="rect">
                <a:avLst/>
              </a:prstGeom>
              <a:blipFill>
                <a:blip r:embed="rId11"/>
                <a:stretch>
                  <a:fillRect r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900180" y="5757906"/>
                <a:ext cx="49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180" y="5757906"/>
                <a:ext cx="490126" cy="369332"/>
              </a:xfrm>
              <a:prstGeom prst="rect">
                <a:avLst/>
              </a:prstGeom>
              <a:blipFill>
                <a:blip r:embed="rId12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5621882" y="6180337"/>
                <a:ext cx="49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882" y="6180337"/>
                <a:ext cx="490126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755348" y="5484081"/>
                <a:ext cx="49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348" y="5484081"/>
                <a:ext cx="49012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TextBox 53"/>
              <p:cNvSpPr txBox="1"/>
              <p:nvPr/>
            </p:nvSpPr>
            <p:spPr>
              <a:xfrm>
                <a:off x="5838151" y="5151440"/>
                <a:ext cx="4901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8151" y="5151440"/>
                <a:ext cx="490126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/>
              <p:cNvSpPr txBox="1"/>
              <p:nvPr/>
            </p:nvSpPr>
            <p:spPr>
              <a:xfrm>
                <a:off x="6843667" y="4927276"/>
                <a:ext cx="1750437" cy="57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3667" y="4927276"/>
                <a:ext cx="1750437" cy="57066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/>
              <p:cNvSpPr txBox="1"/>
              <p:nvPr/>
            </p:nvSpPr>
            <p:spPr>
              <a:xfrm>
                <a:off x="6870356" y="5546694"/>
                <a:ext cx="1750437" cy="5706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40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356" y="5546694"/>
                <a:ext cx="1750437" cy="57066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6703570" y="6203458"/>
                <a:ext cx="23486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∴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</m:d>
                        </m:e>
                      </m:func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 panose="02040503050406030204" pitchFamily="18" charset="0"/>
                            </a:rPr>
                            <m:t>𝐬𝐢𝐧</m:t>
                          </m:r>
                        </m:fName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  <m:t>𝟒𝟎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70" y="6203458"/>
                <a:ext cx="234861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278815" y="4672310"/>
            <a:ext cx="4114800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i.e. The </a:t>
            </a:r>
            <a:r>
              <a:rPr lang="en-GB" b="1" dirty="0"/>
              <a:t>cosine</a:t>
            </a:r>
            <a:r>
              <a:rPr lang="en-GB" dirty="0"/>
              <a:t> of an angle is the </a:t>
            </a:r>
            <a:r>
              <a:rPr lang="en-GB" b="1" dirty="0"/>
              <a:t>sine</a:t>
            </a:r>
            <a:r>
              <a:rPr lang="en-GB" dirty="0"/>
              <a:t> of the </a:t>
            </a:r>
            <a:r>
              <a:rPr lang="en-GB" b="1" dirty="0"/>
              <a:t>complementary</a:t>
            </a:r>
            <a:r>
              <a:rPr lang="en-GB" dirty="0"/>
              <a:t> angle.</a:t>
            </a:r>
          </a:p>
          <a:p>
            <a:r>
              <a:rPr lang="en-GB" dirty="0"/>
              <a:t>Hence </a:t>
            </a:r>
            <a:r>
              <a:rPr lang="en-GB" b="1" dirty="0"/>
              <a:t>cosine = COMPLEMENTARY SINE</a:t>
            </a:r>
          </a:p>
        </p:txBody>
      </p:sp>
      <p:sp>
        <p:nvSpPr>
          <p:cNvPr id="60" name="Arrow: Right 59"/>
          <p:cNvSpPr/>
          <p:nvPr/>
        </p:nvSpPr>
        <p:spPr>
          <a:xfrm rot="7815011">
            <a:off x="6227909" y="4651029"/>
            <a:ext cx="450925" cy="3231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Arrow: Right 60"/>
          <p:cNvSpPr/>
          <p:nvPr/>
        </p:nvSpPr>
        <p:spPr>
          <a:xfrm rot="10800000">
            <a:off x="4021165" y="5869503"/>
            <a:ext cx="450925" cy="3231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4713FE-BD99-3B20-8205-18C7033C48CF}"/>
              </a:ext>
            </a:extLst>
          </p:cNvPr>
          <p:cNvSpPr/>
          <p:nvPr/>
        </p:nvSpPr>
        <p:spPr>
          <a:xfrm>
            <a:off x="8121650" y="4867684"/>
            <a:ext cx="717550" cy="606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91AE27-92B5-ECA0-0046-BE3F01EA9B47}"/>
              </a:ext>
            </a:extLst>
          </p:cNvPr>
          <p:cNvSpPr/>
          <p:nvPr/>
        </p:nvSpPr>
        <p:spPr>
          <a:xfrm>
            <a:off x="8121650" y="5510332"/>
            <a:ext cx="717550" cy="6060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6016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1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2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7" fill="hold">
                      <p:stCondLst>
                        <p:cond delay="0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13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3" fill="hold">
                      <p:stCondLst>
                        <p:cond delay="0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/>
      <p:bldP spid="15" grpId="0"/>
      <p:bldP spid="14" grpId="0"/>
      <p:bldP spid="17" grpId="0"/>
      <p:bldP spid="25" grpId="0" animBg="1"/>
      <p:bldP spid="26" grpId="0" animBg="1"/>
      <p:bldP spid="28" grpId="0"/>
      <p:bldP spid="29" grpId="0"/>
      <p:bldP spid="27" grpId="0" animBg="1"/>
      <p:bldP spid="30" grpId="0"/>
      <p:bldP spid="31" grpId="0" animBg="1"/>
      <p:bldP spid="35" grpId="0" animBg="1"/>
      <p:bldP spid="37" grpId="0"/>
      <p:bldP spid="38" grpId="0"/>
      <p:bldP spid="44" grpId="0" animBg="1"/>
      <p:bldP spid="48" grpId="0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49" grpId="0" animBg="1"/>
      <p:bldP spid="60" grpId="0" animBg="1"/>
      <p:bldP spid="61" grpId="0" animBg="1"/>
      <p:bldP spid="6" grpId="0" animBg="1"/>
      <p:bldP spid="6" grpId="1" animBg="1"/>
      <p:bldP spid="8" grpId="0" animBg="1"/>
      <p:bldP spid="8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b="1" dirty="0"/>
                <a:t>OVERVIEW</a:t>
              </a:r>
              <a:r>
                <a:rPr lang="en-GB" sz="3200" dirty="0"/>
                <a:t>: Finding missing sides and angles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56793" y="1662899"/>
          <a:ext cx="6029113" cy="47054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0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 dirty="0">
                          <a:effectLst/>
                        </a:rPr>
                        <a:t>You have</a:t>
                      </a:r>
                      <a:endParaRPr lang="en-GB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You want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800">
                          <a:effectLst/>
                        </a:rPr>
                        <a:t>Use</a:t>
                      </a:r>
                      <a:endParaRPr lang="en-GB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7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#1: Two angle-side opposite pairs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Missing angle</a:t>
                      </a:r>
                      <a:r>
                        <a:rPr lang="en-GB" sz="2000" baseline="0" dirty="0">
                          <a:effectLst/>
                        </a:rPr>
                        <a:t> or side in one pair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Sine rule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25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#2 Two sides known and a missing side opposite a known angle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800" dirty="0">
                        <a:effectLst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Remaining side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Cosine rule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5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#3 All three sides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An angle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Cosine rule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48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#4 Two sides known and a missing side </a:t>
                      </a:r>
                      <a:r>
                        <a:rPr lang="en-GB" sz="2000" u="sng" dirty="0">
                          <a:effectLst/>
                        </a:rPr>
                        <a:t>not</a:t>
                      </a:r>
                      <a:r>
                        <a:rPr lang="en-GB" sz="2000" dirty="0">
                          <a:effectLst/>
                        </a:rPr>
                        <a:t> opposite known angle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Remaining side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2000" dirty="0">
                          <a:effectLst/>
                        </a:rPr>
                        <a:t>Sine rule twice</a:t>
                      </a:r>
                      <a:endParaRPr lang="en-GB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6890266" y="4271946"/>
          <a:ext cx="1227377" cy="1177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580952" imgH="1514686" progId="Paint.Picture">
                  <p:embed/>
                </p:oleObj>
              </mc:Choice>
              <mc:Fallback>
                <p:oleObj name="Bitmap Image" r:id="rId2" imgW="1580952" imgH="1514686" progId="Paint.Picture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0266" y="4271946"/>
                        <a:ext cx="1227377" cy="117778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7179483" y="3155052"/>
          <a:ext cx="1103753" cy="1116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409897" imgH="1448002" progId="Paint.Picture">
                  <p:embed/>
                </p:oleObj>
              </mc:Choice>
              <mc:Fallback>
                <p:oleObj name="Bitmap Image" r:id="rId4" imgW="1409897" imgH="1448002" progId="Paint.Picture">
                  <p:embed/>
                  <p:pic>
                    <p:nvPicPr>
                      <p:cNvPr id="1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483" y="3155052"/>
                        <a:ext cx="1103753" cy="11168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6978437" y="5449732"/>
          <a:ext cx="1304799" cy="1275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590897" imgH="1542857" progId="Paint.Picture">
                  <p:embed/>
                </p:oleObj>
              </mc:Choice>
              <mc:Fallback>
                <p:oleObj name="Bitmap Image" r:id="rId6" imgW="1590897" imgH="1542857" progId="Paint.Picture">
                  <p:embed/>
                  <p:pic>
                    <p:nvPicPr>
                      <p:cNvPr id="11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8437" y="5449732"/>
                        <a:ext cx="1304799" cy="12758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037040" y="1633307"/>
          <a:ext cx="1224136" cy="12987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1504762" imgH="1580952" progId="Paint.Picture">
                  <p:embed/>
                </p:oleObj>
              </mc:Choice>
              <mc:Fallback>
                <p:oleObj name="Bitmap Image" r:id="rId8" imgW="1504762" imgH="1580952" progId="Paint.Picture">
                  <p:embed/>
                  <p:pic>
                    <p:nvPicPr>
                      <p:cNvPr id="12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7040" y="1633307"/>
                        <a:ext cx="1224136" cy="12987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/>
          <p:cNvSpPr/>
          <p:nvPr/>
        </p:nvSpPr>
        <p:spPr>
          <a:xfrm>
            <a:off x="5055507" y="1981155"/>
            <a:ext cx="1619250" cy="103781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55507" y="3018971"/>
            <a:ext cx="1619250" cy="12062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55507" y="4225251"/>
            <a:ext cx="1619250" cy="1181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055507" y="5406351"/>
            <a:ext cx="1619250" cy="1038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6442" y="72169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When triangles are not right-angled, we can no longer use simple trigonometric ratios, and must use the cosine and sine rules.</a:t>
            </a:r>
          </a:p>
        </p:txBody>
      </p:sp>
    </p:spTree>
    <p:extLst>
      <p:ext uri="{BB962C8B-B14F-4D97-AF65-F5344CB8AC3E}">
        <p14:creationId xmlns:p14="http://schemas.microsoft.com/office/powerpoint/2010/main" val="421584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Proof of Cosine Rule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6" name="Straight Connector 5"/>
          <p:cNvCxnSpPr/>
          <p:nvPr/>
        </p:nvCxnSpPr>
        <p:spPr>
          <a:xfrm>
            <a:off x="2162335" y="3286111"/>
            <a:ext cx="417646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932040" y="908720"/>
            <a:ext cx="1406759" cy="23773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2162335" y="908719"/>
            <a:ext cx="2769705" cy="2377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4932040" y="908718"/>
            <a:ext cx="1" cy="237739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4932040" y="2996952"/>
            <a:ext cx="2880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220071" y="2996952"/>
            <a:ext cx="1" cy="2891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382182" y="1567425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182" y="1567425"/>
                <a:ext cx="3600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635419" y="1728082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419" y="1728082"/>
                <a:ext cx="3600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900142" y="2065170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142" y="2065170"/>
                <a:ext cx="3600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3453272" y="3286110"/>
                <a:ext cx="821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272" y="3286110"/>
                <a:ext cx="82101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24911" y="3246024"/>
                <a:ext cx="8210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4911" y="3246024"/>
                <a:ext cx="82101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39552" y="1052736"/>
                <a:ext cx="266429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We want to use Pythagoras, so split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into two so that we get two right-angled triangles.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52736"/>
                <a:ext cx="2664296" cy="1200329"/>
              </a:xfrm>
              <a:prstGeom prst="rect">
                <a:avLst/>
              </a:prstGeom>
              <a:blipFill>
                <a:blip r:embed="rId7"/>
                <a:stretch>
                  <a:fillRect l="-2059" t="-3046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710411" y="4040891"/>
                <a:ext cx="5722033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/>
                  <a:t>By Pythagoras: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b="0" i="0" dirty="0">
                    <a:latin typeface="+mj-lt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Subtracting to eliminate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GB" dirty="0"/>
                  <a:t>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𝑐𝑥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But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</m:oMath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GB" dirty="0"/>
              </a:p>
              <a:p>
                <a:r>
                  <a:rPr lang="en-GB" dirty="0"/>
                  <a:t>hence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411" y="4040891"/>
                <a:ext cx="5722033" cy="2585323"/>
              </a:xfrm>
              <a:prstGeom prst="rect">
                <a:avLst/>
              </a:prstGeom>
              <a:blipFill>
                <a:blip r:embed="rId8"/>
                <a:stretch>
                  <a:fillRect l="-959" t="-14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1799876" y="314153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876" y="3141531"/>
                <a:ext cx="3600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Freeform: Shape 29"/>
          <p:cNvSpPr/>
          <p:nvPr/>
        </p:nvSpPr>
        <p:spPr>
          <a:xfrm>
            <a:off x="2583712" y="2902688"/>
            <a:ext cx="172483" cy="382772"/>
          </a:xfrm>
          <a:custGeom>
            <a:avLst/>
            <a:gdLst>
              <a:gd name="connsiteX0" fmla="*/ 0 w 172483"/>
              <a:gd name="connsiteY0" fmla="*/ 0 h 382772"/>
              <a:gd name="connsiteX1" fmla="*/ 148855 w 172483"/>
              <a:gd name="connsiteY1" fmla="*/ 212652 h 382772"/>
              <a:gd name="connsiteX2" fmla="*/ 170121 w 172483"/>
              <a:gd name="connsiteY2" fmla="*/ 382772 h 382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483" h="382772">
                <a:moveTo>
                  <a:pt x="0" y="0"/>
                </a:moveTo>
                <a:cubicBezTo>
                  <a:pt x="60251" y="74428"/>
                  <a:pt x="120502" y="148857"/>
                  <a:pt x="148855" y="212652"/>
                </a:cubicBezTo>
                <a:cubicBezTo>
                  <a:pt x="177209" y="276447"/>
                  <a:pt x="173665" y="329609"/>
                  <a:pt x="170121" y="38277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00D3C-A195-CAA0-0B1A-3E16723F3C7C}"/>
              </a:ext>
            </a:extLst>
          </p:cNvPr>
          <p:cNvSpPr/>
          <p:nvPr/>
        </p:nvSpPr>
        <p:spPr>
          <a:xfrm>
            <a:off x="1710410" y="4811893"/>
            <a:ext cx="5237853" cy="18143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27032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Cosine Rule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62856" y="701519"/>
            <a:ext cx="878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use the </a:t>
            </a:r>
            <a:r>
              <a:rPr lang="en-GB" b="1" dirty="0"/>
              <a:t>cosine rule </a:t>
            </a:r>
            <a:r>
              <a:rPr lang="en-GB" dirty="0"/>
              <a:t>whenever we have </a:t>
            </a:r>
            <a:r>
              <a:rPr lang="en-GB" b="1" dirty="0"/>
              <a:t>three sides </a:t>
            </a:r>
            <a:r>
              <a:rPr lang="en-GB" dirty="0"/>
              <a:t>(and an angle) involved.</a:t>
            </a:r>
          </a:p>
        </p:txBody>
      </p:sp>
      <p:sp>
        <p:nvSpPr>
          <p:cNvPr id="6" name="Freeform 5"/>
          <p:cNvSpPr/>
          <p:nvPr/>
        </p:nvSpPr>
        <p:spPr>
          <a:xfrm>
            <a:off x="1019175" y="2124075"/>
            <a:ext cx="2838450" cy="4019550"/>
          </a:xfrm>
          <a:custGeom>
            <a:avLst/>
            <a:gdLst>
              <a:gd name="connsiteX0" fmla="*/ 161925 w 2838450"/>
              <a:gd name="connsiteY0" fmla="*/ 4019550 h 4019550"/>
              <a:gd name="connsiteX1" fmla="*/ 0 w 2838450"/>
              <a:gd name="connsiteY1" fmla="*/ 1447800 h 4019550"/>
              <a:gd name="connsiteX2" fmla="*/ 2838450 w 2838450"/>
              <a:gd name="connsiteY2" fmla="*/ 0 h 4019550"/>
              <a:gd name="connsiteX3" fmla="*/ 161925 w 2838450"/>
              <a:gd name="connsiteY3" fmla="*/ 4019550 h 4019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8450" h="4019550">
                <a:moveTo>
                  <a:pt x="161925" y="4019550"/>
                </a:moveTo>
                <a:lnTo>
                  <a:pt x="0" y="1447800"/>
                </a:lnTo>
                <a:lnTo>
                  <a:pt x="2838450" y="0"/>
                </a:lnTo>
                <a:lnTo>
                  <a:pt x="161925" y="401955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Freeform 6"/>
          <p:cNvSpPr/>
          <p:nvPr/>
        </p:nvSpPr>
        <p:spPr>
          <a:xfrm>
            <a:off x="1057275" y="3409950"/>
            <a:ext cx="334873" cy="628650"/>
          </a:xfrm>
          <a:custGeom>
            <a:avLst/>
            <a:gdLst>
              <a:gd name="connsiteX0" fmla="*/ 0 w 334873"/>
              <a:gd name="connsiteY0" fmla="*/ 628650 h 628650"/>
              <a:gd name="connsiteX1" fmla="*/ 190500 w 334873"/>
              <a:gd name="connsiteY1" fmla="*/ 523875 h 628650"/>
              <a:gd name="connsiteX2" fmla="*/ 323850 w 334873"/>
              <a:gd name="connsiteY2" fmla="*/ 314325 h 628650"/>
              <a:gd name="connsiteX3" fmla="*/ 323850 w 334873"/>
              <a:gd name="connsiteY3" fmla="*/ 171450 h 628650"/>
              <a:gd name="connsiteX4" fmla="*/ 295275 w 334873"/>
              <a:gd name="connsiteY4" fmla="*/ 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4873" h="628650">
                <a:moveTo>
                  <a:pt x="0" y="628650"/>
                </a:moveTo>
                <a:cubicBezTo>
                  <a:pt x="68262" y="602456"/>
                  <a:pt x="136525" y="576262"/>
                  <a:pt x="190500" y="523875"/>
                </a:cubicBezTo>
                <a:cubicBezTo>
                  <a:pt x="244475" y="471487"/>
                  <a:pt x="301625" y="373062"/>
                  <a:pt x="323850" y="314325"/>
                </a:cubicBezTo>
                <a:cubicBezTo>
                  <a:pt x="346075" y="255588"/>
                  <a:pt x="328612" y="223837"/>
                  <a:pt x="323850" y="171450"/>
                </a:cubicBezTo>
                <a:cubicBezTo>
                  <a:pt x="319088" y="119063"/>
                  <a:pt x="307181" y="59531"/>
                  <a:pt x="295275" y="0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687141" y="2492896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15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141" y="2492896"/>
                <a:ext cx="64807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203" y="4653136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12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3" y="4653136"/>
                <a:ext cx="648072" cy="46166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296771" y="3572218"/>
                <a:ext cx="8326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115°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771" y="3572218"/>
                <a:ext cx="832631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1471" r="-14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345904" y="4191471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904" y="4191471"/>
                <a:ext cx="648072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355976" y="2303066"/>
                <a:ext cx="3889004" cy="83099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Cosine Rule: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𝑎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𝑐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/>
                        </a:rPr>
                        <m:t>−2</m:t>
                      </m:r>
                      <m:r>
                        <a:rPr lang="en-GB" sz="2400" b="0" i="1" smtClean="0">
                          <a:latin typeface="Cambria Math"/>
                        </a:rPr>
                        <m:t>𝑏𝑐</m:t>
                      </m:r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GB" sz="2400" b="0" i="1" smtClean="0">
                              <a:latin typeface="Cambria Math"/>
                            </a:rPr>
                            <m:t>𝐴</m:t>
                          </m:r>
                        </m:e>
                      </m:func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303066"/>
                <a:ext cx="3889004" cy="83099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532917" y="2237849"/>
            <a:ext cx="2742939" cy="2369120"/>
            <a:chOff x="532917" y="2237849"/>
            <a:chExt cx="2742939" cy="23691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/>
                <p:cNvSpPr txBox="1"/>
                <p:nvPr/>
              </p:nvSpPr>
              <p:spPr>
                <a:xfrm>
                  <a:off x="2843808" y="3803050"/>
                  <a:ext cx="432048" cy="36933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/>
                          </a:rPr>
                          <m:t>𝑎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3808" y="3803050"/>
                  <a:ext cx="43204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558194" y="3293115"/>
                  <a:ext cx="432048" cy="36933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58194" y="3293115"/>
                  <a:ext cx="432048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2411760" y="2237849"/>
                  <a:ext cx="432048" cy="36933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/>
                          </a:rPr>
                          <m:t>𝑏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760" y="2237849"/>
                  <a:ext cx="432048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532917" y="4237637"/>
                  <a:ext cx="432048" cy="369332"/>
                </a:xfrm>
                <a:prstGeom prst="rect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/>
                          </a:rPr>
                          <m:t>𝑐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17" y="4237637"/>
                  <a:ext cx="432048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3911835" y="3443199"/>
                <a:ext cx="4939375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The only angle in formula is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, so label angle in diagram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2000" dirty="0"/>
                  <a:t>, label opposite side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2000" dirty="0"/>
                  <a:t>, and so on (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000" dirty="0"/>
                  <a:t> and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2000" dirty="0"/>
                  <a:t> can go either way).</a:t>
                </a:r>
              </a:p>
              <a:p>
                <a:endParaRPr lang="en-GB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2×15×12×</m:t>
                          </m:r>
                          <m:func>
                            <m:funcPr>
                              <m:ctrlP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115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=521.14257…</m:t>
                      </m:r>
                    </m:oMath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=22.83</m:t>
                      </m:r>
                    </m:oMath>
                  </m:oMathPara>
                </a14:m>
                <a:endParaRPr lang="en-GB" sz="2000" b="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835" y="3443199"/>
                <a:ext cx="4939375" cy="2246769"/>
              </a:xfrm>
              <a:prstGeom prst="rect">
                <a:avLst/>
              </a:prstGeom>
              <a:blipFill rotWithShape="0">
                <a:blip r:embed="rId11"/>
                <a:stretch>
                  <a:fillRect l="-1358" t="-1630" r="-1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3955151" y="3443199"/>
            <a:ext cx="4897175" cy="10775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How are sides labelled ?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56267" y="4520705"/>
            <a:ext cx="4897175" cy="107750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Calculation?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58508" y="1861840"/>
            <a:ext cx="2407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Proof at end of PowerPoint.</a:t>
            </a:r>
          </a:p>
        </p:txBody>
      </p:sp>
      <p:cxnSp>
        <p:nvCxnSpPr>
          <p:cNvPr id="20" name="Straight Arrow Connector 19"/>
          <p:cNvCxnSpPr>
            <a:stCxn id="13" idx="2"/>
          </p:cNvCxnSpPr>
          <p:nvPr/>
        </p:nvCxnSpPr>
        <p:spPr>
          <a:xfrm flipH="1">
            <a:off x="7596336" y="2169617"/>
            <a:ext cx="165673" cy="323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983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19" grpId="0" animBg="1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Dealing with Missing Angles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Freeform 5"/>
          <p:cNvSpPr/>
          <p:nvPr/>
        </p:nvSpPr>
        <p:spPr>
          <a:xfrm>
            <a:off x="729320" y="2747897"/>
            <a:ext cx="2471057" cy="1796143"/>
          </a:xfrm>
          <a:custGeom>
            <a:avLst/>
            <a:gdLst>
              <a:gd name="connsiteX0" fmla="*/ 359228 w 2471057"/>
              <a:gd name="connsiteY0" fmla="*/ 76200 h 1796143"/>
              <a:gd name="connsiteX1" fmla="*/ 0 w 2471057"/>
              <a:gd name="connsiteY1" fmla="*/ 1796143 h 1796143"/>
              <a:gd name="connsiteX2" fmla="*/ 2471057 w 2471057"/>
              <a:gd name="connsiteY2" fmla="*/ 0 h 1796143"/>
              <a:gd name="connsiteX3" fmla="*/ 359228 w 2471057"/>
              <a:gd name="connsiteY3" fmla="*/ 76200 h 179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1057" h="1796143">
                <a:moveTo>
                  <a:pt x="359228" y="76200"/>
                </a:moveTo>
                <a:lnTo>
                  <a:pt x="0" y="1796143"/>
                </a:lnTo>
                <a:lnTo>
                  <a:pt x="2471057" y="0"/>
                </a:lnTo>
                <a:lnTo>
                  <a:pt x="359228" y="762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716791" y="231101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791" y="2311014"/>
                <a:ext cx="57606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13636" y="3269232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4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36" y="3269232"/>
                <a:ext cx="57606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1769954" y="3663775"/>
                <a:ext cx="57606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/>
                        </a:rPr>
                        <m:t>9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954" y="3663775"/>
                <a:ext cx="57606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57551" y="2835134"/>
                <a:ext cx="5760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551" y="2835134"/>
                <a:ext cx="57606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/>
          <p:cNvSpPr/>
          <p:nvPr/>
        </p:nvSpPr>
        <p:spPr>
          <a:xfrm>
            <a:off x="2405720" y="2758783"/>
            <a:ext cx="185057" cy="446314"/>
          </a:xfrm>
          <a:custGeom>
            <a:avLst/>
            <a:gdLst>
              <a:gd name="connsiteX0" fmla="*/ 0 w 185057"/>
              <a:gd name="connsiteY0" fmla="*/ 0 h 446314"/>
              <a:gd name="connsiteX1" fmla="*/ 32657 w 185057"/>
              <a:gd name="connsiteY1" fmla="*/ 206829 h 446314"/>
              <a:gd name="connsiteX2" fmla="*/ 97971 w 185057"/>
              <a:gd name="connsiteY2" fmla="*/ 359229 h 446314"/>
              <a:gd name="connsiteX3" fmla="*/ 185057 w 185057"/>
              <a:gd name="connsiteY3" fmla="*/ 446314 h 4463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057" h="446314">
                <a:moveTo>
                  <a:pt x="0" y="0"/>
                </a:moveTo>
                <a:cubicBezTo>
                  <a:pt x="8164" y="73479"/>
                  <a:pt x="16329" y="146958"/>
                  <a:pt x="32657" y="206829"/>
                </a:cubicBezTo>
                <a:cubicBezTo>
                  <a:pt x="48985" y="266700"/>
                  <a:pt x="72571" y="319315"/>
                  <a:pt x="97971" y="359229"/>
                </a:cubicBezTo>
                <a:cubicBezTo>
                  <a:pt x="123371" y="399143"/>
                  <a:pt x="154214" y="422728"/>
                  <a:pt x="185057" y="44631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465624" y="3645968"/>
                <a:ext cx="3888432" cy="20660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/>
                            </a:rPr>
                            <m:t>𝟒</m:t>
                          </m:r>
                        </m:e>
                        <m:sup>
                          <m:r>
                            <a:rPr lang="en-GB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/>
                            </a:rPr>
                            <m:t>𝟕</m:t>
                          </m:r>
                        </m:e>
                        <m:sup>
                          <m:r>
                            <a:rPr lang="en-GB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/>
                            </a:rPr>
                            <m:t>𝟗</m:t>
                          </m:r>
                        </m:e>
                        <m:sup>
                          <m:r>
                            <a:rPr lang="en-GB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𝟕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𝟗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×</m:t>
                          </m:r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/>
                                </a:rPr>
                                <m:t>𝐜𝐨𝐬</m:t>
                              </m:r>
                            </m:fName>
                            <m:e>
                              <m:r>
                                <a:rPr lang="en-GB" b="1" i="1" smtClean="0">
                                  <a:latin typeface="Cambria Math"/>
                                </a:rPr>
                                <m:t>𝜶</m:t>
                              </m:r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𝟏𝟔</m:t>
                      </m:r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/>
                        </a:rPr>
                        <m:t>𝟏𝟑𝟎</m:t>
                      </m:r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r>
                        <a:rPr lang="en-GB" b="1" i="1" smtClean="0">
                          <a:latin typeface="Cambria Math"/>
                        </a:rPr>
                        <m:t>𝟏𝟐𝟔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GB" b="1" i="1" smtClean="0">
                              <a:latin typeface="Cambria Math"/>
                            </a:rPr>
                            <m:t>𝜶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𝟏𝟐𝟔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GB" b="1" i="1" smtClean="0">
                              <a:latin typeface="Cambria Math"/>
                            </a:rPr>
                            <m:t>𝜶</m:t>
                          </m:r>
                        </m:e>
                      </m:func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𝟏𝟑𝟎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𝟏𝟔</m:t>
                      </m:r>
                    </m:oMath>
                    <m:oMath xmlns:m="http://schemas.openxmlformats.org/officeDocument/2006/math"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b="1" i="0" smtClean="0"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GB" b="1" i="1" smtClean="0">
                              <a:latin typeface="Cambria Math"/>
                            </a:rPr>
                            <m:t>𝜶</m:t>
                          </m:r>
                        </m:e>
                      </m:func>
                      <m:r>
                        <a:rPr lang="en-GB" b="1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/>
                            </a:rPr>
                            <m:t>𝟏𝟏𝟒</m:t>
                          </m:r>
                        </m:num>
                        <m:den>
                          <m:r>
                            <a:rPr lang="en-GB" b="1" i="1">
                              <a:latin typeface="Cambria Math"/>
                            </a:rPr>
                            <m:t>𝟏𝟐𝟔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𝜶</m:t>
                      </m:r>
                      <m:r>
                        <a:rPr lang="en-GB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1" i="0" smtClean="0">
                                  <a:latin typeface="Cambria Math"/>
                                </a:rPr>
                                <m:t>𝐜𝐨𝐬</m:t>
                              </m:r>
                            </m:e>
                            <m:sup>
                              <m:r>
                                <a:rPr lang="en-GB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GB" b="1" i="1" smtClean="0">
                                  <a:latin typeface="Cambria Math"/>
                                </a:rPr>
                                <m:t>𝟏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𝟏𝟏𝟒</m:t>
                                  </m:r>
                                </m:num>
                                <m:den>
                                  <m:r>
                                    <a:rPr lang="en-GB" b="1" i="1" smtClean="0">
                                      <a:latin typeface="Cambria Math"/>
                                    </a:rPr>
                                    <m:t>𝟏𝟐𝟔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b="1" i="1">
                          <a:latin typeface="Cambria Math"/>
                        </a:rPr>
                        <m:t>=</m:t>
                      </m:r>
                      <m:r>
                        <a:rPr lang="en-GB" b="1" i="1">
                          <a:latin typeface="Cambria Math"/>
                        </a:rPr>
                        <m:t>𝟐𝟓</m:t>
                      </m:r>
                      <m:r>
                        <a:rPr lang="en-GB" b="1" i="1">
                          <a:latin typeface="Cambria Math"/>
                        </a:rPr>
                        <m:t>.</m:t>
                      </m:r>
                      <m:r>
                        <a:rPr lang="en-GB" b="1" i="1">
                          <a:latin typeface="Cambria Math"/>
                        </a:rPr>
                        <m:t>𝟐</m:t>
                      </m:r>
                      <m:r>
                        <a:rPr lang="en-GB" b="1" i="1">
                          <a:latin typeface="Cambria Math"/>
                        </a:rPr>
                        <m:t>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24" y="3645968"/>
                <a:ext cx="3888432" cy="2066078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7334495" y="3455697"/>
            <a:ext cx="1737272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Label sides then substitute into formula.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066024" y="3974638"/>
            <a:ext cx="1978568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Simplify each bit of formula.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66024" y="4318993"/>
            <a:ext cx="1978568" cy="8309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Rearrange (I use ‘subtraction </a:t>
            </a:r>
            <a:r>
              <a:rPr lang="en-GB" sz="1200" dirty="0" err="1"/>
              <a:t>swapsie</a:t>
            </a:r>
            <a:r>
              <a:rPr lang="en-GB" sz="1200" dirty="0"/>
              <a:t> trick’ to swap thing you’re subtracting and result)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584675" y="3552059"/>
            <a:ext cx="3634832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85698" y="3938172"/>
            <a:ext cx="2987824" cy="30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85698" y="4244084"/>
            <a:ext cx="2987824" cy="3059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85698" y="4553599"/>
            <a:ext cx="2987824" cy="123338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64162" y="1484784"/>
                <a:ext cx="6088158" cy="532966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 smtClean="0">
                              <a:latin typeface="Cambria Math"/>
                            </a:rPr>
                            <m:t>𝒂</m:t>
                          </m:r>
                        </m:e>
                        <m:sup>
                          <m:r>
                            <a:rPr lang="en-GB" sz="28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GB" sz="2800" b="1" i="1" smtClean="0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 smtClean="0">
                              <a:latin typeface="Cambria Math"/>
                            </a:rPr>
                            <m:t>𝒃</m:t>
                          </m:r>
                        </m:e>
                        <m:sup>
                          <m:r>
                            <a:rPr lang="en-GB" sz="28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GB" sz="2800" b="1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1" i="1" smtClean="0">
                              <a:latin typeface="Cambria Math"/>
                            </a:rPr>
                            <m:t>𝒄</m:t>
                          </m:r>
                        </m:e>
                        <m:sup>
                          <m:r>
                            <a:rPr lang="en-GB" sz="28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GB" sz="2800" b="1" i="1" smtClean="0">
                          <a:latin typeface="Cambria Math"/>
                        </a:rPr>
                        <m:t>−</m:t>
                      </m:r>
                      <m:r>
                        <a:rPr lang="en-GB" sz="2800" b="1" i="1" smtClean="0">
                          <a:latin typeface="Cambria Math"/>
                        </a:rPr>
                        <m:t>𝟐</m:t>
                      </m:r>
                      <m:r>
                        <a:rPr lang="en-GB" sz="2800" b="1" i="1" smtClean="0">
                          <a:latin typeface="Cambria Math"/>
                        </a:rPr>
                        <m:t>𝒃𝒄</m:t>
                      </m:r>
                      <m:func>
                        <m:funcPr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GB" sz="2800" b="1" i="0" smtClean="0">
                              <a:latin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GB" sz="2800" b="1" i="1" smtClean="0">
                              <a:latin typeface="Cambria Math"/>
                            </a:rPr>
                            <m:t>𝑨</m:t>
                          </m:r>
                        </m:e>
                      </m:func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62" y="1484784"/>
                <a:ext cx="6088158" cy="532966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1501213" y="764704"/>
          <a:ext cx="6029113" cy="5063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06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303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You have</a:t>
                      </a:r>
                      <a:endParaRPr lang="en-GB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You want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Use</a:t>
                      </a:r>
                      <a:endParaRPr lang="en-GB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All three sides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An angle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GB" sz="1600" dirty="0">
                          <a:effectLst/>
                        </a:rPr>
                        <a:t>Cosine rule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710223" y="2466823"/>
                <a:ext cx="3993805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/>
                  <a:t>Tip</a:t>
                </a:r>
                <a:r>
                  <a:rPr lang="en-GB" sz="1200" b="1" dirty="0"/>
                  <a:t>:</a:t>
                </a:r>
                <a:r>
                  <a:rPr lang="en-GB" sz="1200" dirty="0"/>
                  <a:t> The brackets are not needed, but students who forget about BIDMAS see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  <m:sup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−2×7×9</m:t>
                        </m:r>
                      </m:e>
                    </m:d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r>
                  <a:rPr lang="en-GB" sz="1200" dirty="0"/>
                  <a:t> and hence incorrectly simplify to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16=4</m:t>
                    </m:r>
                    <m:func>
                      <m:func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2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223" y="2466823"/>
                <a:ext cx="3993805" cy="646331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>
            <a:off x="5560828" y="3108965"/>
            <a:ext cx="207483" cy="335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63527" y="5875202"/>
                <a:ext cx="8071922" cy="80432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300" b="1" dirty="0"/>
                  <a:t>Textbook Note</a:t>
                </a:r>
                <a:r>
                  <a:rPr lang="en-GB" sz="1300" dirty="0"/>
                  <a:t>: The textbook presents the rearrangement of the cosine rule: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3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13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GB" sz="13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3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GB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3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GB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3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13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3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sz="13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1300" b="0" i="1" smtClean="0">
                            <a:latin typeface="Cambria Math" panose="02040503050406030204" pitchFamily="18" charset="0"/>
                          </a:rPr>
                          <m:t>𝑏𝑐</m:t>
                        </m:r>
                      </m:den>
                    </m:f>
                  </m:oMath>
                </a14:m>
                <a:r>
                  <a:rPr lang="en-GB" sz="1300" dirty="0"/>
                  <a:t> to find missing angles. I’d personally advise against using this as: (a) It’s another formula to remember. (b) Anything that gives you less practice of manipulating/rearranging equations is probably a bad thing. (c) You won’t get to use the </a:t>
                </a:r>
                <a:r>
                  <a:rPr lang="en-GB" sz="1300" dirty="0" err="1"/>
                  <a:t>swapsie</a:t>
                </a:r>
                <a:r>
                  <a:rPr lang="en-GB" sz="1300" dirty="0"/>
                  <a:t> trick. </a:t>
                </a:r>
                <a:r>
                  <a:rPr lang="en-GB" sz="1300" dirty="0">
                    <a:sym typeface="Wingdings" panose="05000000000000000000" pitchFamily="2" charset="2"/>
                  </a:rPr>
                  <a:t></a:t>
                </a:r>
                <a:endParaRPr lang="en-GB" sz="13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27" y="5875202"/>
                <a:ext cx="8071922" cy="804323"/>
              </a:xfrm>
              <a:prstGeom prst="rect">
                <a:avLst/>
              </a:prstGeom>
              <a:blipFill>
                <a:blip r:embed="rId10"/>
                <a:stretch>
                  <a:fillRect r="-376" b="-4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937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5" grpId="0" animBg="1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Harder Ones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Freeform: Shape 4"/>
          <p:cNvSpPr/>
          <p:nvPr/>
        </p:nvSpPr>
        <p:spPr>
          <a:xfrm>
            <a:off x="595040" y="1156612"/>
            <a:ext cx="2923953" cy="1913860"/>
          </a:xfrm>
          <a:custGeom>
            <a:avLst/>
            <a:gdLst>
              <a:gd name="connsiteX0" fmla="*/ 0 w 2923953"/>
              <a:gd name="connsiteY0" fmla="*/ 1701209 h 1913860"/>
              <a:gd name="connsiteX1" fmla="*/ 1052623 w 2923953"/>
              <a:gd name="connsiteY1" fmla="*/ 0 h 1913860"/>
              <a:gd name="connsiteX2" fmla="*/ 2923953 w 2923953"/>
              <a:gd name="connsiteY2" fmla="*/ 1913860 h 1913860"/>
              <a:gd name="connsiteX3" fmla="*/ 0 w 2923953"/>
              <a:gd name="connsiteY3" fmla="*/ 1701209 h 191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3953" h="1913860">
                <a:moveTo>
                  <a:pt x="0" y="1701209"/>
                </a:moveTo>
                <a:lnTo>
                  <a:pt x="1052623" y="0"/>
                </a:lnTo>
                <a:lnTo>
                  <a:pt x="2923953" y="1913860"/>
                </a:lnTo>
                <a:lnTo>
                  <a:pt x="0" y="1701209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5"/>
          <p:cNvSpPr/>
          <p:nvPr/>
        </p:nvSpPr>
        <p:spPr>
          <a:xfrm>
            <a:off x="863592" y="2432525"/>
            <a:ext cx="171737" cy="438912"/>
          </a:xfrm>
          <a:custGeom>
            <a:avLst/>
            <a:gdLst>
              <a:gd name="connsiteX0" fmla="*/ 0 w 171737"/>
              <a:gd name="connsiteY0" fmla="*/ 0 h 438912"/>
              <a:gd name="connsiteX1" fmla="*/ 146304 w 171737"/>
              <a:gd name="connsiteY1" fmla="*/ 219456 h 438912"/>
              <a:gd name="connsiteX2" fmla="*/ 170688 w 171737"/>
              <a:gd name="connsiteY2" fmla="*/ 438912 h 438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737" h="438912">
                <a:moveTo>
                  <a:pt x="0" y="0"/>
                </a:moveTo>
                <a:cubicBezTo>
                  <a:pt x="58928" y="73152"/>
                  <a:pt x="117856" y="146304"/>
                  <a:pt x="146304" y="219456"/>
                </a:cubicBezTo>
                <a:cubicBezTo>
                  <a:pt x="174752" y="292608"/>
                  <a:pt x="172720" y="365760"/>
                  <a:pt x="170688" y="438912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06488" y="2367389"/>
                <a:ext cx="9579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488" y="2367389"/>
                <a:ext cx="9579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02148" y="1618387"/>
                <a:ext cx="4662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148" y="1618387"/>
                <a:ext cx="46624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416192" y="1634482"/>
                <a:ext cx="919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6192" y="1634482"/>
                <a:ext cx="91933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493236" y="3016106"/>
                <a:ext cx="857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236" y="3016106"/>
                <a:ext cx="857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759454" y="1465525"/>
                <a:ext cx="51816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e>
                          </m:d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60°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+16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+64−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−12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−63=0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−21=0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−7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454" y="1465525"/>
                <a:ext cx="5181600" cy="17543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20840" y="908844"/>
                <a:ext cx="3168352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Determine the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840" y="908844"/>
                <a:ext cx="3168352" cy="369332"/>
              </a:xfrm>
              <a:prstGeom prst="rect">
                <a:avLst/>
              </a:prstGeom>
              <a:blipFill>
                <a:blip r:embed="rId7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4041874" y="1456559"/>
            <a:ext cx="4778597" cy="17632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12792" y="4047108"/>
            <a:ext cx="0" cy="237626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12792" y="4445000"/>
            <a:ext cx="596908" cy="1978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25492" y="4980766"/>
            <a:ext cx="2471936" cy="14426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397001" y="4460215"/>
            <a:ext cx="1900427" cy="5205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830863" y="4337718"/>
                <a:ext cx="8496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863" y="4337718"/>
                <a:ext cx="849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00614" y="4092065"/>
                <a:ext cx="541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14" y="4092065"/>
                <a:ext cx="54123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162543" y="4794917"/>
                <a:ext cx="541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2543" y="4794917"/>
                <a:ext cx="54123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Freeform: Shape 27"/>
          <p:cNvSpPr/>
          <p:nvPr/>
        </p:nvSpPr>
        <p:spPr>
          <a:xfrm>
            <a:off x="812505" y="5941237"/>
            <a:ext cx="446567" cy="223284"/>
          </a:xfrm>
          <a:custGeom>
            <a:avLst/>
            <a:gdLst>
              <a:gd name="connsiteX0" fmla="*/ 0 w 446567"/>
              <a:gd name="connsiteY0" fmla="*/ 0 h 223284"/>
              <a:gd name="connsiteX1" fmla="*/ 255181 w 446567"/>
              <a:gd name="connsiteY1" fmla="*/ 85061 h 223284"/>
              <a:gd name="connsiteX2" fmla="*/ 446567 w 446567"/>
              <a:gd name="connsiteY2" fmla="*/ 223284 h 22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567" h="223284">
                <a:moveTo>
                  <a:pt x="0" y="0"/>
                </a:moveTo>
                <a:cubicBezTo>
                  <a:pt x="90376" y="23923"/>
                  <a:pt x="180753" y="47847"/>
                  <a:pt x="255181" y="85061"/>
                </a:cubicBezTo>
                <a:cubicBezTo>
                  <a:pt x="329609" y="122275"/>
                  <a:pt x="388088" y="172779"/>
                  <a:pt x="446567" y="223284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827689" y="5669159"/>
                <a:ext cx="660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689" y="5669159"/>
                <a:ext cx="66009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55998" y="6451932"/>
                <a:ext cx="5412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98" y="6451932"/>
                <a:ext cx="54123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7325" y="3793861"/>
                <a:ext cx="54123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25" y="3793861"/>
                <a:ext cx="541231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Freeform: Shape 31"/>
          <p:cNvSpPr/>
          <p:nvPr/>
        </p:nvSpPr>
        <p:spPr>
          <a:xfrm>
            <a:off x="801872" y="5473405"/>
            <a:ext cx="276447" cy="74428"/>
          </a:xfrm>
          <a:custGeom>
            <a:avLst/>
            <a:gdLst>
              <a:gd name="connsiteX0" fmla="*/ 0 w 276447"/>
              <a:gd name="connsiteY0" fmla="*/ 0 h 74428"/>
              <a:gd name="connsiteX1" fmla="*/ 148856 w 276447"/>
              <a:gd name="connsiteY1" fmla="*/ 31897 h 74428"/>
              <a:gd name="connsiteX2" fmla="*/ 276447 w 276447"/>
              <a:gd name="connsiteY2" fmla="*/ 74428 h 74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6447" h="74428">
                <a:moveTo>
                  <a:pt x="0" y="0"/>
                </a:moveTo>
                <a:cubicBezTo>
                  <a:pt x="51391" y="9746"/>
                  <a:pt x="102782" y="19492"/>
                  <a:pt x="148856" y="31897"/>
                </a:cubicBezTo>
                <a:cubicBezTo>
                  <a:pt x="194930" y="44302"/>
                  <a:pt x="235688" y="59365"/>
                  <a:pt x="276447" y="74428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73451" y="5098135"/>
                <a:ext cx="660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18°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451" y="5098135"/>
                <a:ext cx="66009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158557" y="4917915"/>
                <a:ext cx="660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4.8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8557" y="4917915"/>
                <a:ext cx="660096" cy="369332"/>
              </a:xfrm>
              <a:prstGeom prst="rect">
                <a:avLst/>
              </a:prstGeom>
              <a:blipFill>
                <a:blip r:embed="rId15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876433" y="5779753"/>
                <a:ext cx="6600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433" y="5779753"/>
                <a:ext cx="660096" cy="369332"/>
              </a:xfrm>
              <a:prstGeom prst="rect">
                <a:avLst/>
              </a:prstGeom>
              <a:blipFill>
                <a:blip r:embed="rId16"/>
                <a:stretch>
                  <a:fillRect r="-2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902174" y="4769517"/>
                <a:ext cx="481002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func>
                            <m:funcPr>
                              <m:ctrlPr>
                                <a:rPr lang="en-GB" b="1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GB" b="1" i="0" smtClean="0">
                                  <a:latin typeface="Cambria Math" panose="02040503050406030204" pitchFamily="18" charset="0"/>
                                </a:rPr>
                                <m:t>𝐜𝐨𝐬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𝟒𝟐</m:t>
                                  </m:r>
                                  <m:r>
                                    <a:rPr lang="en-GB" b="1" i="1" smtClean="0">
                                      <a:latin typeface="Cambria Math" panose="02040503050406030204" pitchFamily="18" charset="0"/>
                                    </a:rPr>
                                    <m:t>°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 (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𝒔𝒇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1" dirty="0"/>
              </a:p>
              <a:p>
                <a:endParaRPr lang="en-GB" b="1" dirty="0"/>
              </a:p>
              <a:p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GB" b="1" dirty="0"/>
                  <a:t> is 5.47 km from coastguard station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GB" b="1" dirty="0"/>
                  <a:t>.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2174" y="4769517"/>
                <a:ext cx="4810026" cy="1200329"/>
              </a:xfrm>
              <a:prstGeom prst="rect">
                <a:avLst/>
              </a:prstGeom>
              <a:blipFill>
                <a:blip r:embed="rId17"/>
                <a:stretch>
                  <a:fillRect b="-76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/>
          <p:cNvSpPr/>
          <p:nvPr/>
        </p:nvSpPr>
        <p:spPr>
          <a:xfrm>
            <a:off x="486561" y="3793861"/>
            <a:ext cx="8333910" cy="29647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838015" y="3454187"/>
                <a:ext cx="6016470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[From textbook] Coastguard station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is 8 km, on a bearing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060°</m:t>
                    </m:r>
                  </m:oMath>
                </a14:m>
                <a:r>
                  <a:rPr lang="en-GB" dirty="0"/>
                  <a:t>, from coastguard station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. A ship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is 4.8 km on a bearing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018°</m:t>
                    </m:r>
                  </m:oMath>
                </a14:m>
                <a:r>
                  <a:rPr lang="en-GB" dirty="0"/>
                  <a:t>, away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. Calculate how far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dirty="0"/>
                  <a:t> is from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8015" y="3454187"/>
                <a:ext cx="6016470" cy="923330"/>
              </a:xfrm>
              <a:prstGeom prst="rect">
                <a:avLst/>
              </a:prstGeom>
              <a:blipFill>
                <a:blip r:embed="rId18"/>
                <a:stretch>
                  <a:fillRect b="-1714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713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</p:childTnLst>
        </p:cTn>
      </p:par>
    </p:tnLst>
    <p:bldLst>
      <p:bldP spid="13" grpId="0" animBg="1"/>
      <p:bldP spid="3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Freeform 1"/>
          <p:cNvSpPr/>
          <p:nvPr/>
        </p:nvSpPr>
        <p:spPr>
          <a:xfrm>
            <a:off x="628019" y="892412"/>
            <a:ext cx="1600200" cy="2100943"/>
          </a:xfrm>
          <a:custGeom>
            <a:avLst/>
            <a:gdLst>
              <a:gd name="connsiteX0" fmla="*/ 0 w 1600200"/>
              <a:gd name="connsiteY0" fmla="*/ 1621971 h 2100943"/>
              <a:gd name="connsiteX1" fmla="*/ 1600200 w 1600200"/>
              <a:gd name="connsiteY1" fmla="*/ 2100943 h 2100943"/>
              <a:gd name="connsiteX2" fmla="*/ 1589314 w 1600200"/>
              <a:gd name="connsiteY2" fmla="*/ 0 h 2100943"/>
              <a:gd name="connsiteX3" fmla="*/ 0 w 1600200"/>
              <a:gd name="connsiteY3" fmla="*/ 1621971 h 2100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0200" h="2100943">
                <a:moveTo>
                  <a:pt x="0" y="1621971"/>
                </a:moveTo>
                <a:lnTo>
                  <a:pt x="1600200" y="2100943"/>
                </a:lnTo>
                <a:cubicBezTo>
                  <a:pt x="1596571" y="1400629"/>
                  <a:pt x="1592943" y="700314"/>
                  <a:pt x="1589314" y="0"/>
                </a:cubicBezTo>
                <a:lnTo>
                  <a:pt x="0" y="1621971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 2"/>
          <p:cNvSpPr/>
          <p:nvPr/>
        </p:nvSpPr>
        <p:spPr>
          <a:xfrm>
            <a:off x="1775630" y="2544865"/>
            <a:ext cx="435429" cy="304800"/>
          </a:xfrm>
          <a:custGeom>
            <a:avLst/>
            <a:gdLst>
              <a:gd name="connsiteX0" fmla="*/ 0 w 435429"/>
              <a:gd name="connsiteY0" fmla="*/ 304800 h 304800"/>
              <a:gd name="connsiteX1" fmla="*/ 76200 w 435429"/>
              <a:gd name="connsiteY1" fmla="*/ 152400 h 304800"/>
              <a:gd name="connsiteX2" fmla="*/ 228600 w 435429"/>
              <a:gd name="connsiteY2" fmla="*/ 43543 h 304800"/>
              <a:gd name="connsiteX3" fmla="*/ 435429 w 435429"/>
              <a:gd name="connsiteY3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429" h="304800">
                <a:moveTo>
                  <a:pt x="0" y="304800"/>
                </a:moveTo>
                <a:cubicBezTo>
                  <a:pt x="19050" y="250371"/>
                  <a:pt x="38100" y="195943"/>
                  <a:pt x="76200" y="152400"/>
                </a:cubicBezTo>
                <a:cubicBezTo>
                  <a:pt x="114300" y="108857"/>
                  <a:pt x="168729" y="68943"/>
                  <a:pt x="228600" y="43543"/>
                </a:cubicBezTo>
                <a:cubicBezTo>
                  <a:pt x="288471" y="18143"/>
                  <a:pt x="361950" y="9071"/>
                  <a:pt x="435429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608375" y="2250763"/>
                <a:ext cx="39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70°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375" y="2250763"/>
                <a:ext cx="394303" cy="369332"/>
              </a:xfrm>
              <a:prstGeom prst="rect">
                <a:avLst/>
              </a:prstGeom>
              <a:blipFill>
                <a:blip r:embed="rId2"/>
                <a:stretch>
                  <a:fillRect r="-2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33816" y="1321571"/>
                <a:ext cx="39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816" y="1321571"/>
                <a:ext cx="39430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199644" y="1785716"/>
                <a:ext cx="39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9644" y="1785716"/>
                <a:ext cx="39430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50517" y="2642965"/>
                <a:ext cx="39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517" y="2642965"/>
                <a:ext cx="3943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80724" y="3181383"/>
                <a:ext cx="172819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=6.36°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24" y="3181383"/>
                <a:ext cx="17281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>
          <a:xfrm>
            <a:off x="1366724" y="3190682"/>
            <a:ext cx="91456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7366" y="892413"/>
            <a:ext cx="366464" cy="3737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/>
              <a:t>1</a:t>
            </a:r>
            <a:endParaRPr lang="en-GB" b="1" dirty="0"/>
          </a:p>
        </p:txBody>
      </p:sp>
      <p:sp>
        <p:nvSpPr>
          <p:cNvPr id="14" name="Rectangle 13"/>
          <p:cNvSpPr/>
          <p:nvPr/>
        </p:nvSpPr>
        <p:spPr>
          <a:xfrm>
            <a:off x="5706999" y="1266682"/>
            <a:ext cx="366464" cy="3737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3</a:t>
            </a:r>
          </a:p>
        </p:txBody>
      </p:sp>
      <p:sp>
        <p:nvSpPr>
          <p:cNvPr id="15" name="Freeform: Shape 14"/>
          <p:cNvSpPr/>
          <p:nvPr/>
        </p:nvSpPr>
        <p:spPr>
          <a:xfrm>
            <a:off x="6761843" y="1244600"/>
            <a:ext cx="1930400" cy="2336800"/>
          </a:xfrm>
          <a:custGeom>
            <a:avLst/>
            <a:gdLst>
              <a:gd name="connsiteX0" fmla="*/ 0 w 1930400"/>
              <a:gd name="connsiteY0" fmla="*/ 2336800 h 2336800"/>
              <a:gd name="connsiteX1" fmla="*/ 1930400 w 1930400"/>
              <a:gd name="connsiteY1" fmla="*/ 1079500 h 2336800"/>
              <a:gd name="connsiteX2" fmla="*/ 444500 w 1930400"/>
              <a:gd name="connsiteY2" fmla="*/ 0 h 2336800"/>
              <a:gd name="connsiteX3" fmla="*/ 0 w 1930400"/>
              <a:gd name="connsiteY3" fmla="*/ 2336800 h 233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0400" h="2336800">
                <a:moveTo>
                  <a:pt x="0" y="2336800"/>
                </a:moveTo>
                <a:lnTo>
                  <a:pt x="1930400" y="1079500"/>
                </a:lnTo>
                <a:lnTo>
                  <a:pt x="444500" y="0"/>
                </a:lnTo>
                <a:lnTo>
                  <a:pt x="0" y="23368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/>
          <p:cNvSpPr/>
          <p:nvPr/>
        </p:nvSpPr>
        <p:spPr>
          <a:xfrm>
            <a:off x="6850743" y="3086100"/>
            <a:ext cx="317500" cy="215900"/>
          </a:xfrm>
          <a:custGeom>
            <a:avLst/>
            <a:gdLst>
              <a:gd name="connsiteX0" fmla="*/ 0 w 317500"/>
              <a:gd name="connsiteY0" fmla="*/ 0 h 215900"/>
              <a:gd name="connsiteX1" fmla="*/ 203200 w 317500"/>
              <a:gd name="connsiteY1" fmla="*/ 76200 h 215900"/>
              <a:gd name="connsiteX2" fmla="*/ 317500 w 317500"/>
              <a:gd name="connsiteY2" fmla="*/ 215900 h 21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7500" h="215900">
                <a:moveTo>
                  <a:pt x="0" y="0"/>
                </a:moveTo>
                <a:cubicBezTo>
                  <a:pt x="75141" y="20108"/>
                  <a:pt x="150283" y="40217"/>
                  <a:pt x="203200" y="76200"/>
                </a:cubicBezTo>
                <a:cubicBezTo>
                  <a:pt x="256117" y="112183"/>
                  <a:pt x="286808" y="164041"/>
                  <a:pt x="317500" y="21590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948359" y="2781300"/>
                <a:ext cx="39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8359" y="2781300"/>
                <a:ext cx="394303" cy="369332"/>
              </a:xfrm>
              <a:prstGeom prst="rect">
                <a:avLst/>
              </a:prstGeom>
              <a:blipFill>
                <a:blip r:embed="rId7"/>
                <a:stretch>
                  <a:fillRect r="-2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756851" y="1403371"/>
                <a:ext cx="10179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51" y="1403371"/>
                <a:ext cx="101794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7740703" y="2918341"/>
                <a:ext cx="472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03" y="2918341"/>
                <a:ext cx="4721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6022068" y="2236134"/>
                <a:ext cx="9167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068" y="2236134"/>
                <a:ext cx="91676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761843" y="3781135"/>
                <a:ext cx="172819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1843" y="3781135"/>
                <a:ext cx="172819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7723765" y="3778039"/>
            <a:ext cx="717654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3" name="Freeform: Shape 22"/>
          <p:cNvSpPr/>
          <p:nvPr/>
        </p:nvSpPr>
        <p:spPr>
          <a:xfrm>
            <a:off x="3565388" y="2962122"/>
            <a:ext cx="1999544" cy="1948745"/>
          </a:xfrm>
          <a:custGeom>
            <a:avLst/>
            <a:gdLst>
              <a:gd name="connsiteX0" fmla="*/ 723900 w 1828800"/>
              <a:gd name="connsiteY0" fmla="*/ 0 h 2692400"/>
              <a:gd name="connsiteX1" fmla="*/ 0 w 1828800"/>
              <a:gd name="connsiteY1" fmla="*/ 2120900 h 2692400"/>
              <a:gd name="connsiteX2" fmla="*/ 1828800 w 1828800"/>
              <a:gd name="connsiteY2" fmla="*/ 2692400 h 2692400"/>
              <a:gd name="connsiteX3" fmla="*/ 723900 w 1828800"/>
              <a:gd name="connsiteY3" fmla="*/ 0 h 2692400"/>
              <a:gd name="connsiteX0" fmla="*/ 1308100 w 2413000"/>
              <a:gd name="connsiteY0" fmla="*/ 12700 h 2705100"/>
              <a:gd name="connsiteX1" fmla="*/ 0 w 2413000"/>
              <a:gd name="connsiteY1" fmla="*/ 0 h 2705100"/>
              <a:gd name="connsiteX2" fmla="*/ 2413000 w 2413000"/>
              <a:gd name="connsiteY2" fmla="*/ 2705100 h 2705100"/>
              <a:gd name="connsiteX3" fmla="*/ 1308100 w 2413000"/>
              <a:gd name="connsiteY3" fmla="*/ 12700 h 2705100"/>
              <a:gd name="connsiteX0" fmla="*/ 1446389 w 1446389"/>
              <a:gd name="connsiteY0" fmla="*/ 12700 h 2163234"/>
              <a:gd name="connsiteX1" fmla="*/ 138289 w 1446389"/>
              <a:gd name="connsiteY1" fmla="*/ 0 h 2163234"/>
              <a:gd name="connsiteX2" fmla="*/ 0 w 1446389"/>
              <a:gd name="connsiteY2" fmla="*/ 2163234 h 2163234"/>
              <a:gd name="connsiteX3" fmla="*/ 1446389 w 1446389"/>
              <a:gd name="connsiteY3" fmla="*/ 12700 h 2163234"/>
              <a:gd name="connsiteX0" fmla="*/ 1999544 w 1999544"/>
              <a:gd name="connsiteY0" fmla="*/ 12700 h 1948745"/>
              <a:gd name="connsiteX1" fmla="*/ 691444 w 1999544"/>
              <a:gd name="connsiteY1" fmla="*/ 0 h 1948745"/>
              <a:gd name="connsiteX2" fmla="*/ 0 w 1999544"/>
              <a:gd name="connsiteY2" fmla="*/ 1948745 h 1948745"/>
              <a:gd name="connsiteX3" fmla="*/ 1999544 w 1999544"/>
              <a:gd name="connsiteY3" fmla="*/ 12700 h 1948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99544" h="1948745">
                <a:moveTo>
                  <a:pt x="1999544" y="12700"/>
                </a:moveTo>
                <a:lnTo>
                  <a:pt x="691444" y="0"/>
                </a:lnTo>
                <a:lnTo>
                  <a:pt x="0" y="1948745"/>
                </a:lnTo>
                <a:lnTo>
                  <a:pt x="1999544" y="12700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/>
          <p:cNvSpPr/>
          <p:nvPr/>
        </p:nvSpPr>
        <p:spPr>
          <a:xfrm>
            <a:off x="3093981" y="2879909"/>
            <a:ext cx="366464" cy="37377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2</a:t>
            </a:r>
          </a:p>
        </p:txBody>
      </p:sp>
      <p:sp>
        <p:nvSpPr>
          <p:cNvPr id="25" name="Freeform: Shape 24"/>
          <p:cNvSpPr/>
          <p:nvPr/>
        </p:nvSpPr>
        <p:spPr>
          <a:xfrm>
            <a:off x="4127863" y="2979057"/>
            <a:ext cx="541020" cy="350520"/>
          </a:xfrm>
          <a:custGeom>
            <a:avLst/>
            <a:gdLst>
              <a:gd name="connsiteX0" fmla="*/ 0 w 541020"/>
              <a:gd name="connsiteY0" fmla="*/ 350520 h 350520"/>
              <a:gd name="connsiteX1" fmla="*/ 297180 w 541020"/>
              <a:gd name="connsiteY1" fmla="*/ 274320 h 350520"/>
              <a:gd name="connsiteX2" fmla="*/ 541020 w 541020"/>
              <a:gd name="connsiteY2" fmla="*/ 0 h 350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1020" h="350520">
                <a:moveTo>
                  <a:pt x="0" y="350520"/>
                </a:moveTo>
                <a:cubicBezTo>
                  <a:pt x="103505" y="341630"/>
                  <a:pt x="207010" y="332740"/>
                  <a:pt x="297180" y="274320"/>
                </a:cubicBezTo>
                <a:cubicBezTo>
                  <a:pt x="387350" y="215900"/>
                  <a:pt x="464185" y="107950"/>
                  <a:pt x="54102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601659" y="3494694"/>
                <a:ext cx="39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659" y="3494694"/>
                <a:ext cx="39430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771713" y="2623445"/>
                <a:ext cx="39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713" y="2623445"/>
                <a:ext cx="394303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91634" y="3848941"/>
                <a:ext cx="39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1634" y="3848941"/>
                <a:ext cx="394303" cy="369332"/>
              </a:xfrm>
              <a:prstGeom prst="rect">
                <a:avLst/>
              </a:prstGeom>
              <a:blipFill>
                <a:blip r:embed="rId14"/>
                <a:stretch>
                  <a:fillRect r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540658" y="5182404"/>
                <a:ext cx="1728192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=124.2°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0658" y="5182404"/>
                <a:ext cx="172819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4266580" y="5185037"/>
            <a:ext cx="914567" cy="3693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306228" y="3209121"/>
                <a:ext cx="39430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6228" y="3209121"/>
                <a:ext cx="394303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035923" y="5703100"/>
            <a:ext cx="29729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Fro</a:t>
            </a:r>
            <a:r>
              <a:rPr lang="en-GB" b="1" dirty="0"/>
              <a:t> Note</a:t>
            </a:r>
            <a:r>
              <a:rPr lang="en-GB" dirty="0"/>
              <a:t>: You will get an obtuse angle whenever you inverse cos a negative value.</a:t>
            </a:r>
          </a:p>
        </p:txBody>
      </p:sp>
    </p:spTree>
    <p:extLst>
      <p:ext uri="{BB962C8B-B14F-4D97-AF65-F5344CB8AC3E}">
        <p14:creationId xmlns:p14="http://schemas.microsoft.com/office/powerpoint/2010/main" val="165156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</p:childTnLst>
        </p:cTn>
      </p:par>
    </p:tnLst>
    <p:bldLst>
      <p:bldP spid="12" grpId="0" animBg="1"/>
      <p:bldP spid="22" grpId="0" animBg="1"/>
      <p:bldP spid="30" grpId="0" animBg="1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61756</TotalTime>
  <Words>1577</Words>
  <Application>Microsoft Office PowerPoint</Application>
  <PresentationFormat>On-screen Show (4:3)</PresentationFormat>
  <Paragraphs>215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Cambria Math</vt:lpstr>
      <vt:lpstr>Wingdings</vt:lpstr>
      <vt:lpstr>Office Theme</vt:lpstr>
      <vt:lpstr>Bitmap Image</vt:lpstr>
      <vt:lpstr>P1 Chapter 9: Trigonometric Ratios  Cosine Rule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2025-06-25T16:22:23Z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