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530" r:id="rId6"/>
    <p:sldId id="531" r:id="rId7"/>
    <p:sldId id="532" r:id="rId8"/>
    <p:sldId id="549" r:id="rId9"/>
    <p:sldId id="543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AD7C690F-0E75-4AED-BBAB-049F6E2F99EE}"/>
    <pc:docChg chg="delSld modSld">
      <pc:chgData name="Dieter Beaven" userId="9bbdb69f-69d0-4759-aa9b-5c090a2da237" providerId="ADAL" clId="{AD7C690F-0E75-4AED-BBAB-049F6E2F99EE}" dt="2025-06-05T10:26:38.090" v="6" actId="47"/>
      <pc:docMkLst>
        <pc:docMk/>
      </pc:docMkLst>
      <pc:sldChg chg="addSp modSp mod">
        <pc:chgData name="Dieter Beaven" userId="9bbdb69f-69d0-4759-aa9b-5c090a2da237" providerId="ADAL" clId="{AD7C690F-0E75-4AED-BBAB-049F6E2F99EE}" dt="2025-06-04T12:01:01.346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AD7C690F-0E75-4AED-BBAB-049F6E2F99EE}" dt="2025-06-04T12:01:01.346" v="1" actId="1076"/>
          <ac:picMkLst>
            <pc:docMk/>
            <pc:sldMk cId="3896053727" sldId="543"/>
            <ac:picMk id="6" creationId="{5EE40F9B-B1AD-36AB-5687-75E40CB08353}"/>
          </ac:picMkLst>
        </pc:picChg>
      </pc:sldChg>
      <pc:sldChg chg="addSp modSp mod">
        <pc:chgData name="Dieter Beaven" userId="9bbdb69f-69d0-4759-aa9b-5c090a2da237" providerId="ADAL" clId="{AD7C690F-0E75-4AED-BBAB-049F6E2F99EE}" dt="2025-06-05T10:26:36.715" v="5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AD7C690F-0E75-4AED-BBAB-049F6E2F99EE}" dt="2025-06-05T10:26:36.715" v="5" actId="1076"/>
          <ac:picMkLst>
            <pc:docMk/>
            <pc:sldMk cId="3458699803" sldId="545"/>
            <ac:picMk id="6" creationId="{B01E6D76-7B80-988B-AE7A-DD677A120714}"/>
          </ac:picMkLst>
        </pc:picChg>
      </pc:sldChg>
      <pc:sldChg chg="del">
        <pc:chgData name="Dieter Beaven" userId="9bbdb69f-69d0-4759-aa9b-5c090a2da237" providerId="ADAL" clId="{AD7C690F-0E75-4AED-BBAB-049F6E2F99EE}" dt="2025-06-04T12:01:03.174" v="2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AD7C690F-0E75-4AED-BBAB-049F6E2F99EE}" dt="2025-06-04T12:01:03.518" v="3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AD7C690F-0E75-4AED-BBAB-049F6E2F99EE}" dt="2025-06-05T10:26:38.090" v="6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4F76DC90-98A7-4095-9421-D7D67ABB020D}"/>
    <pc:docChg chg="undo custSel addSld modSld">
      <pc:chgData name="Dieter Beaven" userId="9bbdb69f-69d0-4759-aa9b-5c090a2da237" providerId="ADAL" clId="{4F76DC90-98A7-4095-9421-D7D67ABB020D}" dt="2025-04-28T15:20:59.161" v="49" actId="20577"/>
      <pc:docMkLst>
        <pc:docMk/>
      </pc:docMkLst>
      <pc:sldChg chg="add">
        <pc:chgData name="Dieter Beaven" userId="9bbdb69f-69d0-4759-aa9b-5c090a2da237" providerId="ADAL" clId="{4F76DC90-98A7-4095-9421-D7D67ABB020D}" dt="2025-04-28T15:19:32.089" v="1"/>
        <pc:sldMkLst>
          <pc:docMk/>
          <pc:sldMk cId="1458550830" sldId="530"/>
        </pc:sldMkLst>
      </pc:sldChg>
      <pc:sldChg chg="modSp add mod">
        <pc:chgData name="Dieter Beaven" userId="9bbdb69f-69d0-4759-aa9b-5c090a2da237" providerId="ADAL" clId="{4F76DC90-98A7-4095-9421-D7D67ABB020D}" dt="2025-04-28T15:20:35.565" v="28" actId="20577"/>
        <pc:sldMkLst>
          <pc:docMk/>
          <pc:sldMk cId="2507884886" sldId="531"/>
        </pc:sldMkLst>
        <pc:spChg chg="mod">
          <ac:chgData name="Dieter Beaven" userId="9bbdb69f-69d0-4759-aa9b-5c090a2da237" providerId="ADAL" clId="{4F76DC90-98A7-4095-9421-D7D67ABB020D}" dt="2025-04-28T15:20:35.565" v="28" actId="20577"/>
          <ac:spMkLst>
            <pc:docMk/>
            <pc:sldMk cId="2507884886" sldId="531"/>
            <ac:spMk id="17" creationId="{00000000-0000-0000-0000-000000000000}"/>
          </ac:spMkLst>
        </pc:spChg>
      </pc:sldChg>
      <pc:sldChg chg="add">
        <pc:chgData name="Dieter Beaven" userId="9bbdb69f-69d0-4759-aa9b-5c090a2da237" providerId="ADAL" clId="{4F76DC90-98A7-4095-9421-D7D67ABB020D}" dt="2025-04-28T15:19:32.089" v="1"/>
        <pc:sldMkLst>
          <pc:docMk/>
          <pc:sldMk cId="3470501447" sldId="532"/>
        </pc:sldMkLst>
      </pc:sldChg>
      <pc:sldChg chg="modSp mod">
        <pc:chgData name="Dieter Beaven" userId="9bbdb69f-69d0-4759-aa9b-5c090a2da237" providerId="ADAL" clId="{4F76DC90-98A7-4095-9421-D7D67ABB020D}" dt="2025-04-28T15:20:59.161" v="4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F76DC90-98A7-4095-9421-D7D67ABB020D}" dt="2025-04-28T15:20:59.161" v="4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F76DC90-98A7-4095-9421-D7D67ABB020D}" dt="2025-04-28T15:19:47.366" v="9" actId="6549"/>
        <pc:sldMkLst>
          <pc:docMk/>
          <pc:sldMk cId="3055658135" sldId="549"/>
        </pc:sldMkLst>
        <pc:spChg chg="mod">
          <ac:chgData name="Dieter Beaven" userId="9bbdb69f-69d0-4759-aa9b-5c090a2da237" providerId="ADAL" clId="{4F76DC90-98A7-4095-9421-D7D67ABB020D}" dt="2025-04-28T15:19:38.636" v="5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4F76DC90-98A7-4095-9421-D7D67ABB020D}" dt="2025-04-28T15:19:47.366" v="9" actId="6549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/>
            </a:br>
            <a:r>
              <a:rPr lang="en-GB"/>
              <a:t>Reciprocal Graphs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latin typeface="+mj-lt"/>
                </a:rPr>
                <a:t>GCSE RECAP </a:t>
              </a:r>
              <a:r>
                <a:rPr lang="en-GB" sz="3200" dirty="0">
                  <a:latin typeface="+mj-lt"/>
                </a:rPr>
                <a:t>:: Reciprocal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11091"/>
                <a:ext cx="2160240" cy="48494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11091"/>
                <a:ext cx="2160240" cy="484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85070" y="944400"/>
                <a:ext cx="2160240" cy="4855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70" y="944400"/>
                <a:ext cx="2160240" cy="485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828197" y="3314777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35783" y="2199272"/>
            <a:ext cx="13997" cy="21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>
            <a:off x="2094614" y="2317898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 rot="10800000">
            <a:off x="972421" y="3368319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17642" y="3344094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25228" y="2228589"/>
            <a:ext cx="13997" cy="21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85889" y="1886995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89" y="1886995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6858" y="3214599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58" y="3214599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/>
          <p:cNvSpPr/>
          <p:nvPr/>
        </p:nvSpPr>
        <p:spPr>
          <a:xfrm flipV="1">
            <a:off x="5484059" y="3399837"/>
            <a:ext cx="1031358" cy="1108367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 rot="10800000" flipV="1">
            <a:off x="4340601" y="2158409"/>
            <a:ext cx="1031358" cy="1143533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740553" y="1888346"/>
            <a:ext cx="29781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Fro</a:t>
            </a:r>
            <a:r>
              <a:rPr lang="en-GB" sz="1400" b="1" dirty="0"/>
              <a:t> Note</a:t>
            </a:r>
            <a:r>
              <a:rPr lang="en-GB" sz="1400" dirty="0"/>
              <a:t>: The scaling caused by the 3 isn’t observable for this graph in isolation because the axes have no scale. This will only be observation for multiple graphs on the same axes.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0996" y="4394614"/>
                <a:ext cx="35358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Notice the distance between this line and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-axis (i.e. the line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) gradually decreases as the lines go off towards infinity. The line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 is known as an </a:t>
                </a:r>
                <a:r>
                  <a:rPr lang="en-GB" sz="1200" b="1" dirty="0"/>
                  <a:t>asymptote</a:t>
                </a:r>
                <a:r>
                  <a:rPr lang="en-GB" sz="1200" dirty="0"/>
                  <a:t> of the graph.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6" y="4394614"/>
                <a:ext cx="3535839" cy="830997"/>
              </a:xfrm>
              <a:prstGeom prst="rect">
                <a:avLst/>
              </a:prstGeom>
              <a:blipFill>
                <a:blip r:embed="rId7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006562" y="5423528"/>
            <a:ext cx="269571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Wingdings" panose="05000000000000000000" pitchFamily="2" charset="2"/>
              </a:rPr>
              <a:t>!</a:t>
            </a:r>
            <a:r>
              <a:rPr lang="en-GB" sz="1600" dirty="0"/>
              <a:t> An asymptote is a line which the graph approaches but never reaches.</a:t>
            </a:r>
          </a:p>
        </p:txBody>
      </p:sp>
      <p:sp>
        <p:nvSpPr>
          <p:cNvPr id="29" name="Freeform: Shape 28"/>
          <p:cNvSpPr/>
          <p:nvPr/>
        </p:nvSpPr>
        <p:spPr>
          <a:xfrm>
            <a:off x="2695575" y="3176588"/>
            <a:ext cx="433387" cy="85725"/>
          </a:xfrm>
          <a:custGeom>
            <a:avLst/>
            <a:gdLst>
              <a:gd name="connsiteX0" fmla="*/ 0 w 433387"/>
              <a:gd name="connsiteY0" fmla="*/ 0 h 85725"/>
              <a:gd name="connsiteX1" fmla="*/ 195262 w 433387"/>
              <a:gd name="connsiteY1" fmla="*/ 61913 h 85725"/>
              <a:gd name="connsiteX2" fmla="*/ 433387 w 433387"/>
              <a:gd name="connsiteY2" fmla="*/ 8572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87" h="85725">
                <a:moveTo>
                  <a:pt x="0" y="0"/>
                </a:moveTo>
                <a:cubicBezTo>
                  <a:pt x="61515" y="23813"/>
                  <a:pt x="123031" y="47626"/>
                  <a:pt x="195262" y="61913"/>
                </a:cubicBezTo>
                <a:cubicBezTo>
                  <a:pt x="267493" y="76200"/>
                  <a:pt x="350440" y="80962"/>
                  <a:pt x="433387" y="8572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599089" y="3342831"/>
            <a:ext cx="529327" cy="0"/>
          </a:xfrm>
          <a:prstGeom prst="line">
            <a:avLst/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95575" y="3491598"/>
            <a:ext cx="168177" cy="8441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5713" y="1520078"/>
            <a:ext cx="3475172" cy="3009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57684" y="5317203"/>
                <a:ext cx="2687955" cy="101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Asymptotes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:</a:t>
                </a:r>
              </a:p>
              <a:p>
                <a:r>
                  <a:rPr lang="en-GB" dirty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84" y="5317203"/>
                <a:ext cx="2687955" cy="1016945"/>
              </a:xfrm>
              <a:prstGeom prst="rect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116383" y="6060559"/>
            <a:ext cx="1327488" cy="510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3766" y="1547065"/>
            <a:ext cx="4579991" cy="2982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85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14" grpId="0" animBg="1"/>
      <p:bldP spid="34" grpId="0"/>
      <p:bldP spid="35" grpId="0" animBg="1"/>
      <p:bldP spid="35" grpId="1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Reciprocal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11091"/>
                <a:ext cx="2160240" cy="48494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11091"/>
                <a:ext cx="2160240" cy="484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9992" y="911091"/>
                <a:ext cx="2160240" cy="48436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911091"/>
                <a:ext cx="2160240" cy="484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828197" y="3314777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35783" y="2199272"/>
            <a:ext cx="13997" cy="21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/>
          <p:cNvSpPr/>
          <p:nvPr/>
        </p:nvSpPr>
        <p:spPr>
          <a:xfrm>
            <a:off x="2094614" y="2317898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/>
          <p:cNvSpPr/>
          <p:nvPr/>
        </p:nvSpPr>
        <p:spPr>
          <a:xfrm flipH="1">
            <a:off x="944416" y="2299050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09140" y="5031069"/>
            <a:ext cx="285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Hint</a:t>
            </a:r>
            <a:r>
              <a:rPr lang="en-GB" sz="1400" dirty="0"/>
              <a:t>: Note that anything squared will always be at least zero.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91836" y="3344094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699422" y="2228589"/>
            <a:ext cx="13997" cy="21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60083" y="1886995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83" y="1886995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91052" y="3214599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52" y="3214599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/>
          <p:cNvSpPr/>
          <p:nvPr/>
        </p:nvSpPr>
        <p:spPr>
          <a:xfrm flipV="1">
            <a:off x="5768885" y="3421103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/>
          <p:cNvSpPr/>
          <p:nvPr/>
        </p:nvSpPr>
        <p:spPr>
          <a:xfrm flipH="1" flipV="1">
            <a:off x="4618687" y="3402255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70076" y="1740103"/>
            <a:ext cx="2974873" cy="2704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15271" y="1740103"/>
            <a:ext cx="2974873" cy="2704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75706" y="740971"/>
            <a:ext cx="1152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is new to the A Level 2017 syllabus.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27784" y="911091"/>
            <a:ext cx="288032" cy="14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Reciprocal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026" y="890053"/>
                <a:ext cx="6696744" cy="48494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axes,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6" y="890053"/>
                <a:ext cx="6696744" cy="484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720793" y="3761345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28380" y="2645840"/>
            <a:ext cx="37565" cy="273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9040" y="2304246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40" y="2304246"/>
                <a:ext cx="41547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0009" y="3631850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009" y="3631850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3987210" y="2764466"/>
            <a:ext cx="1031358" cy="96756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/>
          <p:cNvSpPr/>
          <p:nvPr/>
        </p:nvSpPr>
        <p:spPr>
          <a:xfrm rot="10800000">
            <a:off x="2865017" y="3814887"/>
            <a:ext cx="1063256" cy="1233376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63256"/>
              <a:gd name="connsiteY0" fmla="*/ 0 h 1233376"/>
              <a:gd name="connsiteX1" fmla="*/ 350875 w 1063256"/>
              <a:gd name="connsiteY1" fmla="*/ 988828 h 1233376"/>
              <a:gd name="connsiteX2" fmla="*/ 1063256 w 1063256"/>
              <a:gd name="connsiteY2" fmla="*/ 1233376 h 123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256" h="1233376">
                <a:moveTo>
                  <a:pt x="0" y="0"/>
                </a:moveTo>
                <a:cubicBezTo>
                  <a:pt x="31012" y="227714"/>
                  <a:pt x="173666" y="783265"/>
                  <a:pt x="350875" y="988828"/>
                </a:cubicBezTo>
                <a:cubicBezTo>
                  <a:pt x="528084" y="1194391"/>
                  <a:pt x="729217" y="1202365"/>
                  <a:pt x="1063256" y="12333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4029741" y="1998922"/>
            <a:ext cx="1031358" cy="162678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 flipH="1" flipV="1">
            <a:off x="2856019" y="3913773"/>
            <a:ext cx="1031358" cy="1626782"/>
          </a:xfrm>
          <a:custGeom>
            <a:avLst/>
            <a:gdLst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  <a:gd name="connsiteX0" fmla="*/ 0 w 1031358"/>
              <a:gd name="connsiteY0" fmla="*/ 0 h 967562"/>
              <a:gd name="connsiteX1" fmla="*/ 318977 w 1031358"/>
              <a:gd name="connsiteY1" fmla="*/ 723014 h 967562"/>
              <a:gd name="connsiteX2" fmla="*/ 1031358 w 1031358"/>
              <a:gd name="connsiteY2" fmla="*/ 967562 h 9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358" h="967562">
                <a:moveTo>
                  <a:pt x="0" y="0"/>
                </a:moveTo>
                <a:cubicBezTo>
                  <a:pt x="31012" y="227714"/>
                  <a:pt x="147084" y="561754"/>
                  <a:pt x="318977" y="723014"/>
                </a:cubicBezTo>
                <a:cubicBezTo>
                  <a:pt x="490870" y="884274"/>
                  <a:pt x="697319" y="936551"/>
                  <a:pt x="1031358" y="96756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7398" y="2380026"/>
                <a:ext cx="714212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398" y="2380026"/>
                <a:ext cx="714212" cy="497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52803" y="3723299"/>
                <a:ext cx="714212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03" y="3723299"/>
                <a:ext cx="714212" cy="497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85875" y="2749494"/>
                <a:ext cx="2588544" cy="790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value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600" dirty="0"/>
                  <a:t> will be 3 times greater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875" y="2749494"/>
                <a:ext cx="2588544" cy="790729"/>
              </a:xfrm>
              <a:prstGeom prst="rect">
                <a:avLst/>
              </a:prstGeom>
              <a:blipFill>
                <a:blip r:embed="rId7"/>
                <a:stretch>
                  <a:fillRect l="-1415" r="-708" b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540665" y="1707996"/>
            <a:ext cx="6343703" cy="3905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05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28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EE40F9B-B1AD-36AB-5687-75E40CB0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65" y="1124744"/>
            <a:ext cx="6791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1E6D76-7B80-988B-AE7A-DD677A12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53" y="908720"/>
            <a:ext cx="84391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237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Theme</vt:lpstr>
      <vt:lpstr>P1 Chapter 4: Transforming Graphs  Reciprocal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2025-06-05T10:26:40Z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