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719" r:id="rId5"/>
    <p:sldId id="706" r:id="rId6"/>
    <p:sldId id="705" r:id="rId7"/>
    <p:sldId id="707" r:id="rId8"/>
    <p:sldId id="708" r:id="rId9"/>
    <p:sldId id="701" r:id="rId10"/>
    <p:sldId id="709" r:id="rId11"/>
    <p:sldId id="533" r:id="rId12"/>
    <p:sldId id="700" r:id="rId13"/>
    <p:sldId id="722" r:id="rId14"/>
    <p:sldId id="723" r:id="rId15"/>
    <p:sldId id="72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5" autoAdjust="0"/>
    <p:restoredTop sz="88534" autoAdjust="0"/>
  </p:normalViewPr>
  <p:slideViewPr>
    <p:cSldViewPr>
      <p:cViewPr varScale="1">
        <p:scale>
          <a:sx n="114" d="100"/>
          <a:sy n="114" d="100"/>
        </p:scale>
        <p:origin x="1500" y="120"/>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24/05/2024</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dirty="0"/>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620C87D-7A27-4875-A1D7-089736022BF0}" type="slidenum">
              <a:rPr lang="en-GB" smtClean="0"/>
              <a:pPr/>
              <a:t>6</a:t>
            </a:fld>
            <a:endParaRPr lang="en-GB"/>
          </a:p>
        </p:txBody>
      </p:sp>
    </p:spTree>
    <p:extLst>
      <p:ext uri="{BB962C8B-B14F-4D97-AF65-F5344CB8AC3E}">
        <p14:creationId xmlns:p14="http://schemas.microsoft.com/office/powerpoint/2010/main" val="2076545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24/05/2024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24/05/2024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24/05/2024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24/05/2024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24/05/2024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24/05/2024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24/05/2024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24/05/2024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24/05/2024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24/05/2024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24/05/2024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24/05/2024</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dirty="0"/>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10.png"/><Relationship Id="rId7" Type="http://schemas.openxmlformats.org/officeDocument/2006/relationships/image" Target="../media/image53.png"/><Relationship Id="rId2" Type="http://schemas.openxmlformats.org/officeDocument/2006/relationships/image" Target="../media/image640.png"/><Relationship Id="rId1" Type="http://schemas.openxmlformats.org/officeDocument/2006/relationships/slideLayout" Target="../slideLayouts/slideLayout7.xml"/><Relationship Id="rId6" Type="http://schemas.openxmlformats.org/officeDocument/2006/relationships/image" Target="../media/image680.png"/><Relationship Id="rId5" Type="http://schemas.openxmlformats.org/officeDocument/2006/relationships/image" Target="../media/image52.png"/><Relationship Id="rId4" Type="http://schemas.openxmlformats.org/officeDocument/2006/relationships/image" Target="../media/image660.png"/></Relationships>
</file>

<file path=ppt/slides/_rels/slide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42.png"/><Relationship Id="rId4" Type="http://schemas.openxmlformats.org/officeDocument/2006/relationships/image" Target="../media/image14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75657"/>
            <a:ext cx="9144000" cy="2306686"/>
          </a:xfrm>
        </p:spPr>
        <p:txBody>
          <a:bodyPr>
            <a:normAutofit/>
          </a:bodyPr>
          <a:lstStyle/>
          <a:p>
            <a:r>
              <a:rPr lang="en-GB" b="1" dirty="0">
                <a:solidFill>
                  <a:srgbClr val="92D050"/>
                </a:solidFill>
              </a:rPr>
              <a:t>Stats Yr2 Chapter 2: </a:t>
            </a:r>
            <a:r>
              <a:rPr lang="en-GB" dirty="0">
                <a:solidFill>
                  <a:schemeClr val="accent5"/>
                </a:solidFill>
              </a:rPr>
              <a:t>Probability Theory</a:t>
            </a:r>
            <a:br>
              <a:rPr lang="en-GB" dirty="0"/>
            </a:br>
            <a:br>
              <a:rPr lang="en-GB" dirty="0"/>
            </a:br>
            <a:r>
              <a:rPr lang="en-GB" dirty="0"/>
              <a:t>Probability Formulae</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3100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a:extLst>
              <a:ext uri="{FF2B5EF4-FFF2-40B4-BE49-F238E27FC236}">
                <a16:creationId xmlns:a16="http://schemas.microsoft.com/office/drawing/2014/main" id="{B139F75D-1778-50CB-7C37-71FE6FF69AD4}"/>
              </a:ext>
            </a:extLst>
          </p:cNvPr>
          <p:cNvPicPr>
            <a:picLocks noChangeAspect="1"/>
          </p:cNvPicPr>
          <p:nvPr/>
        </p:nvPicPr>
        <p:blipFill>
          <a:blip r:embed="rId2"/>
          <a:stretch>
            <a:fillRect/>
          </a:stretch>
        </p:blipFill>
        <p:spPr>
          <a:xfrm>
            <a:off x="1013840" y="908720"/>
            <a:ext cx="7115175" cy="5686425"/>
          </a:xfrm>
          <a:prstGeom prst="rect">
            <a:avLst/>
          </a:prstGeom>
        </p:spPr>
      </p:pic>
    </p:spTree>
    <p:extLst>
      <p:ext uri="{BB962C8B-B14F-4D97-AF65-F5344CB8AC3E}">
        <p14:creationId xmlns:p14="http://schemas.microsoft.com/office/powerpoint/2010/main" val="346956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7" name="Picture 6">
            <a:extLst>
              <a:ext uri="{FF2B5EF4-FFF2-40B4-BE49-F238E27FC236}">
                <a16:creationId xmlns:a16="http://schemas.microsoft.com/office/drawing/2014/main" id="{9ED34B65-77D8-091C-5137-F1CDC4C4E787}"/>
              </a:ext>
            </a:extLst>
          </p:cNvPr>
          <p:cNvPicPr>
            <a:picLocks noChangeAspect="1"/>
          </p:cNvPicPr>
          <p:nvPr/>
        </p:nvPicPr>
        <p:blipFill>
          <a:blip r:embed="rId2"/>
          <a:stretch>
            <a:fillRect/>
          </a:stretch>
        </p:blipFill>
        <p:spPr>
          <a:xfrm>
            <a:off x="611560" y="1186871"/>
            <a:ext cx="6124575" cy="2571750"/>
          </a:xfrm>
          <a:prstGeom prst="rect">
            <a:avLst/>
          </a:prstGeom>
        </p:spPr>
      </p:pic>
    </p:spTree>
    <p:extLst>
      <p:ext uri="{BB962C8B-B14F-4D97-AF65-F5344CB8AC3E}">
        <p14:creationId xmlns:p14="http://schemas.microsoft.com/office/powerpoint/2010/main" val="160484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87744"/>
            <a:chOff x="0" y="13335"/>
            <a:chExt cx="9144218" cy="587744"/>
          </a:xfrm>
        </p:grpSpPr>
        <p:sp>
          <p:nvSpPr>
            <p:cNvPr id="3" name="TextBox 32"/>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a:t>
              </a:r>
              <a:r>
                <a:rPr lang="en-GB" sz="3200" dirty="0">
                  <a:latin typeface="+mj-lt"/>
                </a:rPr>
                <a:t> Answers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8" name="Picture 7">
            <a:extLst>
              <a:ext uri="{FF2B5EF4-FFF2-40B4-BE49-F238E27FC236}">
                <a16:creationId xmlns:a16="http://schemas.microsoft.com/office/drawing/2014/main" id="{ECAB07A2-D41E-53A5-4A89-AA8741C3A481}"/>
              </a:ext>
            </a:extLst>
          </p:cNvPr>
          <p:cNvPicPr>
            <a:picLocks noChangeAspect="1"/>
          </p:cNvPicPr>
          <p:nvPr/>
        </p:nvPicPr>
        <p:blipFill>
          <a:blip r:embed="rId2"/>
          <a:stretch>
            <a:fillRect/>
          </a:stretch>
        </p:blipFill>
        <p:spPr>
          <a:xfrm>
            <a:off x="0" y="1207680"/>
            <a:ext cx="9144000" cy="4442639"/>
          </a:xfrm>
          <a:prstGeom prst="rect">
            <a:avLst/>
          </a:prstGeom>
        </p:spPr>
      </p:pic>
    </p:spTree>
    <p:extLst>
      <p:ext uri="{BB962C8B-B14F-4D97-AF65-F5344CB8AC3E}">
        <p14:creationId xmlns:p14="http://schemas.microsoft.com/office/powerpoint/2010/main" val="320372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Full Laws of Probability</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467544" y="836712"/>
                <a:ext cx="6480720" cy="369332"/>
              </a:xfrm>
              <a:prstGeom prst="rect">
                <a:avLst/>
              </a:prstGeom>
              <a:noFill/>
            </p:spPr>
            <p:txBody>
              <a:bodyPr wrap="square" rtlCol="0">
                <a:spAutoFit/>
              </a:bodyPr>
              <a:lstStyle/>
              <a:p>
                <a:r>
                  <a:rPr lang="en-GB" b="1" dirty="0"/>
                  <a:t>If events </a:t>
                </a:r>
                <a14:m>
                  <m:oMath xmlns:m="http://schemas.openxmlformats.org/officeDocument/2006/math">
                    <m:r>
                      <a:rPr lang="en-GB" b="1" i="1" smtClean="0">
                        <a:latin typeface="Cambria Math"/>
                      </a:rPr>
                      <m:t>𝑨</m:t>
                    </m:r>
                  </m:oMath>
                </a14:m>
                <a:r>
                  <a:rPr lang="en-GB" b="1" dirty="0"/>
                  <a:t> and </a:t>
                </a:r>
                <a14:m>
                  <m:oMath xmlns:m="http://schemas.openxmlformats.org/officeDocument/2006/math">
                    <m:r>
                      <a:rPr lang="en-GB" b="1" i="1" smtClean="0">
                        <a:latin typeface="Cambria Math"/>
                      </a:rPr>
                      <m:t>𝑩</m:t>
                    </m:r>
                  </m:oMath>
                </a14:m>
                <a:r>
                  <a:rPr lang="en-GB" b="1" dirty="0"/>
                  <a:t> are </a:t>
                </a:r>
                <a:r>
                  <a:rPr lang="en-GB" b="1" u="sng" dirty="0"/>
                  <a:t>independent</a:t>
                </a:r>
                <a:r>
                  <a:rPr lang="en-GB"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467544" y="836712"/>
                <a:ext cx="6480720" cy="369332"/>
              </a:xfrm>
              <a:prstGeom prst="rect">
                <a:avLst/>
              </a:prstGeom>
              <a:blipFill rotWithShape="1">
                <a:blip r:embed="rId2" cstate="print"/>
                <a:stretch>
                  <a:fillRect l="-847" t="-8197" b="-2459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755576" y="1340768"/>
                <a:ext cx="4608512" cy="830997"/>
              </a:xfrm>
              <a:prstGeom prst="rect">
                <a:avLst/>
              </a:prstGeom>
              <a:noFill/>
            </p:spPr>
            <p:txBody>
              <a:bodyPr wrap="square" rtlCol="0">
                <a:spAutoFit/>
              </a:bodyPr>
              <a:lstStyle/>
              <a:p>
                <a:r>
                  <a:rPr lang="en-GB" sz="2400" b="0" dirty="0"/>
                  <a:t>P</a:t>
                </a:r>
                <a14:m>
                  <m:oMath xmlns:m="http://schemas.openxmlformats.org/officeDocument/2006/math">
                    <m:d>
                      <m:dPr>
                        <m:ctrlPr>
                          <a:rPr lang="en-GB" sz="2400" b="0" i="1" smtClean="0">
                            <a:latin typeface="Cambria Math" panose="02040503050406030204" pitchFamily="18" charset="0"/>
                          </a:rPr>
                        </m:ctrlPr>
                      </m:dPr>
                      <m:e>
                        <m:r>
                          <a:rPr lang="en-GB" sz="2400" b="0" i="1" smtClean="0">
                            <a:latin typeface="Cambria Math"/>
                          </a:rPr>
                          <m:t>𝐴</m:t>
                        </m:r>
                        <m:r>
                          <a:rPr lang="en-GB" sz="2400" b="0" i="1" smtClean="0">
                            <a:latin typeface="Cambria Math"/>
                          </a:rPr>
                          <m:t>∩</m:t>
                        </m:r>
                        <m:r>
                          <a:rPr lang="en-GB" sz="2400" b="0" i="1" smtClean="0">
                            <a:latin typeface="Cambria Math"/>
                          </a:rPr>
                          <m:t>𝐵</m:t>
                        </m:r>
                      </m:e>
                    </m:d>
                    <m:r>
                      <a:rPr lang="en-GB" sz="2400" b="0" i="1" smtClean="0">
                        <a:latin typeface="Cambria Math"/>
                      </a:rPr>
                      <m:t>=</m:t>
                    </m:r>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𝐴</m:t>
                        </m:r>
                      </m:e>
                    </m:d>
                    <m:r>
                      <a:rPr lang="en-GB" sz="2400" b="0" i="1" smtClean="0">
                        <a:latin typeface="Cambria Math"/>
                      </a:rPr>
                      <m:t>×</m:t>
                    </m:r>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𝐵</m:t>
                        </m:r>
                      </m:e>
                    </m:d>
                  </m:oMath>
                </a14:m>
                <a:endParaRPr lang="en-GB" sz="2400" b="0" dirty="0"/>
              </a:p>
              <a:p>
                <a14:m>
                  <m:oMath xmlns:m="http://schemas.openxmlformats.org/officeDocument/2006/math">
                    <m:r>
                      <a:rPr lang="en-GB" sz="2400" b="0" i="1" dirty="0" smtClean="0">
                        <a:latin typeface="Cambria Math" panose="02040503050406030204" pitchFamily="18" charset="0"/>
                      </a:rPr>
                      <m:t>𝑃</m:t>
                    </m:r>
                    <m:d>
                      <m:dPr>
                        <m:ctrlPr>
                          <a:rPr lang="en-GB" sz="2400" b="0" i="1" smtClean="0">
                            <a:latin typeface="Cambria Math" panose="02040503050406030204" pitchFamily="18" charset="0"/>
                          </a:rPr>
                        </m:ctrlPr>
                      </m:dPr>
                      <m:e>
                        <m:r>
                          <a:rPr lang="en-GB" sz="2400" b="0" i="1" smtClean="0">
                            <a:latin typeface="Cambria Math"/>
                          </a:rPr>
                          <m:t>𝐴</m:t>
                        </m:r>
                      </m:e>
                      <m:e>
                        <m:r>
                          <a:rPr lang="en-GB" sz="2400" b="0" i="1" smtClean="0">
                            <a:latin typeface="Cambria Math"/>
                          </a:rPr>
                          <m:t>𝐵</m:t>
                        </m:r>
                      </m:e>
                    </m:d>
                    <m:r>
                      <a:rPr lang="en-GB" sz="2400" b="0" i="1" smtClean="0">
                        <a:latin typeface="Cambria Math"/>
                      </a:rPr>
                      <m:t>=</m:t>
                    </m:r>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𝐴</m:t>
                        </m:r>
                      </m:e>
                    </m:d>
                  </m:oMath>
                </a14:m>
                <a:r>
                  <a:rPr lang="en-GB" sz="2400" dirty="0"/>
                  <a:t> </a:t>
                </a:r>
              </a:p>
            </p:txBody>
          </p:sp>
        </mc:Choice>
        <mc:Fallback xmlns="">
          <p:sp>
            <p:nvSpPr>
              <p:cNvPr id="6" name="TextBox 5"/>
              <p:cNvSpPr txBox="1">
                <a:spLocks noRot="1" noChangeAspect="1" noMove="1" noResize="1" noEditPoints="1" noAdjustHandles="1" noChangeArrowheads="1" noChangeShapeType="1" noTextEdit="1"/>
              </p:cNvSpPr>
              <p:nvPr/>
            </p:nvSpPr>
            <p:spPr>
              <a:xfrm>
                <a:off x="755576" y="1340768"/>
                <a:ext cx="4608512" cy="830997"/>
              </a:xfrm>
              <a:prstGeom prst="rect">
                <a:avLst/>
              </a:prstGeom>
              <a:blipFill>
                <a:blip r:embed="rId3"/>
                <a:stretch>
                  <a:fillRect l="-2116" t="-58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67544" y="2411026"/>
                <a:ext cx="6480720" cy="369332"/>
              </a:xfrm>
              <a:prstGeom prst="rect">
                <a:avLst/>
              </a:prstGeom>
              <a:noFill/>
            </p:spPr>
            <p:txBody>
              <a:bodyPr wrap="square" rtlCol="0">
                <a:spAutoFit/>
              </a:bodyPr>
              <a:lstStyle/>
              <a:p>
                <a:r>
                  <a:rPr lang="en-GB" b="1" dirty="0"/>
                  <a:t>If events </a:t>
                </a:r>
                <a14:m>
                  <m:oMath xmlns:m="http://schemas.openxmlformats.org/officeDocument/2006/math">
                    <m:r>
                      <a:rPr lang="en-GB" b="1" i="1" smtClean="0">
                        <a:latin typeface="Cambria Math"/>
                      </a:rPr>
                      <m:t>𝑨</m:t>
                    </m:r>
                  </m:oMath>
                </a14:m>
                <a:r>
                  <a:rPr lang="en-GB" b="1" dirty="0"/>
                  <a:t> and </a:t>
                </a:r>
                <a14:m>
                  <m:oMath xmlns:m="http://schemas.openxmlformats.org/officeDocument/2006/math">
                    <m:r>
                      <a:rPr lang="en-GB" b="1" i="1" smtClean="0">
                        <a:latin typeface="Cambria Math"/>
                      </a:rPr>
                      <m:t>𝑩</m:t>
                    </m:r>
                  </m:oMath>
                </a14:m>
                <a:r>
                  <a:rPr lang="en-GB" b="1" dirty="0"/>
                  <a:t> are </a:t>
                </a:r>
                <a:r>
                  <a:rPr lang="en-GB" b="1" u="sng" dirty="0"/>
                  <a:t>mutually exclusive</a:t>
                </a:r>
                <a:r>
                  <a:rPr lang="en-GB" b="1"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467544" y="2411026"/>
                <a:ext cx="6480720" cy="369332"/>
              </a:xfrm>
              <a:prstGeom prst="rect">
                <a:avLst/>
              </a:prstGeom>
              <a:blipFill rotWithShape="1">
                <a:blip r:embed="rId4" cstate="print"/>
                <a:stretch>
                  <a:fillRect l="-847" t="-8333"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55576" y="2805823"/>
                <a:ext cx="4608512" cy="830997"/>
              </a:xfrm>
              <a:prstGeom prst="rect">
                <a:avLst/>
              </a:prstGeom>
              <a:noFill/>
            </p:spPr>
            <p:txBody>
              <a:bodyPr wrap="square" rtlCol="0">
                <a:spAutoFit/>
              </a:bodyPr>
              <a:lstStyle/>
              <a:p>
                <a14:m>
                  <m:oMath xmlns:m="http://schemas.openxmlformats.org/officeDocument/2006/math">
                    <m:r>
                      <a:rPr lang="en-GB" sz="2400" b="0" i="1" smtClean="0">
                        <a:latin typeface="Cambria Math" panose="02040503050406030204" pitchFamily="18" charset="0"/>
                      </a:rPr>
                      <m:t>𝑃</m:t>
                    </m:r>
                    <m:d>
                      <m:dPr>
                        <m:ctrlPr>
                          <a:rPr lang="en-GB" sz="2400" b="0" i="1" smtClean="0">
                            <a:latin typeface="Cambria Math" panose="02040503050406030204" pitchFamily="18" charset="0"/>
                          </a:rPr>
                        </m:ctrlPr>
                      </m:dPr>
                      <m:e>
                        <m:r>
                          <a:rPr lang="en-GB" sz="2400" b="0" i="1" smtClean="0">
                            <a:latin typeface="Cambria Math"/>
                          </a:rPr>
                          <m:t>𝐴</m:t>
                        </m:r>
                        <m:r>
                          <a:rPr lang="en-GB" sz="2400" b="0" i="1" smtClean="0">
                            <a:latin typeface="Cambria Math"/>
                          </a:rPr>
                          <m:t>∩</m:t>
                        </m:r>
                        <m:r>
                          <a:rPr lang="en-GB" sz="2400" b="0" i="1" smtClean="0">
                            <a:latin typeface="Cambria Math"/>
                          </a:rPr>
                          <m:t>𝐵</m:t>
                        </m:r>
                      </m:e>
                    </m:d>
                    <m:r>
                      <a:rPr lang="en-GB" sz="2400" b="0" i="1" smtClean="0">
                        <a:latin typeface="Cambria Math"/>
                      </a:rPr>
                      <m:t>=0</m:t>
                    </m:r>
                  </m:oMath>
                </a14:m>
                <a:r>
                  <a:rPr lang="en-GB" sz="2400" b="0" dirty="0"/>
                  <a:t> </a:t>
                </a:r>
              </a:p>
              <a:p>
                <a14:m>
                  <m:oMath xmlns:m="http://schemas.openxmlformats.org/officeDocument/2006/math">
                    <m:r>
                      <a:rPr lang="en-GB" sz="2400" i="1">
                        <a:latin typeface="Cambria Math" panose="02040503050406030204" pitchFamily="18" charset="0"/>
                      </a:rPr>
                      <m:t>𝑃</m:t>
                    </m:r>
                    <m:d>
                      <m:dPr>
                        <m:ctrlPr>
                          <a:rPr lang="en-GB" sz="2400" b="0" i="1" smtClean="0">
                            <a:latin typeface="Cambria Math" panose="02040503050406030204" pitchFamily="18" charset="0"/>
                          </a:rPr>
                        </m:ctrlPr>
                      </m:dPr>
                      <m:e>
                        <m:r>
                          <a:rPr lang="en-GB" sz="2400" b="0" i="1" smtClean="0">
                            <a:latin typeface="Cambria Math"/>
                          </a:rPr>
                          <m:t>𝐴</m:t>
                        </m:r>
                        <m:r>
                          <a:rPr lang="en-GB" sz="2400" b="0" i="1" smtClean="0">
                            <a:latin typeface="Cambria Math"/>
                          </a:rPr>
                          <m:t>∪</m:t>
                        </m:r>
                        <m:r>
                          <a:rPr lang="en-GB" sz="2400" b="0" i="1" smtClean="0">
                            <a:latin typeface="Cambria Math"/>
                          </a:rPr>
                          <m:t>𝐵</m:t>
                        </m:r>
                      </m:e>
                    </m:d>
                    <m:r>
                      <a:rPr lang="en-GB" sz="2400" b="0" i="1" smtClean="0">
                        <a:latin typeface="Cambria Math"/>
                      </a:rPr>
                      <m:t>=</m:t>
                    </m:r>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𝐴</m:t>
                        </m:r>
                      </m:e>
                    </m:d>
                    <m:r>
                      <a:rPr lang="en-GB" sz="2400" b="0" i="1" smtClean="0">
                        <a:latin typeface="Cambria Math"/>
                      </a:rPr>
                      <m:t>+</m:t>
                    </m:r>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𝐵</m:t>
                        </m:r>
                      </m:e>
                    </m:d>
                  </m:oMath>
                </a14:m>
                <a:r>
                  <a:rPr lang="en-GB" sz="2400" dirty="0"/>
                  <a:t> </a:t>
                </a:r>
              </a:p>
            </p:txBody>
          </p:sp>
        </mc:Choice>
        <mc:Fallback xmlns="">
          <p:sp>
            <p:nvSpPr>
              <p:cNvPr id="8" name="TextBox 7"/>
              <p:cNvSpPr txBox="1">
                <a:spLocks noRot="1" noChangeAspect="1" noMove="1" noResize="1" noEditPoints="1" noAdjustHandles="1" noChangeArrowheads="1" noChangeShapeType="1" noTextEdit="1"/>
              </p:cNvSpPr>
              <p:nvPr/>
            </p:nvSpPr>
            <p:spPr>
              <a:xfrm>
                <a:off x="755576" y="2805823"/>
                <a:ext cx="4608512" cy="830997"/>
              </a:xfrm>
              <a:prstGeom prst="rect">
                <a:avLst/>
              </a:prstGeom>
              <a:blipFill>
                <a:blip r:embed="rId5"/>
                <a:stretch>
                  <a:fillRect l="-397"/>
                </a:stretch>
              </a:blipFill>
            </p:spPr>
            <p:txBody>
              <a:bodyPr/>
              <a:lstStyle/>
              <a:p>
                <a:r>
                  <a:rPr lang="en-GB">
                    <a:noFill/>
                  </a:rPr>
                  <a:t> </a:t>
                </a:r>
              </a:p>
            </p:txBody>
          </p:sp>
        </mc:Fallback>
      </mc:AlternateContent>
      <p:sp>
        <p:nvSpPr>
          <p:cNvPr id="9" name="TextBox 8"/>
          <p:cNvSpPr txBox="1"/>
          <p:nvPr/>
        </p:nvSpPr>
        <p:spPr>
          <a:xfrm>
            <a:off x="449040" y="3861048"/>
            <a:ext cx="6480720" cy="369332"/>
          </a:xfrm>
          <a:prstGeom prst="rect">
            <a:avLst/>
          </a:prstGeom>
          <a:noFill/>
        </p:spPr>
        <p:txBody>
          <a:bodyPr wrap="square" rtlCol="0">
            <a:spAutoFit/>
          </a:bodyPr>
          <a:lstStyle/>
          <a:p>
            <a:r>
              <a:rPr lang="en-GB" b="1" dirty="0"/>
              <a:t>In general:</a:t>
            </a:r>
          </a:p>
        </p:txBody>
      </p:sp>
      <mc:AlternateContent xmlns:mc="http://schemas.openxmlformats.org/markup-compatibility/2006" xmlns:a14="http://schemas.microsoft.com/office/drawing/2010/main">
        <mc:Choice Requires="a14">
          <p:sp>
            <p:nvSpPr>
              <p:cNvPr id="10" name="TextBox 9"/>
              <p:cNvSpPr txBox="1"/>
              <p:nvPr/>
            </p:nvSpPr>
            <p:spPr>
              <a:xfrm>
                <a:off x="755576" y="4509120"/>
                <a:ext cx="6048672" cy="1421992"/>
              </a:xfrm>
              <a:prstGeom prst="rect">
                <a:avLst/>
              </a:prstGeom>
              <a:noFill/>
            </p:spPr>
            <p:txBody>
              <a:bodyPr wrap="square" rtlCol="0">
                <a:spAutoFit/>
              </a:bodyPr>
              <a:lstStyle/>
              <a:p>
                <a:r>
                  <a:rPr lang="en-GB" sz="2400" b="0" dirty="0"/>
                  <a:t>P</a:t>
                </a:r>
                <a14:m>
                  <m:oMath xmlns:m="http://schemas.openxmlformats.org/officeDocument/2006/math">
                    <m:d>
                      <m:dPr>
                        <m:ctrlPr>
                          <a:rPr lang="en-GB" sz="2400" b="0" i="1" smtClean="0">
                            <a:latin typeface="Cambria Math" panose="02040503050406030204" pitchFamily="18" charset="0"/>
                          </a:rPr>
                        </m:ctrlPr>
                      </m:dPr>
                      <m:e>
                        <m:r>
                          <a:rPr lang="en-GB" sz="2400" b="0" i="1" smtClean="0">
                            <a:latin typeface="Cambria Math"/>
                          </a:rPr>
                          <m:t>𝐴</m:t>
                        </m:r>
                      </m:e>
                      <m:e>
                        <m:r>
                          <a:rPr lang="en-GB" sz="2400" b="0" i="1" smtClean="0">
                            <a:latin typeface="Cambria Math"/>
                          </a:rPr>
                          <m:t>𝐵</m:t>
                        </m:r>
                      </m:e>
                    </m:d>
                    <m:r>
                      <a:rPr lang="en-GB" sz="2400" b="0" i="1" smtClean="0">
                        <a:latin typeface="Cambria Math"/>
                      </a:rPr>
                      <m:t>=</m:t>
                    </m:r>
                    <m:f>
                      <m:fPr>
                        <m:ctrlPr>
                          <a:rPr lang="en-GB" sz="2400" b="0" i="1" smtClean="0">
                            <a:latin typeface="Cambria Math" panose="02040503050406030204" pitchFamily="18" charset="0"/>
                          </a:rPr>
                        </m:ctrlPr>
                      </m:fPr>
                      <m:num>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𝐴</m:t>
                            </m:r>
                            <m:r>
                              <a:rPr lang="en-GB" sz="2400" b="0" i="1" smtClean="0">
                                <a:latin typeface="Cambria Math"/>
                              </a:rPr>
                              <m:t>∩</m:t>
                            </m:r>
                            <m:r>
                              <a:rPr lang="en-GB" sz="2400" b="0" i="1" smtClean="0">
                                <a:latin typeface="Cambria Math"/>
                              </a:rPr>
                              <m:t>𝐵</m:t>
                            </m:r>
                          </m:e>
                        </m:d>
                      </m:num>
                      <m:den>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𝐵</m:t>
                            </m:r>
                          </m:e>
                        </m:d>
                      </m:den>
                    </m:f>
                  </m:oMath>
                </a14:m>
                <a:endParaRPr lang="en-GB" sz="2400" dirty="0"/>
              </a:p>
              <a:p>
                <a:endParaRPr lang="en-GB" sz="2400" dirty="0"/>
              </a:p>
              <a:p>
                <a:r>
                  <a:rPr lang="en-GB" sz="2400" b="0" dirty="0"/>
                  <a:t>P</a:t>
                </a:r>
                <a14:m>
                  <m:oMath xmlns:m="http://schemas.openxmlformats.org/officeDocument/2006/math">
                    <m:d>
                      <m:dPr>
                        <m:ctrlPr>
                          <a:rPr lang="en-GB" sz="2400" b="0" i="1" smtClean="0">
                            <a:latin typeface="Cambria Math" panose="02040503050406030204" pitchFamily="18" charset="0"/>
                          </a:rPr>
                        </m:ctrlPr>
                      </m:dPr>
                      <m:e>
                        <m:r>
                          <a:rPr lang="en-GB" sz="2400" b="0" i="1" smtClean="0">
                            <a:latin typeface="Cambria Math"/>
                          </a:rPr>
                          <m:t>𝐴</m:t>
                        </m:r>
                        <m:r>
                          <a:rPr lang="en-GB" sz="2400" b="0" i="1" smtClean="0">
                            <a:latin typeface="Cambria Math"/>
                          </a:rPr>
                          <m:t>∪</m:t>
                        </m:r>
                        <m:r>
                          <a:rPr lang="en-GB" sz="2400" b="0" i="1" smtClean="0">
                            <a:latin typeface="Cambria Math"/>
                          </a:rPr>
                          <m:t>𝐵</m:t>
                        </m:r>
                      </m:e>
                    </m:d>
                    <m:r>
                      <a:rPr lang="en-GB" sz="2400" b="0" i="1" smtClean="0">
                        <a:latin typeface="Cambria Math"/>
                      </a:rPr>
                      <m:t>=</m:t>
                    </m:r>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𝐴</m:t>
                        </m:r>
                      </m:e>
                    </m:d>
                    <m:r>
                      <a:rPr lang="en-GB" sz="2400" b="0" i="1" smtClean="0">
                        <a:latin typeface="Cambria Math"/>
                      </a:rPr>
                      <m:t>+</m:t>
                    </m:r>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𝐵</m:t>
                        </m:r>
                      </m:e>
                    </m:d>
                    <m:r>
                      <a:rPr lang="en-GB" sz="2400" b="0" i="1" smtClean="0">
                        <a:latin typeface="Cambria Math"/>
                      </a:rPr>
                      <m:t>−</m:t>
                    </m:r>
                    <m:r>
                      <a:rPr lang="en-GB" sz="2400" b="0" i="1" smtClean="0">
                        <a:latin typeface="Cambria Math"/>
                      </a:rPr>
                      <m:t>𝑃</m:t>
                    </m:r>
                    <m:d>
                      <m:dPr>
                        <m:ctrlPr>
                          <a:rPr lang="en-GB" sz="2400" b="0" i="1" smtClean="0">
                            <a:latin typeface="Cambria Math" panose="02040503050406030204" pitchFamily="18" charset="0"/>
                          </a:rPr>
                        </m:ctrlPr>
                      </m:dPr>
                      <m:e>
                        <m:r>
                          <a:rPr lang="en-GB" sz="2400" b="0" i="1" smtClean="0">
                            <a:latin typeface="Cambria Math"/>
                          </a:rPr>
                          <m:t>𝐴</m:t>
                        </m:r>
                        <m:r>
                          <a:rPr lang="en-GB" sz="2400" b="0" i="1" smtClean="0">
                            <a:latin typeface="Cambria Math"/>
                          </a:rPr>
                          <m:t>∩</m:t>
                        </m:r>
                        <m:r>
                          <a:rPr lang="en-GB" sz="2400" b="0" i="1" smtClean="0">
                            <a:latin typeface="Cambria Math"/>
                          </a:rPr>
                          <m:t>𝐵</m:t>
                        </m:r>
                      </m:e>
                    </m:d>
                  </m:oMath>
                </a14:m>
                <a:endParaRPr lang="en-GB"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755576" y="4509120"/>
                <a:ext cx="6048672" cy="1421992"/>
              </a:xfrm>
              <a:prstGeom prst="rect">
                <a:avLst/>
              </a:prstGeom>
              <a:blipFill rotWithShape="1">
                <a:blip r:embed="rId6"/>
                <a:stretch>
                  <a:fillRect l="-1613" b="-9013"/>
                </a:stretch>
              </a:blipFill>
            </p:spPr>
            <p:txBody>
              <a:bodyPr/>
              <a:lstStyle/>
              <a:p>
                <a:r>
                  <a:rPr lang="en-GB">
                    <a:noFill/>
                  </a:rPr>
                  <a:t> </a:t>
                </a:r>
              </a:p>
            </p:txBody>
          </p:sp>
        </mc:Fallback>
      </mc:AlternateContent>
      <p:sp>
        <p:nvSpPr>
          <p:cNvPr id="11" name="Rectangle 10"/>
          <p:cNvSpPr/>
          <p:nvPr/>
        </p:nvSpPr>
        <p:spPr>
          <a:xfrm>
            <a:off x="2375400" y="1306056"/>
            <a:ext cx="1800200" cy="4662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2123372" y="1772289"/>
            <a:ext cx="1800200" cy="4662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2411760" y="2755088"/>
            <a:ext cx="1800200" cy="4662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Rectangle 13"/>
          <p:cNvSpPr/>
          <p:nvPr/>
        </p:nvSpPr>
        <p:spPr>
          <a:xfrm>
            <a:off x="2383892" y="3221321"/>
            <a:ext cx="1800200" cy="4662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2159732" y="4315200"/>
            <a:ext cx="1800200" cy="9361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2414317" y="5464879"/>
            <a:ext cx="3312368" cy="46623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TextBox 16"/>
          <p:cNvSpPr txBox="1"/>
          <p:nvPr/>
        </p:nvSpPr>
        <p:spPr>
          <a:xfrm>
            <a:off x="117029" y="832520"/>
            <a:ext cx="341536" cy="369332"/>
          </a:xfrm>
          <a:prstGeom prst="rect">
            <a:avLst/>
          </a:prstGeom>
          <a:noFill/>
        </p:spPr>
        <p:txBody>
          <a:bodyPr wrap="square" rtlCol="0">
            <a:spAutoFit/>
          </a:bodyPr>
          <a:lstStyle/>
          <a:p>
            <a:r>
              <a:rPr lang="en-GB" dirty="0">
                <a:latin typeface="Wingdings" panose="05000000000000000000" pitchFamily="2" charset="2"/>
              </a:rPr>
              <a:t>!</a:t>
            </a:r>
          </a:p>
        </p:txBody>
      </p:sp>
      <p:sp>
        <p:nvSpPr>
          <p:cNvPr id="18" name="TextBox 17"/>
          <p:cNvSpPr txBox="1"/>
          <p:nvPr/>
        </p:nvSpPr>
        <p:spPr>
          <a:xfrm>
            <a:off x="5095303" y="3954155"/>
            <a:ext cx="2088804"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dirty="0"/>
              <a:t>We first encountered this in the previous section.</a:t>
            </a:r>
          </a:p>
        </p:txBody>
      </p:sp>
      <p:cxnSp>
        <p:nvCxnSpPr>
          <p:cNvPr id="20" name="Straight Arrow Connector 19"/>
          <p:cNvCxnSpPr>
            <a:stCxn id="18" idx="1"/>
          </p:cNvCxnSpPr>
          <p:nvPr/>
        </p:nvCxnSpPr>
        <p:spPr>
          <a:xfrm flipH="1">
            <a:off x="4276725" y="4184988"/>
            <a:ext cx="818578" cy="339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6042644" y="4718920"/>
                <a:ext cx="2567956"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dirty="0"/>
                  <a:t>This is known as the </a:t>
                </a:r>
                <a:r>
                  <a:rPr lang="en-GB" sz="1200" b="1" u="sng" dirty="0"/>
                  <a:t>Addition Law</a:t>
                </a:r>
                <a:r>
                  <a:rPr lang="en-GB" sz="1200" b="1" dirty="0"/>
                  <a:t>.</a:t>
                </a:r>
              </a:p>
              <a:p>
                <a:r>
                  <a:rPr lang="en-GB" sz="1200" b="1" dirty="0"/>
                  <a:t>Informal Proof</a:t>
                </a:r>
                <a:r>
                  <a:rPr lang="en-GB" sz="1200" dirty="0"/>
                  <a:t>: If we added the probabilities in the </a:t>
                </a:r>
                <a14:m>
                  <m:oMath xmlns:m="http://schemas.openxmlformats.org/officeDocument/2006/math">
                    <m:r>
                      <a:rPr lang="en-GB" sz="1200" b="0" i="1" smtClean="0">
                        <a:latin typeface="Cambria Math" panose="02040503050406030204" pitchFamily="18" charset="0"/>
                      </a:rPr>
                      <m:t>𝐴</m:t>
                    </m:r>
                  </m:oMath>
                </a14:m>
                <a:r>
                  <a:rPr lang="en-GB" sz="1200" dirty="0"/>
                  <a:t> and </a:t>
                </a:r>
                <a14:m>
                  <m:oMath xmlns:m="http://schemas.openxmlformats.org/officeDocument/2006/math">
                    <m:r>
                      <a:rPr lang="en-GB" sz="1200" b="0" i="1" smtClean="0">
                        <a:latin typeface="Cambria Math" panose="02040503050406030204" pitchFamily="18" charset="0"/>
                      </a:rPr>
                      <m:t>𝐵</m:t>
                    </m:r>
                  </m:oMath>
                </a14:m>
                <a:r>
                  <a:rPr lang="en-GB" sz="1200" dirty="0"/>
                  <a:t> sets in the Venn Diagram, we’d be double counting the intersection, so subtract so that it’s only counted once.</a:t>
                </a:r>
              </a:p>
            </p:txBody>
          </p:sp>
        </mc:Choice>
        <mc:Fallback xmlns="">
          <p:sp>
            <p:nvSpPr>
              <p:cNvPr id="21" name="TextBox 20"/>
              <p:cNvSpPr txBox="1">
                <a:spLocks noRot="1" noChangeAspect="1" noMove="1" noResize="1" noEditPoints="1" noAdjustHandles="1" noChangeArrowheads="1" noChangeShapeType="1" noTextEdit="1"/>
              </p:cNvSpPr>
              <p:nvPr/>
            </p:nvSpPr>
            <p:spPr>
              <a:xfrm>
                <a:off x="6042644" y="4718920"/>
                <a:ext cx="2567956" cy="1200329"/>
              </a:xfrm>
              <a:prstGeom prst="rect">
                <a:avLst/>
              </a:prstGeom>
              <a:blipFill>
                <a:blip r:embed="rId7"/>
                <a:stretch>
                  <a:fillRect r="-235" b="-1990"/>
                </a:stretch>
              </a:blipFill>
            </p:spPr>
            <p:txBody>
              <a:bodyPr/>
              <a:lstStyle/>
              <a:p>
                <a:r>
                  <a:rPr lang="en-GB">
                    <a:noFill/>
                  </a:rPr>
                  <a:t> </a:t>
                </a:r>
              </a:p>
            </p:txBody>
          </p:sp>
        </mc:Fallback>
      </mc:AlternateContent>
      <p:cxnSp>
        <p:nvCxnSpPr>
          <p:cNvPr id="22" name="Straight Arrow Connector 21"/>
          <p:cNvCxnSpPr/>
          <p:nvPr/>
        </p:nvCxnSpPr>
        <p:spPr>
          <a:xfrm flipH="1">
            <a:off x="5224066" y="5001190"/>
            <a:ext cx="818578" cy="3393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526402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4" restart="whenNotActive" fill="hold" evtFilter="cancelBubble" nodeType="interactiveSeq">
                <p:stCondLst>
                  <p:cond evt="onClick" delay="0">
                    <p:tgtEl>
                      <p:spTgt spid="13"/>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3"/>
                                        </p:tgtEl>
                                      </p:cBhvr>
                                    </p:animEffect>
                                    <p:set>
                                      <p:cBhvr>
                                        <p:cTn id="19"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20" restart="whenNotActive" fill="hold" evtFilter="cancelBubble" nodeType="interactiveSeq">
                <p:stCondLst>
                  <p:cond evt="onClick" delay="0">
                    <p:tgtEl>
                      <p:spTgt spid="14"/>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6" restart="whenNotActive" fill="hold" evtFilter="cancelBubble" nodeType="interactiveSeq">
                <p:stCondLst>
                  <p:cond evt="onClick" delay="0">
                    <p:tgtEl>
                      <p:spTgt spid="15"/>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5"/>
                                        </p:tgtEl>
                                      </p:cBhvr>
                                    </p:animEffect>
                                    <p:set>
                                      <p:cBhvr>
                                        <p:cTn id="31"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32" restart="whenNotActive" fill="hold" evtFilter="cancelBubble" nodeType="interactiveSeq">
                <p:stCondLst>
                  <p:cond evt="onClick" delay="0">
                    <p:tgtEl>
                      <p:spTgt spid="16"/>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par>
                                <p:cTn id="38" presetID="10"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childTnLst>
                          </p:cTn>
                        </p:par>
                      </p:childTnLst>
                    </p:cTn>
                  </p:par>
                </p:childTnLst>
              </p:cTn>
              <p:nextCondLst>
                <p:cond evt="onClick" delay="0">
                  <p:tgtEl>
                    <p:spTgt spid="16"/>
                  </p:tgtEl>
                </p:cond>
              </p:nextCondLst>
            </p:seq>
          </p:childTnLst>
        </p:cTn>
      </p:par>
    </p:tnLst>
    <p:bldLst>
      <p:bldP spid="11" grpId="0" animBg="1"/>
      <p:bldP spid="12" grpId="0" animBg="1"/>
      <p:bldP spid="13" grpId="0" animBg="1"/>
      <p:bldP spid="14" grpId="0" animBg="1"/>
      <p:bldP spid="15" grpId="0" animBg="1"/>
      <p:bldP spid="16" grpId="0" animBg="1"/>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Example</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p:cNvPicPr>
            <a:picLocks noChangeAspect="1"/>
          </p:cNvPicPr>
          <p:nvPr/>
        </p:nvPicPr>
        <p:blipFill>
          <a:blip r:embed="rId2"/>
          <a:stretch>
            <a:fillRect/>
          </a:stretch>
        </p:blipFill>
        <p:spPr>
          <a:xfrm>
            <a:off x="251520" y="1186871"/>
            <a:ext cx="3759272" cy="2774701"/>
          </a:xfrm>
          <a:prstGeom prst="rect">
            <a:avLst/>
          </a:prstGeom>
          <a:effectLst>
            <a:outerShdw blurRad="63500" sx="102000" sy="102000" algn="ctr" rotWithShape="0">
              <a:prstClr val="black">
                <a:alpha val="40000"/>
              </a:prstClr>
            </a:outerShdw>
          </a:effectLst>
        </p:spPr>
      </p:pic>
      <mc:AlternateContent xmlns:mc="http://schemas.openxmlformats.org/markup-compatibility/2006" xmlns:a14="http://schemas.microsoft.com/office/drawing/2010/main">
        <mc:Choice Requires="a14">
          <p:sp>
            <p:nvSpPr>
              <p:cNvPr id="6" name="TextBox 5"/>
              <p:cNvSpPr txBox="1"/>
              <p:nvPr/>
            </p:nvSpPr>
            <p:spPr>
              <a:xfrm>
                <a:off x="323528" y="4249605"/>
                <a:ext cx="8064896" cy="1823961"/>
              </a:xfrm>
              <a:prstGeom prst="rect">
                <a:avLst/>
              </a:prstGeom>
              <a:noFill/>
            </p:spPr>
            <p:txBody>
              <a:bodyPr wrap="square" rtlCol="0">
                <a:spAutoFit/>
              </a:bodyPr>
              <a:lstStyle/>
              <a:p>
                <a:pPr marL="342900" indent="-342900">
                  <a:buAutoNum type="alphaLcParenR"/>
                </a:pPr>
                <a:r>
                  <a:rPr lang="en-GB" dirty="0"/>
                  <a:t>The set of </a:t>
                </a:r>
                <a:r>
                  <a:rPr lang="en-GB" b="1" u="sng" dirty="0"/>
                  <a:t>all</a:t>
                </a:r>
                <a:r>
                  <a:rPr lang="en-GB" dirty="0"/>
                  <a:t> outcomes.</a:t>
                </a:r>
              </a:p>
              <a:p>
                <a:pPr marL="342900" indent="-342900">
                  <a:buAutoNum type="alphaLcParenR"/>
                </a:pPr>
                <a:r>
                  <a:rPr lang="en-GB" dirty="0"/>
                  <a:t>A set of one or more outcomes (that is a subset of the sample space).</a:t>
                </a:r>
              </a:p>
              <a:p>
                <a:pPr marL="342900" indent="-342900">
                  <a:buAutoNum type="alphaLcParenR"/>
                </a:pP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12</m:t>
                        </m:r>
                      </m:den>
                    </m:f>
                  </m:oMath>
                </a14:m>
                <a:endParaRPr lang="en-GB" dirty="0"/>
              </a:p>
              <a:p>
                <a:pPr marL="342900" indent="-342900">
                  <a:buAutoNum type="alphaLcParenR"/>
                </a:pP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e>
                        <m:r>
                          <a:rPr lang="en-GB" b="0" i="1" smtClean="0">
                            <a:latin typeface="Cambria Math" panose="02040503050406030204" pitchFamily="18" charset="0"/>
                          </a:rPr>
                          <m:t>𝐵</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oMath>
                </a14:m>
                <a:endParaRPr lang="en-GB" dirty="0"/>
              </a:p>
              <a:p>
                <a:pPr marL="342900" indent="-342900">
                  <a:buAutoNum type="alphaLcParenR"/>
                </a:pPr>
                <a:r>
                  <a:rPr lang="en-GB"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12</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oMath>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323528" y="4249605"/>
                <a:ext cx="8064896" cy="1823961"/>
              </a:xfrm>
              <a:prstGeom prst="rect">
                <a:avLst/>
              </a:prstGeom>
              <a:blipFill>
                <a:blip r:embed="rId3"/>
                <a:stretch>
                  <a:fillRect l="-605" t="-1672" b="-1338"/>
                </a:stretch>
              </a:blipFill>
            </p:spPr>
            <p:txBody>
              <a:bodyPr/>
              <a:lstStyle/>
              <a:p>
                <a:r>
                  <a:rPr lang="en-GB">
                    <a:noFill/>
                  </a:rPr>
                  <a:t> </a:t>
                </a:r>
              </a:p>
            </p:txBody>
          </p:sp>
        </mc:Fallback>
      </mc:AlternateContent>
      <p:sp>
        <p:nvSpPr>
          <p:cNvPr id="7" name="Rectangle 6"/>
          <p:cNvSpPr/>
          <p:nvPr/>
        </p:nvSpPr>
        <p:spPr>
          <a:xfrm>
            <a:off x="703352" y="4203937"/>
            <a:ext cx="6997040" cy="3818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8" name="Rectangle 7"/>
          <p:cNvSpPr/>
          <p:nvPr/>
        </p:nvSpPr>
        <p:spPr>
          <a:xfrm>
            <a:off x="703352" y="4585756"/>
            <a:ext cx="6997040" cy="3117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p:cNvSpPr/>
          <p:nvPr/>
        </p:nvSpPr>
        <p:spPr>
          <a:xfrm>
            <a:off x="703352" y="4897483"/>
            <a:ext cx="6997040" cy="3429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703352" y="5249219"/>
            <a:ext cx="6997040" cy="375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703352" y="5613677"/>
            <a:ext cx="6997040" cy="5055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TextBox 11"/>
          <p:cNvSpPr txBox="1"/>
          <p:nvPr/>
        </p:nvSpPr>
        <p:spPr>
          <a:xfrm>
            <a:off x="251520" y="836712"/>
            <a:ext cx="144016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S1</a:t>
            </a:r>
          </a:p>
        </p:txBody>
      </p:sp>
    </p:spTree>
    <p:extLst>
      <p:ext uri="{BB962C8B-B14F-4D97-AF65-F5344CB8AC3E}">
        <p14:creationId xmlns:p14="http://schemas.microsoft.com/office/powerpoint/2010/main" val="321623110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4" restart="whenNotActive" fill="hold" evtFilter="cancelBubble" nodeType="interactiveSeq">
                <p:stCondLst>
                  <p:cond evt="onClick" delay="0">
                    <p:tgtEl>
                      <p:spTgt spid="9"/>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20" restart="whenNotActive" fill="hold" evtFilter="cancelBubble" nodeType="interactiveSeq">
                <p:stCondLst>
                  <p:cond evt="onClick" delay="0">
                    <p:tgtEl>
                      <p:spTgt spid="10"/>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26" restart="whenNotActive" fill="hold" evtFilter="cancelBubble" nodeType="interactiveSeq">
                <p:stCondLst>
                  <p:cond evt="onClick" delay="0">
                    <p:tgtEl>
                      <p:spTgt spid="11"/>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Further Examples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248469" y="928911"/>
                <a:ext cx="4380681" cy="830997"/>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600" b="0" i="1" dirty="0"/>
                  <a:t>[Textbook]</a:t>
                </a:r>
                <a:r>
                  <a:rPr lang="en-GB" sz="1600" b="0" dirty="0"/>
                  <a:t> </a:t>
                </a:r>
                <a14:m>
                  <m:oMath xmlns:m="http://schemas.openxmlformats.org/officeDocument/2006/math">
                    <m:r>
                      <a:rPr lang="en-GB" sz="1600" b="0" i="1" smtClean="0">
                        <a:latin typeface="Cambria Math" panose="02040503050406030204" pitchFamily="18" charset="0"/>
                      </a:rPr>
                      <m:t>𝐶</m:t>
                    </m:r>
                  </m:oMath>
                </a14:m>
                <a:r>
                  <a:rPr lang="en-GB" sz="1600" dirty="0"/>
                  <a:t> and </a:t>
                </a:r>
                <a14:m>
                  <m:oMath xmlns:m="http://schemas.openxmlformats.org/officeDocument/2006/math">
                    <m:r>
                      <a:rPr lang="en-GB" sz="1600" b="0" i="1" smtClean="0">
                        <a:latin typeface="Cambria Math" panose="02040503050406030204" pitchFamily="18" charset="0"/>
                      </a:rPr>
                      <m:t>𝐷</m:t>
                    </m:r>
                  </m:oMath>
                </a14:m>
                <a:r>
                  <a:rPr lang="en-GB" sz="1600" dirty="0"/>
                  <a:t> are two events such that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e>
                    </m:d>
                    <m:r>
                      <a:rPr lang="en-GB" sz="1600" b="0" i="1" smtClean="0">
                        <a:latin typeface="Cambria Math" panose="02040503050406030204" pitchFamily="18" charset="0"/>
                      </a:rPr>
                      <m:t>=0.2</m:t>
                    </m:r>
                  </m:oMath>
                </a14:m>
                <a:r>
                  <a:rPr lang="en-GB" sz="1600" dirty="0"/>
                  <a:t>,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𝐷</m:t>
                        </m:r>
                      </m:e>
                    </m:d>
                    <m:r>
                      <a:rPr lang="en-GB" sz="1600" b="0" i="1" smtClean="0">
                        <a:latin typeface="Cambria Math" panose="02040503050406030204" pitchFamily="18" charset="0"/>
                      </a:rPr>
                      <m:t>=0.6</m:t>
                    </m:r>
                  </m:oMath>
                </a14:m>
                <a:r>
                  <a:rPr lang="en-GB" sz="1600" dirty="0"/>
                  <a:t> and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e>
                      <m:e>
                        <m:r>
                          <a:rPr lang="en-GB" sz="1600" b="0" i="1" smtClean="0">
                            <a:latin typeface="Cambria Math" panose="02040503050406030204" pitchFamily="18" charset="0"/>
                          </a:rPr>
                          <m:t>𝐷</m:t>
                        </m:r>
                      </m:e>
                    </m:d>
                    <m:r>
                      <a:rPr lang="en-GB" sz="1600" b="0" i="1" smtClean="0">
                        <a:latin typeface="Cambria Math" panose="02040503050406030204" pitchFamily="18" charset="0"/>
                      </a:rPr>
                      <m:t>=0.3</m:t>
                    </m:r>
                  </m:oMath>
                </a14:m>
                <a:r>
                  <a:rPr lang="en-GB" sz="1600" dirty="0"/>
                  <a:t>. Find:</a:t>
                </a:r>
              </a:p>
              <a:p>
                <a:r>
                  <a:rPr lang="en-GB" sz="1600" dirty="0"/>
                  <a:t>a.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r>
                          <a:rPr lang="en-GB" sz="1600" b="0" i="1" smtClean="0">
                            <a:latin typeface="Cambria Math" panose="02040503050406030204" pitchFamily="18" charset="0"/>
                          </a:rPr>
                          <m:t>∩</m:t>
                        </m:r>
                        <m:r>
                          <a:rPr lang="en-GB" sz="1600" b="0" i="1" smtClean="0">
                            <a:latin typeface="Cambria Math" panose="02040503050406030204" pitchFamily="18" charset="0"/>
                          </a:rPr>
                          <m:t>𝐷</m:t>
                        </m:r>
                      </m:e>
                    </m:d>
                  </m:oMath>
                </a14:m>
                <a:r>
                  <a:rPr lang="en-GB" sz="1600" dirty="0"/>
                  <a:t>           b.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𝐷</m:t>
                        </m:r>
                      </m:e>
                      <m:e>
                        <m:r>
                          <a:rPr lang="en-GB" sz="1600" b="0" i="1" smtClean="0">
                            <a:latin typeface="Cambria Math" panose="02040503050406030204" pitchFamily="18" charset="0"/>
                          </a:rPr>
                          <m:t>𝐶</m:t>
                        </m:r>
                      </m:e>
                    </m:d>
                  </m:oMath>
                </a14:m>
                <a:r>
                  <a:rPr lang="en-GB" sz="1600" dirty="0"/>
                  <a:t>        c.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r>
                          <a:rPr lang="en-GB" sz="1600" b="0" i="1" smtClean="0">
                            <a:latin typeface="Cambria Math" panose="02040503050406030204" pitchFamily="18" charset="0"/>
                          </a:rPr>
                          <m:t>∪</m:t>
                        </m:r>
                        <m:r>
                          <a:rPr lang="en-GB" sz="1600" b="0" i="1" smtClean="0">
                            <a:latin typeface="Cambria Math" panose="02040503050406030204" pitchFamily="18" charset="0"/>
                          </a:rPr>
                          <m:t>𝐷</m:t>
                        </m:r>
                      </m:e>
                    </m:d>
                  </m:oMath>
                </a14:m>
                <a:endParaRPr lang="en-GB" sz="1600" dirty="0"/>
              </a:p>
            </p:txBody>
          </p:sp>
        </mc:Choice>
        <mc:Fallback xmlns="">
          <p:sp>
            <p:nvSpPr>
              <p:cNvPr id="5" name="TextBox 4"/>
              <p:cNvSpPr txBox="1">
                <a:spLocks noRot="1" noChangeAspect="1" noMove="1" noResize="1" noEditPoints="1" noAdjustHandles="1" noChangeArrowheads="1" noChangeShapeType="1" noTextEdit="1"/>
              </p:cNvSpPr>
              <p:nvPr/>
            </p:nvSpPr>
            <p:spPr>
              <a:xfrm>
                <a:off x="248469" y="928911"/>
                <a:ext cx="4380681" cy="830997"/>
              </a:xfrm>
              <a:prstGeom prst="rect">
                <a:avLst/>
              </a:prstGeom>
              <a:blipFill>
                <a:blip r:embed="rId2"/>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1226" y="1980456"/>
                <a:ext cx="4092649" cy="234884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e>
                        <m:e>
                          <m:r>
                            <a:rPr lang="en-GB" sz="1600" b="0" i="1" smtClean="0">
                              <a:latin typeface="Cambria Math" panose="02040503050406030204" pitchFamily="18" charset="0"/>
                            </a:rPr>
                            <m:t>𝐷</m:t>
                          </m:r>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r>
                                <a:rPr lang="en-GB" sz="1600" b="0" i="1" smtClean="0">
                                  <a:latin typeface="Cambria Math" panose="02040503050406030204" pitchFamily="18" charset="0"/>
                                </a:rPr>
                                <m:t>∩</m:t>
                              </m:r>
                              <m:r>
                                <a:rPr lang="en-GB" sz="1600" b="0" i="1" smtClean="0">
                                  <a:latin typeface="Cambria Math" panose="02040503050406030204" pitchFamily="18" charset="0"/>
                                </a:rPr>
                                <m:t>𝐷</m:t>
                              </m:r>
                            </m:e>
                          </m:d>
                        </m:num>
                        <m:den>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𝐷</m:t>
                              </m:r>
                            </m:e>
                          </m:d>
                        </m:den>
                      </m:f>
                      <m:r>
                        <a:rPr lang="en-GB" sz="1600" b="0" i="1" smtClean="0">
                          <a:latin typeface="Cambria Math" panose="02040503050406030204" pitchFamily="18" charset="0"/>
                        </a:rPr>
                        <m:t> →  0.3=</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r>
                                <a:rPr lang="en-GB" sz="1600" b="0" i="1" smtClean="0">
                                  <a:latin typeface="Cambria Math" panose="02040503050406030204" pitchFamily="18" charset="0"/>
                                </a:rPr>
                                <m:t>∩</m:t>
                              </m:r>
                              <m:r>
                                <a:rPr lang="en-GB" sz="1600" b="0" i="1" smtClean="0">
                                  <a:latin typeface="Cambria Math" panose="02040503050406030204" pitchFamily="18" charset="0"/>
                                </a:rPr>
                                <m:t>𝐷</m:t>
                              </m:r>
                            </m:e>
                          </m:d>
                        </m:num>
                        <m:den>
                          <m:r>
                            <a:rPr lang="en-GB" sz="1600" b="0" i="1" smtClean="0">
                              <a:latin typeface="Cambria Math" panose="02040503050406030204" pitchFamily="18" charset="0"/>
                            </a:rPr>
                            <m:t>0.6</m:t>
                          </m:r>
                        </m:den>
                      </m:f>
                    </m:oMath>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r>
                            <a:rPr lang="en-GB" sz="1600" b="0" i="1" smtClean="0">
                              <a:latin typeface="Cambria Math" panose="02040503050406030204" pitchFamily="18" charset="0"/>
                            </a:rPr>
                            <m:t>∩</m:t>
                          </m:r>
                          <m:r>
                            <a:rPr lang="en-GB" sz="1600" b="0" i="1" smtClean="0">
                              <a:latin typeface="Cambria Math" panose="02040503050406030204" pitchFamily="18" charset="0"/>
                            </a:rPr>
                            <m:t>𝐷</m:t>
                          </m:r>
                        </m:e>
                      </m:d>
                      <m:r>
                        <a:rPr lang="en-GB" sz="1600" b="0" i="1" smtClean="0">
                          <a:latin typeface="Cambria Math" panose="02040503050406030204" pitchFamily="18" charset="0"/>
                        </a:rPr>
                        <m:t>=0.18</m:t>
                      </m:r>
                    </m:oMath>
                  </m:oMathPara>
                </a14:m>
                <a:endParaRPr lang="en-GB" sz="1600" dirty="0"/>
              </a:p>
              <a:p>
                <a:endParaRPr lang="en-GB" sz="1600" dirty="0"/>
              </a:p>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𝐷</m:t>
                          </m:r>
                        </m:e>
                        <m:e>
                          <m:r>
                            <a:rPr lang="en-GB" sz="1600" b="0" i="1" smtClean="0">
                              <a:latin typeface="Cambria Math" panose="02040503050406030204" pitchFamily="18" charset="0"/>
                            </a:rPr>
                            <m:t>𝐶</m:t>
                          </m:r>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r>
                                <a:rPr lang="en-GB" sz="1600" b="0" i="1" smtClean="0">
                                  <a:latin typeface="Cambria Math" panose="02040503050406030204" pitchFamily="18" charset="0"/>
                                </a:rPr>
                                <m:t>∩</m:t>
                              </m:r>
                              <m:r>
                                <a:rPr lang="en-GB" sz="1600" b="0" i="1" smtClean="0">
                                  <a:latin typeface="Cambria Math" panose="02040503050406030204" pitchFamily="18" charset="0"/>
                                </a:rPr>
                                <m:t>𝐷</m:t>
                              </m:r>
                            </m:e>
                          </m:d>
                        </m:num>
                        <m:den>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e>
                          </m:d>
                        </m:den>
                      </m:f>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0.18</m:t>
                          </m:r>
                        </m:num>
                        <m:den>
                          <m:r>
                            <a:rPr lang="en-GB" sz="1600" b="0" i="1" smtClean="0">
                              <a:latin typeface="Cambria Math" panose="02040503050406030204" pitchFamily="18" charset="0"/>
                            </a:rPr>
                            <m:t>0.2</m:t>
                          </m:r>
                        </m:den>
                      </m:f>
                      <m:r>
                        <a:rPr lang="en-GB" sz="1600" b="0" i="1" smtClean="0">
                          <a:latin typeface="Cambria Math" panose="02040503050406030204" pitchFamily="18" charset="0"/>
                        </a:rPr>
                        <m:t>=0.9</m:t>
                      </m:r>
                    </m:oMath>
                  </m:oMathPara>
                </a14:m>
                <a:endParaRPr lang="en-GB" sz="1600" dirty="0"/>
              </a:p>
              <a:p>
                <a:endParaRPr lang="en-GB" sz="1600" dirty="0"/>
              </a:p>
              <a:p>
                <a:pP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r>
                            <a:rPr lang="en-GB" sz="1600" b="0" i="1" smtClean="0">
                              <a:latin typeface="Cambria Math" panose="02040503050406030204" pitchFamily="18" charset="0"/>
                            </a:rPr>
                            <m:t>∪</m:t>
                          </m:r>
                          <m:r>
                            <a:rPr lang="en-GB" sz="1600" b="0" i="1" smtClean="0">
                              <a:latin typeface="Cambria Math" panose="02040503050406030204" pitchFamily="18" charset="0"/>
                            </a:rPr>
                            <m:t>𝐷</m:t>
                          </m:r>
                        </m:e>
                      </m:d>
                      <m:r>
                        <a:rPr lang="en-GB" sz="1600" b="0" i="1" smtClean="0">
                          <a:latin typeface="Cambria Math" panose="02040503050406030204" pitchFamily="18" charset="0"/>
                        </a:rPr>
                        <m:t>=</m:t>
                      </m:r>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e>
                      </m:d>
                      <m:r>
                        <a:rPr lang="en-GB" sz="1600" b="0" i="1" smtClean="0">
                          <a:latin typeface="Cambria Math" panose="02040503050406030204" pitchFamily="18" charset="0"/>
                        </a:rPr>
                        <m:t>+</m:t>
                      </m:r>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𝐷</m:t>
                          </m:r>
                        </m:e>
                      </m:d>
                      <m:r>
                        <a:rPr lang="en-GB" sz="1600" b="0" i="1" smtClean="0">
                          <a:latin typeface="Cambria Math" panose="02040503050406030204" pitchFamily="18" charset="0"/>
                        </a:rPr>
                        <m:t>−</m:t>
                      </m:r>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rPr>
                            <m:t>𝐶</m:t>
                          </m:r>
                          <m:r>
                            <a:rPr lang="en-GB" sz="1600" b="0" i="1" smtClean="0">
                              <a:latin typeface="Cambria Math" panose="02040503050406030204" pitchFamily="18" charset="0"/>
                            </a:rPr>
                            <m:t>∩</m:t>
                          </m:r>
                          <m:r>
                            <a:rPr lang="en-GB" sz="1600" b="0" i="1" smtClean="0">
                              <a:latin typeface="Cambria Math" panose="02040503050406030204" pitchFamily="18" charset="0"/>
                            </a:rPr>
                            <m:t>𝐷</m:t>
                          </m:r>
                        </m:e>
                      </m:d>
                    </m:oMath>
                    <m:oMath xmlns:m="http://schemas.openxmlformats.org/officeDocument/2006/math">
                      <m:r>
                        <a:rPr lang="en-GB" sz="1600" b="0" i="1" smtClean="0">
                          <a:latin typeface="Cambria Math" panose="02040503050406030204" pitchFamily="18" charset="0"/>
                        </a:rPr>
                        <m:t>=0.2+0.6−0.18=0.62</m:t>
                      </m:r>
                    </m:oMath>
                  </m:oMathPara>
                </a14:m>
                <a:endParaRPr lang="en-GB" sz="1600" dirty="0"/>
              </a:p>
            </p:txBody>
          </p:sp>
        </mc:Choice>
        <mc:Fallback xmlns="">
          <p:sp>
            <p:nvSpPr>
              <p:cNvPr id="6" name="TextBox 5"/>
              <p:cNvSpPr txBox="1">
                <a:spLocks noRot="1" noChangeAspect="1" noMove="1" noResize="1" noEditPoints="1" noAdjustHandles="1" noChangeArrowheads="1" noChangeShapeType="1" noTextEdit="1"/>
              </p:cNvSpPr>
              <p:nvPr/>
            </p:nvSpPr>
            <p:spPr>
              <a:xfrm>
                <a:off x="241226" y="1980456"/>
                <a:ext cx="4092649" cy="2348848"/>
              </a:xfrm>
              <a:prstGeom prst="rect">
                <a:avLst/>
              </a:prstGeom>
              <a:blipFill>
                <a:blip r:embed="rId3"/>
                <a:stretch>
                  <a:fillRect/>
                </a:stretch>
              </a:blipFill>
            </p:spPr>
            <p:txBody>
              <a:bodyPr/>
              <a:lstStyle/>
              <a:p>
                <a:r>
                  <a:rPr lang="en-GB">
                    <a:noFill/>
                  </a:rPr>
                  <a:t> </a:t>
                </a:r>
              </a:p>
            </p:txBody>
          </p:sp>
        </mc:Fallback>
      </mc:AlternateContent>
      <p:pic>
        <p:nvPicPr>
          <p:cNvPr id="7" name="Picture 6"/>
          <p:cNvPicPr>
            <a:picLocks noChangeAspect="1"/>
          </p:cNvPicPr>
          <p:nvPr/>
        </p:nvPicPr>
        <p:blipFill>
          <a:blip r:embed="rId4"/>
          <a:stretch>
            <a:fillRect/>
          </a:stretch>
        </p:blipFill>
        <p:spPr>
          <a:xfrm>
            <a:off x="709973" y="4500025"/>
            <a:ext cx="3324322" cy="2290539"/>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5"/>
          <a:stretch>
            <a:fillRect/>
          </a:stretch>
        </p:blipFill>
        <p:spPr>
          <a:xfrm>
            <a:off x="4137774" y="2511198"/>
            <a:ext cx="4987636" cy="4317954"/>
          </a:xfrm>
          <a:prstGeom prst="rect">
            <a:avLst/>
          </a:prstGeom>
        </p:spPr>
      </p:pic>
      <p:sp>
        <p:nvSpPr>
          <p:cNvPr id="9" name="Rectangle 8"/>
          <p:cNvSpPr/>
          <p:nvPr/>
        </p:nvSpPr>
        <p:spPr>
          <a:xfrm>
            <a:off x="4438650" y="2509154"/>
            <a:ext cx="4686759" cy="4212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4438650" y="2930376"/>
            <a:ext cx="4686759" cy="19788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4438650" y="4909212"/>
            <a:ext cx="4686759" cy="66914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4438650" y="5578353"/>
            <a:ext cx="4686759" cy="12507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cxnSp>
        <p:nvCxnSpPr>
          <p:cNvPr id="14" name="Straight Connector 13"/>
          <p:cNvCxnSpPr/>
          <p:nvPr/>
        </p:nvCxnSpPr>
        <p:spPr>
          <a:xfrm>
            <a:off x="0" y="4329304"/>
            <a:ext cx="4137774"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4137774" y="2340477"/>
            <a:ext cx="0" cy="198882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4137774" y="2340477"/>
            <a:ext cx="5006226"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5777086" y="786036"/>
                <a:ext cx="2736304" cy="138499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Hints for (b): </a:t>
                </a:r>
                <a:r>
                  <a:rPr lang="en-GB" sz="1400" dirty="0"/>
                  <a:t>You saw the words “are independent”. So write out </a:t>
                </a:r>
                <a14:m>
                  <m:oMath xmlns:m="http://schemas.openxmlformats.org/officeDocument/2006/math">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𝐴</m:t>
                        </m:r>
                        <m:r>
                          <a:rPr lang="en-GB" sz="1400" b="0" i="1" smtClean="0">
                            <a:latin typeface="Cambria Math" panose="02040503050406030204" pitchFamily="18" charset="0"/>
                          </a:rPr>
                          <m:t>∩</m:t>
                        </m:r>
                        <m:r>
                          <a:rPr lang="en-GB" sz="1400" b="0" i="1" smtClean="0">
                            <a:latin typeface="Cambria Math" panose="02040503050406030204" pitchFamily="18" charset="0"/>
                          </a:rPr>
                          <m:t>𝐵</m:t>
                        </m:r>
                      </m:e>
                    </m:d>
                    <m:r>
                      <a:rPr lang="en-GB" sz="1400" b="0" i="1" smtClean="0">
                        <a:latin typeface="Cambria Math" panose="02040503050406030204" pitchFamily="18" charset="0"/>
                      </a:rPr>
                      <m:t>=</m:t>
                    </m:r>
                    <m:r>
                      <a:rPr lang="en-GB" sz="1400" b="0" i="1" smtClean="0">
                        <a:latin typeface="Cambria Math" panose="02040503050406030204" pitchFamily="18" charset="0"/>
                      </a:rPr>
                      <m:t>𝑃</m:t>
                    </m:r>
                    <m:d>
                      <m:dPr>
                        <m:ctrlPr>
                          <a:rPr lang="en-GB" sz="1400" b="0" i="1" smtClean="0">
                            <a:latin typeface="Cambria Math" panose="02040503050406030204" pitchFamily="18" charset="0"/>
                          </a:rPr>
                        </m:ctrlPr>
                      </m:dPr>
                      <m:e>
                        <m:r>
                          <a:rPr lang="en-GB" sz="1400" b="0" i="1" smtClean="0">
                            <a:latin typeface="Cambria Math" panose="02040503050406030204" pitchFamily="18" charset="0"/>
                          </a:rPr>
                          <m:t>𝐴</m:t>
                        </m:r>
                      </m:e>
                    </m:d>
                    <m:r>
                      <a:rPr lang="en-GB" sz="1400" b="0" i="1" smtClean="0">
                        <a:latin typeface="Cambria Math" panose="02040503050406030204" pitchFamily="18" charset="0"/>
                      </a:rPr>
                      <m:t>𝑃</m:t>
                    </m:r>
                    <m:r>
                      <a:rPr lang="en-GB" sz="1400" b="0" i="1" smtClean="0">
                        <a:latin typeface="Cambria Math" panose="02040503050406030204" pitchFamily="18" charset="0"/>
                      </a:rPr>
                      <m:t>(</m:t>
                    </m:r>
                    <m:r>
                      <a:rPr lang="en-GB" sz="1400" b="0" i="1" smtClean="0">
                        <a:latin typeface="Cambria Math" panose="02040503050406030204" pitchFamily="18" charset="0"/>
                      </a:rPr>
                      <m:t>𝐵</m:t>
                    </m:r>
                    <m:r>
                      <a:rPr lang="en-GB" sz="1400" b="0" i="1" smtClean="0">
                        <a:latin typeface="Cambria Math" panose="02040503050406030204" pitchFamily="18" charset="0"/>
                      </a:rPr>
                      <m:t>)</m:t>
                    </m:r>
                  </m:oMath>
                </a14:m>
                <a:r>
                  <a:rPr lang="en-GB" sz="1400" dirty="0"/>
                  <a:t>.</a:t>
                </a:r>
              </a:p>
              <a:p>
                <a:r>
                  <a:rPr lang="en-GB" sz="1400" dirty="0"/>
                  <a:t>Also, you’re given </a:t>
                </a:r>
                <a14:m>
                  <m:oMath xmlns:m="http://schemas.openxmlformats.org/officeDocument/2006/math">
                    <m:r>
                      <a:rPr lang="en-GB" sz="1400" b="0" i="1" smtClean="0">
                        <a:latin typeface="Cambria Math" panose="02040503050406030204" pitchFamily="18" charset="0"/>
                      </a:rPr>
                      <m:t>𝑃</m:t>
                    </m:r>
                    <m:r>
                      <a:rPr lang="en-GB" sz="1400" b="0" i="1" smtClean="0">
                        <a:latin typeface="Cambria Math" panose="02040503050406030204" pitchFamily="18" charset="0"/>
                      </a:rPr>
                      <m:t>(</m:t>
                    </m:r>
                    <m:r>
                      <a:rPr lang="en-GB" sz="1400" b="0" i="1" smtClean="0">
                        <a:latin typeface="Cambria Math" panose="02040503050406030204" pitchFamily="18" charset="0"/>
                      </a:rPr>
                      <m:t>𝐴</m:t>
                    </m:r>
                    <m:r>
                      <a:rPr lang="en-GB" sz="1400" b="0" i="1" smtClean="0">
                        <a:latin typeface="Cambria Math" panose="02040503050406030204" pitchFamily="18" charset="0"/>
                      </a:rPr>
                      <m:t>∪</m:t>
                    </m:r>
                    <m:r>
                      <a:rPr lang="en-GB" sz="1400" b="0" i="1" smtClean="0">
                        <a:latin typeface="Cambria Math" panose="02040503050406030204" pitchFamily="18" charset="0"/>
                      </a:rPr>
                      <m:t>𝐵</m:t>
                    </m:r>
                    <m:r>
                      <a:rPr lang="en-GB" sz="1400" b="0" i="1" smtClean="0">
                        <a:latin typeface="Cambria Math" panose="02040503050406030204" pitchFamily="18" charset="0"/>
                      </a:rPr>
                      <m:t>)</m:t>
                    </m:r>
                  </m:oMath>
                </a14:m>
                <a:r>
                  <a:rPr lang="en-GB" sz="1400" dirty="0"/>
                  <a:t> which suggests you might be able to use the Addition Rule.</a:t>
                </a:r>
              </a:p>
            </p:txBody>
          </p:sp>
        </mc:Choice>
        <mc:Fallback xmlns="">
          <p:sp>
            <p:nvSpPr>
              <p:cNvPr id="21" name="TextBox 20"/>
              <p:cNvSpPr txBox="1">
                <a:spLocks noRot="1" noChangeAspect="1" noMove="1" noResize="1" noEditPoints="1" noAdjustHandles="1" noChangeArrowheads="1" noChangeShapeType="1" noTextEdit="1"/>
              </p:cNvSpPr>
              <p:nvPr/>
            </p:nvSpPr>
            <p:spPr>
              <a:xfrm>
                <a:off x="5777086" y="786036"/>
                <a:ext cx="2736304" cy="1384995"/>
              </a:xfrm>
              <a:prstGeom prst="rect">
                <a:avLst/>
              </a:prstGeom>
              <a:blipFill>
                <a:blip r:embed="rId6"/>
                <a:stretch>
                  <a:fillRect l="-221" b="-2597"/>
                </a:stretch>
              </a:blipFill>
            </p:spPr>
            <p:txBody>
              <a:bodyPr/>
              <a:lstStyle/>
              <a:p>
                <a:r>
                  <a:rPr lang="en-GB">
                    <a:noFill/>
                  </a:rPr>
                  <a:t> </a:t>
                </a:r>
              </a:p>
            </p:txBody>
          </p:sp>
        </mc:Fallback>
      </mc:AlternateContent>
      <p:sp>
        <p:nvSpPr>
          <p:cNvPr id="22" name="Rectangle 21"/>
          <p:cNvSpPr/>
          <p:nvPr/>
        </p:nvSpPr>
        <p:spPr>
          <a:xfrm>
            <a:off x="270520" y="1963972"/>
            <a:ext cx="3777605" cy="9125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a:t>
            </a:r>
          </a:p>
        </p:txBody>
      </p:sp>
      <p:sp>
        <p:nvSpPr>
          <p:cNvPr id="23" name="Rectangle 22"/>
          <p:cNvSpPr/>
          <p:nvPr/>
        </p:nvSpPr>
        <p:spPr>
          <a:xfrm>
            <a:off x="270520" y="2876549"/>
            <a:ext cx="3777605" cy="7143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b</a:t>
            </a:r>
          </a:p>
        </p:txBody>
      </p:sp>
      <p:sp>
        <p:nvSpPr>
          <p:cNvPr id="24" name="Rectangle 23"/>
          <p:cNvSpPr/>
          <p:nvPr/>
        </p:nvSpPr>
        <p:spPr>
          <a:xfrm>
            <a:off x="270520" y="3590925"/>
            <a:ext cx="3777605" cy="65722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c</a:t>
            </a:r>
          </a:p>
        </p:txBody>
      </p:sp>
      <p:cxnSp>
        <p:nvCxnSpPr>
          <p:cNvPr id="26" name="Straight Arrow Connector 25"/>
          <p:cNvCxnSpPr/>
          <p:nvPr/>
        </p:nvCxnSpPr>
        <p:spPr>
          <a:xfrm flipH="1">
            <a:off x="5591175" y="1750579"/>
            <a:ext cx="204961" cy="697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41701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14" restart="whenNotActive" fill="hold" evtFilter="cancelBubble" nodeType="interactiveSeq">
                <p:stCondLst>
                  <p:cond evt="onClick" delay="0">
                    <p:tgtEl>
                      <p:spTgt spid="11"/>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20" restart="whenNotActive" fill="hold" evtFilter="cancelBubble" nodeType="interactiveSeq">
                <p:stCondLst>
                  <p:cond evt="onClick" delay="0">
                    <p:tgtEl>
                      <p:spTgt spid="12"/>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2"/>
                                        </p:tgtEl>
                                      </p:cBhvr>
                                    </p:animEffect>
                                    <p:set>
                                      <p:cBhvr>
                                        <p:cTn id="25"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26" restart="whenNotActive" fill="hold" evtFilter="cancelBubble" nodeType="interactiveSeq">
                <p:stCondLst>
                  <p:cond evt="onClick" delay="0">
                    <p:tgtEl>
                      <p:spTgt spid="22"/>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32" restart="whenNotActive" fill="hold" evtFilter="cancelBubble" nodeType="interactiveSeq">
                <p:stCondLst>
                  <p:cond evt="onClick" delay="0">
                    <p:tgtEl>
                      <p:spTgt spid="23"/>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3"/>
                                        </p:tgtEl>
                                      </p:cBhvr>
                                    </p:animEffect>
                                    <p:set>
                                      <p:cBhvr>
                                        <p:cTn id="37"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38" restart="whenNotActive" fill="hold" evtFilter="cancelBubble" nodeType="interactiveSeq">
                <p:stCondLst>
                  <p:cond evt="onClick" delay="0">
                    <p:tgtEl>
                      <p:spTgt spid="24"/>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childTnLst>
        </p:cTn>
      </p:par>
    </p:tnLst>
    <p:bldLst>
      <p:bldP spid="9" grpId="0" animBg="1"/>
      <p:bldP spid="10" grpId="0" animBg="1"/>
      <p:bldP spid="11" grpId="0" animBg="1"/>
      <p:bldP spid="12"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Test Your Understanding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p:cNvPicPr>
            <a:picLocks noChangeAspect="1"/>
          </p:cNvPicPr>
          <p:nvPr/>
        </p:nvPicPr>
        <p:blipFill>
          <a:blip r:embed="rId2"/>
          <a:stretch>
            <a:fillRect/>
          </a:stretch>
        </p:blipFill>
        <p:spPr>
          <a:xfrm>
            <a:off x="244687" y="1222680"/>
            <a:ext cx="3566110" cy="3744416"/>
          </a:xfrm>
          <a:prstGeom prst="rect">
            <a:avLst/>
          </a:prstGeom>
          <a:effectLst>
            <a:outerShdw blurRad="63500" sx="102000" sy="102000" algn="ctr" rotWithShape="0">
              <a:prstClr val="black">
                <a:alpha val="40000"/>
              </a:prstClr>
            </a:outerShdw>
          </a:effectLst>
        </p:spPr>
      </p:pic>
      <p:sp>
        <p:nvSpPr>
          <p:cNvPr id="6" name="TextBox 5"/>
          <p:cNvSpPr txBox="1"/>
          <p:nvPr/>
        </p:nvSpPr>
        <p:spPr>
          <a:xfrm>
            <a:off x="4119596" y="1048308"/>
            <a:ext cx="3816424" cy="369332"/>
          </a:xfrm>
          <a:prstGeom prst="rect">
            <a:avLst/>
          </a:prstGeom>
          <a:noFill/>
        </p:spPr>
        <p:txBody>
          <a:bodyPr wrap="square" rtlCol="0">
            <a:spAutoFit/>
          </a:bodyPr>
          <a:lstStyle/>
          <a:p>
            <a:r>
              <a:rPr lang="en-GB" dirty="0"/>
              <a:t>a) </a:t>
            </a:r>
          </a:p>
        </p:txBody>
      </p:sp>
      <p:sp>
        <p:nvSpPr>
          <p:cNvPr id="7" name="Rectangle 6"/>
          <p:cNvSpPr/>
          <p:nvPr/>
        </p:nvSpPr>
        <p:spPr>
          <a:xfrm>
            <a:off x="4569780" y="1480720"/>
            <a:ext cx="4392488" cy="20522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Oval 7"/>
          <p:cNvSpPr/>
          <p:nvPr/>
        </p:nvSpPr>
        <p:spPr>
          <a:xfrm>
            <a:off x="4682540" y="1718810"/>
            <a:ext cx="1718260" cy="158417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Oval 8"/>
          <p:cNvSpPr/>
          <p:nvPr/>
        </p:nvSpPr>
        <p:spPr>
          <a:xfrm>
            <a:off x="5812874" y="1714746"/>
            <a:ext cx="1424237" cy="158417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0" name="TextBox 9"/>
              <p:cNvSpPr txBox="1"/>
              <p:nvPr/>
            </p:nvSpPr>
            <p:spPr>
              <a:xfrm>
                <a:off x="4682540" y="1662791"/>
                <a:ext cx="3927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m:t>
                      </m:r>
                    </m:oMath>
                  </m:oMathPara>
                </a14:m>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4682540" y="1662791"/>
                <a:ext cx="392778"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8195869" y="1600339"/>
                <a:ext cx="3927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𝐵</m:t>
                      </m:r>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8195869" y="1600339"/>
                <a:ext cx="392778"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509196" y="1435705"/>
                <a:ext cx="3927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𝜉</m:t>
                      </m:r>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4509196" y="1435705"/>
                <a:ext cx="392778" cy="369332"/>
              </a:xfrm>
              <a:prstGeom prst="rect">
                <a:avLst/>
              </a:prstGeom>
              <a:blipFill>
                <a:blip r:embed="rId5"/>
                <a:stretch>
                  <a:fillRect b="-13333"/>
                </a:stretch>
              </a:blipFill>
            </p:spPr>
            <p:txBody>
              <a:bodyPr/>
              <a:lstStyle/>
              <a:p>
                <a:r>
                  <a:rPr lang="en-GB">
                    <a:noFill/>
                  </a:rPr>
                  <a:t> </a:t>
                </a:r>
              </a:p>
            </p:txBody>
          </p:sp>
        </mc:Fallback>
      </mc:AlternateContent>
      <p:sp>
        <p:nvSpPr>
          <p:cNvPr id="13" name="Oval 12"/>
          <p:cNvSpPr/>
          <p:nvPr/>
        </p:nvSpPr>
        <p:spPr>
          <a:xfrm>
            <a:off x="6795656" y="1714746"/>
            <a:ext cx="1736784" cy="1584176"/>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4" name="TextBox 13"/>
              <p:cNvSpPr txBox="1"/>
              <p:nvPr/>
            </p:nvSpPr>
            <p:spPr>
              <a:xfrm>
                <a:off x="6766024" y="1538236"/>
                <a:ext cx="39277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𝐶</m:t>
                      </m:r>
                    </m:oMath>
                  </m:oMathPara>
                </a14:m>
                <a:endParaRPr lang="en-GB" dirty="0"/>
              </a:p>
            </p:txBody>
          </p:sp>
        </mc:Choice>
        <mc:Fallback xmlns="">
          <p:sp>
            <p:nvSpPr>
              <p:cNvPr id="14" name="TextBox 13"/>
              <p:cNvSpPr txBox="1">
                <a:spLocks noRot="1" noChangeAspect="1" noMove="1" noResize="1" noEditPoints="1" noAdjustHandles="1" noChangeArrowheads="1" noChangeShapeType="1" noTextEdit="1"/>
              </p:cNvSpPr>
              <p:nvPr/>
            </p:nvSpPr>
            <p:spPr>
              <a:xfrm>
                <a:off x="6766024" y="1538236"/>
                <a:ext cx="392778"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211960" y="3727559"/>
                <a:ext cx="4320480" cy="2280304"/>
              </a:xfrm>
              <a:prstGeom prst="rect">
                <a:avLst/>
              </a:prstGeom>
              <a:noFill/>
            </p:spPr>
            <p:txBody>
              <a:bodyPr wrap="square" rtlCol="0">
                <a:spAutoFit/>
              </a:bodyPr>
              <a:lstStyle/>
              <a:p>
                <a:endParaRPr lang="en-GB" dirty="0"/>
              </a:p>
              <a:p>
                <a:r>
                  <a:rPr lang="en-GB" dirty="0"/>
                  <a:t>b)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e>
                        <m:r>
                          <a:rPr lang="en-GB" b="0" i="1" smtClean="0">
                            <a:latin typeface="Cambria Math" panose="02040503050406030204" pitchFamily="18" charset="0"/>
                          </a:rPr>
                          <m:t>𝐶</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=0.2</m:t>
                    </m:r>
                  </m:oMath>
                </a14:m>
                <a:endParaRPr lang="en-GB" dirty="0"/>
              </a:p>
              <a:p>
                <a:r>
                  <a:rPr lang="en-GB" dirty="0"/>
                  <a:t>c)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d>
                    <m:r>
                      <a:rPr lang="en-GB" b="0" i="1" smtClean="0">
                        <a:latin typeface="Cambria Math" panose="02040503050406030204" pitchFamily="18" charset="0"/>
                      </a:rPr>
                      <m:t>=0.6</m:t>
                    </m:r>
                  </m:oMath>
                </a14:m>
                <a:endParaRPr lang="en-GB" dirty="0"/>
              </a:p>
              <a:p>
                <a:pPr/>
                <a:r>
                  <a:rPr lang="en-GB" dirty="0"/>
                  <a:t>d)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𝐶</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𝐶</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𝐶</m:t>
                        </m:r>
                      </m:e>
                    </m:d>
                  </m:oMath>
                </a14:m>
                <a:br>
                  <a:rPr lang="en-GB" b="0" dirty="0"/>
                </a:b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0.7</m:t>
                      </m:r>
                      <m:r>
                        <a:rPr lang="en-GB" b="0" i="1" smtClean="0">
                          <a:latin typeface="Cambria Math" panose="02040503050406030204" pitchFamily="18" charset="0"/>
                        </a:rPr>
                        <m:t>=0.2+</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𝐶</m:t>
                          </m:r>
                        </m:e>
                      </m:d>
                      <m:r>
                        <a:rPr lang="en-GB" b="0" i="1" smtClean="0">
                          <a:latin typeface="Cambria Math" panose="02040503050406030204" pitchFamily="18" charset="0"/>
                        </a:rPr>
                        <m:t>−0.2</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𝐶</m:t>
                          </m:r>
                        </m:e>
                      </m:d>
                    </m:oMath>
                    <m:oMath xmlns:m="http://schemas.openxmlformats.org/officeDocument/2006/math">
                      <m:r>
                        <a:rPr lang="en-GB" b="0" i="1" smtClean="0">
                          <a:latin typeface="Cambria Math" panose="02040503050406030204" pitchFamily="18" charset="0"/>
                        </a:rPr>
                        <m:t>0.5=0.8</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𝐶</m:t>
                          </m:r>
                        </m:e>
                      </m:d>
                    </m:oMath>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𝐶</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5</m:t>
                          </m:r>
                        </m:num>
                        <m:den>
                          <m:r>
                            <a:rPr lang="en-GB" b="0" i="1" smtClean="0">
                              <a:latin typeface="Cambria Math" panose="02040503050406030204" pitchFamily="18" charset="0"/>
                            </a:rPr>
                            <m:t>8</m:t>
                          </m:r>
                        </m:den>
                      </m:f>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4211960" y="3727559"/>
                <a:ext cx="4320480" cy="2280304"/>
              </a:xfrm>
              <a:prstGeom prst="rect">
                <a:avLst/>
              </a:prstGeom>
              <a:blipFill>
                <a:blip r:embed="rId7"/>
                <a:stretch>
                  <a:fillRect l="-1269"/>
                </a:stretch>
              </a:blipFill>
            </p:spPr>
            <p:txBody>
              <a:bodyPr/>
              <a:lstStyle/>
              <a:p>
                <a:r>
                  <a:rPr lang="en-GB">
                    <a:noFill/>
                  </a:rPr>
                  <a:t> </a:t>
                </a:r>
              </a:p>
            </p:txBody>
          </p:sp>
        </mc:Fallback>
      </mc:AlternateContent>
      <p:sp>
        <p:nvSpPr>
          <p:cNvPr id="16" name="Rectangle 15"/>
          <p:cNvSpPr/>
          <p:nvPr/>
        </p:nvSpPr>
        <p:spPr>
          <a:xfrm>
            <a:off x="4513117" y="1384015"/>
            <a:ext cx="4547756" cy="226319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4528246" y="3962894"/>
            <a:ext cx="4458159" cy="3753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4528246" y="4338206"/>
            <a:ext cx="4458159" cy="3013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p:cNvSpPr/>
          <p:nvPr/>
        </p:nvSpPr>
        <p:spPr>
          <a:xfrm>
            <a:off x="4528246" y="4639783"/>
            <a:ext cx="4458159" cy="14077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TextBox 19"/>
          <p:cNvSpPr txBox="1"/>
          <p:nvPr/>
        </p:nvSpPr>
        <p:spPr>
          <a:xfrm>
            <a:off x="251520" y="836712"/>
            <a:ext cx="144016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S1</a:t>
            </a:r>
          </a:p>
        </p:txBody>
      </p:sp>
    </p:spTree>
    <p:extLst>
      <p:ext uri="{BB962C8B-B14F-4D97-AF65-F5344CB8AC3E}">
        <p14:creationId xmlns:p14="http://schemas.microsoft.com/office/powerpoint/2010/main" val="197870592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6"/>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8" restart="whenNotActive" fill="hold" evtFilter="cancelBubble" nodeType="interactiveSeq">
                <p:stCondLst>
                  <p:cond evt="onClick" delay="0">
                    <p:tgtEl>
                      <p:spTgt spid="17"/>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14" restart="whenNotActive" fill="hold" evtFilter="cancelBubble" nodeType="interactiveSeq">
                <p:stCondLst>
                  <p:cond evt="onClick" delay="0">
                    <p:tgtEl>
                      <p:spTgt spid="18"/>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20" restart="whenNotActive" fill="hold" evtFilter="cancelBubble" nodeType="interactiveSeq">
                <p:stCondLst>
                  <p:cond evt="onClick" delay="0">
                    <p:tgtEl>
                      <p:spTgt spid="19"/>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9"/>
                                        </p:tgtEl>
                                      </p:cBhvr>
                                    </p:animEffect>
                                    <p:set>
                                      <p:cBhvr>
                                        <p:cTn id="25"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childTnLst>
        </p:cTn>
      </p:par>
    </p:tnLst>
    <p:bldLst>
      <p:bldP spid="16" grpId="0" animBg="1"/>
      <p:bldP spid="17" grpId="0" animBg="1"/>
      <p:bldP spid="18"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SUPER IMPORTANT TIPS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297727" y="804217"/>
            <a:ext cx="6984776" cy="646331"/>
          </a:xfrm>
          <a:prstGeom prst="rect">
            <a:avLst/>
          </a:prstGeom>
          <a:noFill/>
        </p:spPr>
        <p:txBody>
          <a:bodyPr wrap="square" rtlCol="0">
            <a:spAutoFit/>
          </a:bodyPr>
          <a:lstStyle/>
          <a:p>
            <a:r>
              <a:rPr lang="en-GB" dirty="0"/>
              <a:t>If I were to identify two tips that will possible help you the most in probability questions:</a:t>
            </a:r>
          </a:p>
        </p:txBody>
      </p:sp>
      <p:sp>
        <p:nvSpPr>
          <p:cNvPr id="6" name="TextBox 5"/>
          <p:cNvSpPr txBox="1"/>
          <p:nvPr/>
        </p:nvSpPr>
        <p:spPr>
          <a:xfrm>
            <a:off x="264405" y="1930745"/>
            <a:ext cx="870599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If you see the words ‘</a:t>
            </a:r>
            <a:r>
              <a:rPr lang="en-GB" b="1" dirty="0"/>
              <a:t>given that</a:t>
            </a:r>
            <a:r>
              <a:rPr lang="en-GB" dirty="0"/>
              <a:t>’, </a:t>
            </a:r>
            <a:r>
              <a:rPr lang="en-GB" u="sng" dirty="0"/>
              <a:t>Immediately</a:t>
            </a:r>
            <a:r>
              <a:rPr lang="en-GB" dirty="0"/>
              <a:t> write out the law for conditional probability.</a:t>
            </a:r>
          </a:p>
        </p:txBody>
      </p:sp>
      <p:sp>
        <p:nvSpPr>
          <p:cNvPr id="7" name="TextBox 6"/>
          <p:cNvSpPr txBox="1"/>
          <p:nvPr/>
        </p:nvSpPr>
        <p:spPr>
          <a:xfrm>
            <a:off x="467544" y="2420888"/>
            <a:ext cx="7776864"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Example: “Given Bob walks to school, find the probability that he’s not late…”</a:t>
            </a:r>
          </a:p>
        </p:txBody>
      </p:sp>
      <mc:AlternateContent xmlns:mc="http://schemas.openxmlformats.org/markup-compatibility/2006" xmlns:a14="http://schemas.microsoft.com/office/drawing/2010/main">
        <mc:Choice Requires="a14">
          <p:sp>
            <p:nvSpPr>
              <p:cNvPr id="8" name="TextBox 7"/>
              <p:cNvSpPr txBox="1"/>
              <p:nvPr/>
            </p:nvSpPr>
            <p:spPr>
              <a:xfrm>
                <a:off x="539552" y="2996952"/>
                <a:ext cx="6768752" cy="564322"/>
              </a:xfrm>
              <a:prstGeom prst="rect">
                <a:avLst/>
              </a:prstGeom>
              <a:noFill/>
            </p:spPr>
            <p:txBody>
              <a:bodyPr wrap="square" rtlCol="0">
                <a:spAutoFit/>
              </a:bodyPr>
              <a:lstStyle/>
              <a:p>
                <a:r>
                  <a:rPr lang="en-GB" dirty="0"/>
                  <a:t>First thing you should write: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m:t>
                            </m:r>
                          </m:sup>
                        </m:sSup>
                      </m:e>
                      <m:e>
                        <m:r>
                          <a:rPr lang="en-GB" b="0" i="1" smtClean="0">
                            <a:latin typeface="Cambria Math" panose="02040503050406030204" pitchFamily="18" charset="0"/>
                          </a:rPr>
                          <m:t>𝑊</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sSup>
                              <m:sSupPr>
                                <m:ctrlPr>
                                  <a:rPr lang="en-GB" b="0" i="1" smtClean="0">
                                    <a:latin typeface="Cambria Math" panose="02040503050406030204" pitchFamily="18" charset="0"/>
                                  </a:rPr>
                                </m:ctrlPr>
                              </m:sSupPr>
                              <m:e>
                                <m:r>
                                  <a:rPr lang="en-GB" b="0" i="1" smtClean="0">
                                    <a:latin typeface="Cambria Math" panose="02040503050406030204" pitchFamily="18" charset="0"/>
                                  </a:rPr>
                                  <m:t>𝐿</m:t>
                                </m:r>
                              </m:e>
                              <m:sup>
                                <m:r>
                                  <a:rPr lang="en-GB" b="0" i="1" smtClean="0">
                                    <a:latin typeface="Cambria Math" panose="02040503050406030204" pitchFamily="18" charset="0"/>
                                  </a:rPr>
                                  <m:t>′</m:t>
                                </m:r>
                              </m:sup>
                            </m:sSup>
                            <m:r>
                              <a:rPr lang="en-GB" b="0" i="1" smtClean="0">
                                <a:latin typeface="Cambria Math" panose="02040503050406030204" pitchFamily="18" charset="0"/>
                              </a:rPr>
                              <m:t>∩</m:t>
                            </m:r>
                            <m:r>
                              <a:rPr lang="en-GB" b="0" i="1" smtClean="0">
                                <a:latin typeface="Cambria Math" panose="02040503050406030204" pitchFamily="18" charset="0"/>
                              </a:rPr>
                              <m:t>𝑊</m:t>
                            </m:r>
                          </m:e>
                        </m:d>
                      </m:num>
                      <m:den>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𝑊</m:t>
                            </m:r>
                          </m:e>
                        </m:d>
                      </m:den>
                    </m:f>
                    <m:r>
                      <a:rPr lang="en-GB" b="0" i="1" smtClean="0">
                        <a:latin typeface="Cambria Math" panose="02040503050406030204" pitchFamily="18" charset="0"/>
                      </a:rPr>
                      <m:t>=…</m:t>
                    </m:r>
                  </m:oMath>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539552" y="2996952"/>
                <a:ext cx="6768752" cy="564322"/>
              </a:xfrm>
              <a:prstGeom prst="rect">
                <a:avLst/>
              </a:prstGeom>
              <a:blipFill>
                <a:blip r:embed="rId3"/>
                <a:stretch>
                  <a:fillRect l="-811" b="-2174"/>
                </a:stretch>
              </a:blipFill>
            </p:spPr>
            <p:txBody>
              <a:bodyPr/>
              <a:lstStyle/>
              <a:p>
                <a:r>
                  <a:rPr lang="en-GB">
                    <a:noFill/>
                  </a:rPr>
                  <a:t> </a:t>
                </a:r>
              </a:p>
            </p:txBody>
          </p:sp>
        </mc:Fallback>
      </mc:AlternateContent>
      <p:sp>
        <p:nvSpPr>
          <p:cNvPr id="9" name="TextBox 8"/>
          <p:cNvSpPr txBox="1"/>
          <p:nvPr/>
        </p:nvSpPr>
        <p:spPr>
          <a:xfrm>
            <a:off x="244239" y="3626482"/>
            <a:ext cx="870599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If you see the words ‘</a:t>
            </a:r>
            <a:r>
              <a:rPr lang="en-GB" b="1" dirty="0"/>
              <a:t>are independent</a:t>
            </a:r>
            <a:r>
              <a:rPr lang="en-GB" dirty="0"/>
              <a:t>’, </a:t>
            </a:r>
            <a:r>
              <a:rPr lang="en-GB" u="sng" dirty="0"/>
              <a:t>Immediately</a:t>
            </a:r>
            <a:r>
              <a:rPr lang="en-GB" dirty="0"/>
              <a:t> write out the laws for independence.</a:t>
            </a:r>
          </a:p>
          <a:p>
            <a:r>
              <a:rPr lang="en-GB" sz="1400" dirty="0"/>
              <a:t>(Even before you’ve finished reading the question!)</a:t>
            </a:r>
          </a:p>
        </p:txBody>
      </p:sp>
      <mc:AlternateContent xmlns:mc="http://schemas.openxmlformats.org/markup-compatibility/2006" xmlns:a14="http://schemas.microsoft.com/office/drawing/2010/main">
        <mc:Choice Requires="a14">
          <p:sp>
            <p:nvSpPr>
              <p:cNvPr id="10" name="TextBox 9"/>
              <p:cNvSpPr txBox="1"/>
              <p:nvPr/>
            </p:nvSpPr>
            <p:spPr>
              <a:xfrm>
                <a:off x="476830" y="4397536"/>
                <a:ext cx="7776864"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Example: “</a:t>
                </a:r>
                <a14:m>
                  <m:oMath xmlns:m="http://schemas.openxmlformats.org/officeDocument/2006/math">
                    <m:r>
                      <a:rPr lang="en-GB" b="0" i="1" smtClean="0">
                        <a:latin typeface="Cambria Math" panose="02040503050406030204" pitchFamily="18" charset="0"/>
                      </a:rPr>
                      <m:t>𝐴</m:t>
                    </m:r>
                  </m:oMath>
                </a14:m>
                <a:r>
                  <a:rPr lang="en-GB" dirty="0"/>
                  <a:t> is independent from </a:t>
                </a:r>
                <a14:m>
                  <m:oMath xmlns:m="http://schemas.openxmlformats.org/officeDocument/2006/math">
                    <m:r>
                      <a:rPr lang="en-GB" b="0" i="1" smtClean="0">
                        <a:latin typeface="Cambria Math" panose="02040503050406030204" pitchFamily="18" charset="0"/>
                      </a:rPr>
                      <m:t>𝐵</m:t>
                    </m:r>
                  </m:oMath>
                </a14:m>
                <a:r>
                  <a:rPr lang="en-GB"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476830" y="4397536"/>
                <a:ext cx="7776864" cy="369332"/>
              </a:xfrm>
              <a:prstGeom prst="rect">
                <a:avLst/>
              </a:prstGeom>
              <a:blipFill rotWithShape="0">
                <a:blip r:embed="rId4"/>
                <a:stretch>
                  <a:fillRect b="-3529"/>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539552" y="5016413"/>
                <a:ext cx="6768752" cy="646331"/>
              </a:xfrm>
              <a:prstGeom prst="rect">
                <a:avLst/>
              </a:prstGeom>
              <a:noFill/>
            </p:spPr>
            <p:txBody>
              <a:bodyPr wrap="square" rtlCol="0">
                <a:spAutoFit/>
              </a:bodyPr>
              <a:lstStyle/>
              <a:p>
                <a:pPr/>
                <a:r>
                  <a:rPr lang="en-GB" dirty="0"/>
                  <a:t>First thing you should write: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𝐵</m:t>
                        </m:r>
                      </m:e>
                    </m:d>
                    <m:r>
                      <a:rPr lang="en-GB" b="0" i="1" smtClean="0">
                        <a:latin typeface="Cambria Math" panose="02040503050406030204" pitchFamily="18" charset="0"/>
                      </a:rPr>
                      <m:t>=</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d>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𝐵</m:t>
                        </m:r>
                      </m:e>
                    </m:d>
                  </m:oMath>
                </a14:m>
                <a:br>
                  <a:rPr lang="en-GB" b="0" dirty="0"/>
                </a:b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                    </m:t>
                      </m:r>
                      <m:r>
                        <a:rPr lang="en-GB" b="0" i="1" smtClean="0">
                          <a:latin typeface="Cambria Math" panose="02040503050406030204" pitchFamily="18" charset="0"/>
                        </a:rPr>
                        <m:t> </m:t>
                      </m:r>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rPr>
                            <m:t>𝐴</m:t>
                          </m:r>
                        </m:e>
                        <m:e>
                          <m:r>
                            <a:rPr lang="en-GB" b="0" i="1" smtClean="0">
                              <a:latin typeface="Cambria Math" panose="02040503050406030204" pitchFamily="18" charset="0"/>
                            </a:rPr>
                            <m:t>𝐵</m:t>
                          </m:r>
                        </m:e>
                      </m:d>
                      <m:r>
                        <a:rPr lang="en-GB" b="0" i="1" smtClean="0">
                          <a:latin typeface="Cambria Math" panose="02040503050406030204" pitchFamily="18" charset="0"/>
                        </a:rPr>
                        <m:t>=</m:t>
                      </m:r>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𝐴</m:t>
                      </m:r>
                      <m:r>
                        <a:rPr lang="en-GB" b="0" i="1" smtClean="0">
                          <a:latin typeface="Cambria Math" panose="02040503050406030204" pitchFamily="18" charset="0"/>
                        </a:rPr>
                        <m:t>)</m:t>
                      </m:r>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539552" y="5016413"/>
                <a:ext cx="6768752" cy="646331"/>
              </a:xfrm>
              <a:prstGeom prst="rect">
                <a:avLst/>
              </a:prstGeom>
              <a:blipFill rotWithShape="0">
                <a:blip r:embed="rId5"/>
                <a:stretch>
                  <a:fillRect l="-811" t="-5660" b="-6604"/>
                </a:stretch>
              </a:blipFill>
            </p:spPr>
            <p:txBody>
              <a:bodyPr/>
              <a:lstStyle/>
              <a:p>
                <a:r>
                  <a:rPr lang="en-GB">
                    <a:noFill/>
                  </a:rPr>
                  <a:t> </a:t>
                </a:r>
              </a:p>
            </p:txBody>
          </p:sp>
        </mc:Fallback>
      </mc:AlternateContent>
      <p:sp>
        <p:nvSpPr>
          <p:cNvPr id="12" name="Rectangle 11"/>
          <p:cNvSpPr/>
          <p:nvPr/>
        </p:nvSpPr>
        <p:spPr>
          <a:xfrm>
            <a:off x="3524676" y="2876383"/>
            <a:ext cx="2979004" cy="6475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3620100" y="4967812"/>
            <a:ext cx="2979004" cy="6949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TextBox 13"/>
          <p:cNvSpPr txBox="1"/>
          <p:nvPr/>
        </p:nvSpPr>
        <p:spPr>
          <a:xfrm>
            <a:off x="971600" y="5912289"/>
            <a:ext cx="7618589" cy="830997"/>
          </a:xfrm>
          <a:prstGeom prst="rect">
            <a:avLst/>
          </a:prstGeom>
          <a:noFill/>
        </p:spPr>
        <p:txBody>
          <a:bodyPr wrap="square" rtlCol="0">
            <a:spAutoFit/>
          </a:bodyPr>
          <a:lstStyle/>
          <a:p>
            <a:r>
              <a:rPr lang="en-GB" sz="1600" dirty="0"/>
              <a:t>If you’re stuck on a question where you have to find a probability given others, it’s probably because you’ve failed to take into account that two events are independent or mutually exclusive, or you need to use the conditional probability or additional law.</a:t>
            </a:r>
          </a:p>
        </p:txBody>
      </p:sp>
    </p:spTree>
    <p:extLst>
      <p:ext uri="{BB962C8B-B14F-4D97-AF65-F5344CB8AC3E}">
        <p14:creationId xmlns:p14="http://schemas.microsoft.com/office/powerpoint/2010/main" val="190701565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2.4</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Stats/Mechanics Year 2</a:t>
            </a:r>
          </a:p>
          <a:p>
            <a:r>
              <a:rPr lang="en-GB" sz="2400" dirty="0"/>
              <a:t>Pages 15-17</a:t>
            </a:r>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86610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8" name="Picture 7">
            <a:extLst>
              <a:ext uri="{FF2B5EF4-FFF2-40B4-BE49-F238E27FC236}">
                <a16:creationId xmlns:a16="http://schemas.microsoft.com/office/drawing/2014/main" id="{4C83AF52-0087-8447-73F3-E8B7919F977F}"/>
              </a:ext>
            </a:extLst>
          </p:cNvPr>
          <p:cNvPicPr>
            <a:picLocks noChangeAspect="1"/>
          </p:cNvPicPr>
          <p:nvPr/>
        </p:nvPicPr>
        <p:blipFill>
          <a:blip r:embed="rId2"/>
          <a:stretch>
            <a:fillRect/>
          </a:stretch>
        </p:blipFill>
        <p:spPr>
          <a:xfrm>
            <a:off x="1275778" y="926731"/>
            <a:ext cx="6591300" cy="5343525"/>
          </a:xfrm>
          <a:prstGeom prst="rect">
            <a:avLst/>
          </a:prstGeom>
        </p:spPr>
      </p:pic>
    </p:spTree>
    <p:extLst>
      <p:ext uri="{BB962C8B-B14F-4D97-AF65-F5344CB8AC3E}">
        <p14:creationId xmlns:p14="http://schemas.microsoft.com/office/powerpoint/2010/main" val="173887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27A88EB9-9182-982B-5548-5DBA839913CC}"/>
              </a:ext>
            </a:extLst>
          </p:cNvPr>
          <p:cNvPicPr>
            <a:picLocks noChangeAspect="1"/>
          </p:cNvPicPr>
          <p:nvPr/>
        </p:nvPicPr>
        <p:blipFill>
          <a:blip r:embed="rId2"/>
          <a:stretch>
            <a:fillRect/>
          </a:stretch>
        </p:blipFill>
        <p:spPr>
          <a:xfrm>
            <a:off x="1090612" y="976312"/>
            <a:ext cx="6962775" cy="4905375"/>
          </a:xfrm>
          <a:prstGeom prst="rect">
            <a:avLst/>
          </a:prstGeom>
        </p:spPr>
      </p:pic>
    </p:spTree>
    <p:extLst>
      <p:ext uri="{BB962C8B-B14F-4D97-AF65-F5344CB8AC3E}">
        <p14:creationId xmlns:p14="http://schemas.microsoft.com/office/powerpoint/2010/main" val="3629087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145CED0C8C3544A5BCCC2783BB773D" ma:contentTypeVersion="18" ma:contentTypeDescription="Create a new document." ma:contentTypeScope="" ma:versionID="071d80e8befb16289be70b0ed95d7a13">
  <xsd:schema xmlns:xsd="http://www.w3.org/2001/XMLSchema" xmlns:xs="http://www.w3.org/2001/XMLSchema" xmlns:p="http://schemas.microsoft.com/office/2006/metadata/properties" xmlns:ns2="faa1ecaf-a1aa-4fc9-8c75-2805352e1f65" xmlns:ns3="f9cd3b9a-9a6c-485a-81b7-4082693b5161" targetNamespace="http://schemas.microsoft.com/office/2006/metadata/properties" ma:root="true" ma:fieldsID="bfedc4b824bdcf7bc3afcdacf96d42fb" ns2:_="" ns3:_="">
    <xsd:import namespace="faa1ecaf-a1aa-4fc9-8c75-2805352e1f65"/>
    <xsd:import namespace="f9cd3b9a-9a6c-485a-81b7-4082693b51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a1ecaf-a1aa-4fc9-8c75-2805352e1f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5c9266d-873e-4384-88ad-117b2e21bbbb"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cd3b9a-9a6c-485a-81b7-4082693b516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37dd2894-802d-4a2b-8969-adc31d00c97c}" ma:internalName="TaxCatchAll" ma:showField="CatchAllData" ma:web="f9cd3b9a-9a6c-485a-81b7-4082693b5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aa1ecaf-a1aa-4fc9-8c75-2805352e1f65">
      <Terms xmlns="http://schemas.microsoft.com/office/infopath/2007/PartnerControls"/>
    </lcf76f155ced4ddcb4097134ff3c332f>
    <TaxCatchAll xmlns="f9cd3b9a-9a6c-485a-81b7-4082693b5161" xsi:nil="true"/>
  </documentManagement>
</p:properties>
</file>

<file path=customXml/itemProps1.xml><?xml version="1.0" encoding="utf-8"?>
<ds:datastoreItem xmlns:ds="http://schemas.openxmlformats.org/officeDocument/2006/customXml" ds:itemID="{6C598760-6CD0-4EAF-9EDA-D4259F7F4DCA}">
  <ds:schemaRefs>
    <ds:schemaRef ds:uri="http://schemas.microsoft.com/sharepoint/v3/contenttype/forms"/>
  </ds:schemaRefs>
</ds:datastoreItem>
</file>

<file path=customXml/itemProps2.xml><?xml version="1.0" encoding="utf-8"?>
<ds:datastoreItem xmlns:ds="http://schemas.openxmlformats.org/officeDocument/2006/customXml" ds:itemID="{A7211951-28D9-4649-86E4-A82320CBD7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a1ecaf-a1aa-4fc9-8c75-2805352e1f65"/>
    <ds:schemaRef ds:uri="f9cd3b9a-9a6c-485a-81b7-4082693b5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D8CCE53-C52C-4037-A448-3FDE818F6B67}">
  <ds:schemaRefs>
    <ds:schemaRef ds:uri="http://schemas.microsoft.com/office/2006/metadata/properties"/>
    <ds:schemaRef ds:uri="http://schemas.microsoft.com/office/infopath/2007/PartnerControls"/>
    <ds:schemaRef ds:uri="faa1ecaf-a1aa-4fc9-8c75-2805352e1f65"/>
    <ds:schemaRef ds:uri="f9cd3b9a-9a6c-485a-81b7-4082693b5161"/>
  </ds:schemaRefs>
</ds:datastoreItem>
</file>

<file path=docProps/app.xml><?xml version="1.0" encoding="utf-8"?>
<Properties xmlns="http://schemas.openxmlformats.org/officeDocument/2006/extended-properties" xmlns:vt="http://schemas.openxmlformats.org/officeDocument/2006/docPropsVTypes">
  <TotalTime>29170</TotalTime>
  <Words>589</Words>
  <Application>Microsoft Office PowerPoint</Application>
  <PresentationFormat>On-screen Show (4:3)</PresentationFormat>
  <Paragraphs>87</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Cambria Math</vt:lpstr>
      <vt:lpstr>Wingdings</vt:lpstr>
      <vt:lpstr>Office Theme</vt:lpstr>
      <vt:lpstr>Stats Yr2 Chapter 2: Probability Theory  Probability Formulae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Dieter Beaven</cp:lastModifiedBy>
  <cp:revision>1116</cp:revision>
  <dcterms:created xsi:type="dcterms:W3CDTF">2013-02-28T07:36:55Z</dcterms:created>
  <dcterms:modified xsi:type="dcterms:W3CDTF">2024-05-24T15:10:18Z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0x010100E2145CED0C8C3544A5BCCC2783BB773D</vt:lpwstr>
  </property>
</Properties>
</file>