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47" r:id="rId2"/>
    <p:sldId id="523" r:id="rId3"/>
    <p:sldId id="524" r:id="rId4"/>
    <p:sldId id="525" r:id="rId5"/>
    <p:sldId id="526" r:id="rId6"/>
    <p:sldId id="527" r:id="rId7"/>
    <p:sldId id="530" r:id="rId8"/>
    <p:sldId id="548" r:id="rId9"/>
    <p:sldId id="549" r:id="rId10"/>
    <p:sldId id="533" r:id="rId11"/>
    <p:sldId id="53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4.png"/><Relationship Id="rId7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9: </a:t>
            </a:r>
            <a:r>
              <a:rPr lang="en-GB" dirty="0">
                <a:solidFill>
                  <a:schemeClr val="accent5"/>
                </a:solidFill>
              </a:rPr>
              <a:t>Constant Acceleration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Two Base Formulae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4BC345-BC67-6DA8-B262-1CFC05DC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05761"/>
            <a:ext cx="6762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A0E1256-C4F8-C618-E7EF-01B5650B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28" y="1198984"/>
            <a:ext cx="4876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ACBDEE-B8A2-47E6-9FD9-762877666E8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20AACE3-822E-45EC-B80F-D2858D1CBC7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“</a:t>
              </a:r>
              <a:r>
                <a:rPr lang="en-GB" sz="3200" dirty="0" err="1">
                  <a:latin typeface="+mj-lt"/>
                </a:rPr>
                <a:t>suvat</a:t>
              </a:r>
              <a:r>
                <a:rPr lang="en-GB" sz="3200" dirty="0">
                  <a:latin typeface="+mj-lt"/>
                </a:rPr>
                <a:t>” </a:t>
              </a:r>
              <a:r>
                <a:rPr lang="en-GB" sz="3200">
                  <a:latin typeface="+mj-lt"/>
                </a:rPr>
                <a:t>Equations (part </a:t>
              </a:r>
              <a:r>
                <a:rPr lang="en-GB" sz="3200" dirty="0">
                  <a:latin typeface="+mj-lt"/>
                </a:rPr>
                <a:t>1)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F3112C-78CC-4A6C-996C-74E7C352598E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52F2AB-0F5F-4AF5-899B-F5CD14356BA8}"/>
              </a:ext>
            </a:extLst>
          </p:cNvPr>
          <p:cNvSpPr txBox="1"/>
          <p:nvPr/>
        </p:nvSpPr>
        <p:spPr>
          <a:xfrm>
            <a:off x="344793" y="855558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there is </a:t>
            </a:r>
            <a:r>
              <a:rPr lang="en-GB" b="1" dirty="0"/>
              <a:t>constant acceleration</a:t>
            </a:r>
            <a:r>
              <a:rPr lang="en-GB" dirty="0"/>
              <a:t>, there are a variety of formulae which relate the following 5 quantities: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A63D11-D310-49F5-B8AC-4397F11D8696}"/>
                  </a:ext>
                </a:extLst>
              </p:cNvPr>
              <p:cNvSpPr txBox="1"/>
              <p:nvPr/>
            </p:nvSpPr>
            <p:spPr>
              <a:xfrm>
                <a:off x="849952" y="1952677"/>
                <a:ext cx="239297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dirty="0"/>
                  <a:t>:  displacement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:  initial velocity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:  final velocity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:  acceleration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dirty="0"/>
                  <a:t>:  time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A63D11-D310-49F5-B8AC-4397F11D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52" y="1952677"/>
                <a:ext cx="2392978" cy="1477328"/>
              </a:xfrm>
              <a:prstGeom prst="rect">
                <a:avLst/>
              </a:prstGeom>
              <a:blipFill>
                <a:blip r:embed="rId2"/>
                <a:stretch>
                  <a:fillRect t="-2058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484BD9-F7BF-43F9-8436-16D2D9F49DA0}"/>
              </a:ext>
            </a:extLst>
          </p:cNvPr>
          <p:cNvCxnSpPr>
            <a:cxnSpLocks/>
          </p:cNvCxnSpPr>
          <p:nvPr/>
        </p:nvCxnSpPr>
        <p:spPr>
          <a:xfrm flipV="1">
            <a:off x="4310952" y="2216056"/>
            <a:ext cx="0" cy="116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8F544C-C814-4C7F-8520-C5D8231F3F75}"/>
              </a:ext>
            </a:extLst>
          </p:cNvPr>
          <p:cNvCxnSpPr>
            <a:cxnSpLocks/>
          </p:cNvCxnSpPr>
          <p:nvPr/>
        </p:nvCxnSpPr>
        <p:spPr>
          <a:xfrm>
            <a:off x="4310952" y="3383611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318535-B50F-44B2-9212-E1D726D04A1D}"/>
              </a:ext>
            </a:extLst>
          </p:cNvPr>
          <p:cNvSpPr txBox="1"/>
          <p:nvPr/>
        </p:nvSpPr>
        <p:spPr>
          <a:xfrm>
            <a:off x="3671093" y="1867989"/>
            <a:ext cx="112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Velocity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7D643-1460-4B32-ADA4-D8EFB8066F75}"/>
              </a:ext>
            </a:extLst>
          </p:cNvPr>
          <p:cNvSpPr txBox="1"/>
          <p:nvPr/>
        </p:nvSpPr>
        <p:spPr>
          <a:xfrm>
            <a:off x="6475644" y="3211942"/>
            <a:ext cx="6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FCA3BF-FE7D-4B8B-93E0-15B571A482D1}"/>
              </a:ext>
            </a:extLst>
          </p:cNvPr>
          <p:cNvCxnSpPr>
            <a:cxnSpLocks/>
          </p:cNvCxnSpPr>
          <p:nvPr/>
        </p:nvCxnSpPr>
        <p:spPr>
          <a:xfrm flipV="1">
            <a:off x="4324350" y="2533650"/>
            <a:ext cx="1647825" cy="55245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EC4BC-0868-4B5E-B27B-7E63DC195091}"/>
                  </a:ext>
                </a:extLst>
              </p:cNvPr>
              <p:cNvSpPr txBox="1"/>
              <p:nvPr/>
            </p:nvSpPr>
            <p:spPr>
              <a:xfrm>
                <a:off x="4008915" y="2330601"/>
                <a:ext cx="32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EC4BC-0868-4B5E-B27B-7E63DC195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15" y="2330601"/>
                <a:ext cx="3291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CE7BC-7255-4DF4-9C1B-5A06591125AD}"/>
                  </a:ext>
                </a:extLst>
              </p:cNvPr>
              <p:cNvSpPr txBox="1"/>
              <p:nvPr/>
            </p:nvSpPr>
            <p:spPr>
              <a:xfrm>
                <a:off x="5744877" y="3393606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CE7BC-7255-4DF4-9C1B-5A0659112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877" y="3393606"/>
                <a:ext cx="4428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5647C5-B32C-436F-8C84-BC44C37D06F4}"/>
              </a:ext>
            </a:extLst>
          </p:cNvPr>
          <p:cNvCxnSpPr>
            <a:cxnSpLocks/>
          </p:cNvCxnSpPr>
          <p:nvPr/>
        </p:nvCxnSpPr>
        <p:spPr>
          <a:xfrm>
            <a:off x="5972866" y="2534317"/>
            <a:ext cx="3962" cy="876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57251-A17D-4C0C-B84D-81CF8CCB4845}"/>
              </a:ext>
            </a:extLst>
          </p:cNvPr>
          <p:cNvCxnSpPr>
            <a:cxnSpLocks/>
          </p:cNvCxnSpPr>
          <p:nvPr/>
        </p:nvCxnSpPr>
        <p:spPr>
          <a:xfrm flipH="1">
            <a:off x="4324350" y="2533650"/>
            <a:ext cx="16573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4360D5-1744-4A1A-B29D-A6FE76454175}"/>
                  </a:ext>
                </a:extLst>
              </p:cNvPr>
              <p:cNvSpPr txBox="1"/>
              <p:nvPr/>
            </p:nvSpPr>
            <p:spPr>
              <a:xfrm>
                <a:off x="3981782" y="2871602"/>
                <a:ext cx="32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74360D5-1744-4A1A-B29D-A6FE76454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82" y="2871602"/>
                <a:ext cx="329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A6740-433B-451E-895B-F658F1466F82}"/>
                  </a:ext>
                </a:extLst>
              </p:cNvPr>
              <p:cNvSpPr txBox="1"/>
              <p:nvPr/>
            </p:nvSpPr>
            <p:spPr>
              <a:xfrm>
                <a:off x="6209689" y="1808784"/>
                <a:ext cx="2601825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It’s important you recognise these equations are for </a:t>
                </a:r>
                <a:r>
                  <a:rPr lang="en-GB" sz="1200" b="1" dirty="0"/>
                  <a:t>a specific interval of time</a:t>
                </a:r>
                <a:r>
                  <a:rPr lang="en-GB" sz="1200" dirty="0"/>
                  <a:t>. So the time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200" dirty="0"/>
                  <a:t> is the duration of the period we’re considering, not necessarily the time since the object was moving.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A6740-433B-451E-895B-F658F146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689" y="1808784"/>
                <a:ext cx="2601825" cy="1200329"/>
              </a:xfrm>
              <a:prstGeom prst="rect">
                <a:avLst/>
              </a:prstGeom>
              <a:blipFill>
                <a:blip r:embed="rId6"/>
                <a:stretch>
                  <a:fillRect b="-1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88AA3C2-9DD7-41E6-A666-CC392F7400FA}"/>
              </a:ext>
            </a:extLst>
          </p:cNvPr>
          <p:cNvSpPr txBox="1"/>
          <p:nvPr/>
        </p:nvSpPr>
        <p:spPr>
          <a:xfrm>
            <a:off x="535626" y="3722489"/>
            <a:ext cx="781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Each “</a:t>
            </a:r>
            <a:r>
              <a:rPr lang="en-GB" sz="1400" dirty="0" err="1"/>
              <a:t>suvat</a:t>
            </a:r>
            <a:r>
              <a:rPr lang="en-GB" sz="1400" dirty="0"/>
              <a:t>” equation we will see involves 4 of the 5 quantities. In a problem we’ll know 3 of the quantities and we wish to find an unknown 4</a:t>
            </a:r>
            <a:r>
              <a:rPr lang="en-GB" sz="1400" baseline="30000" dirty="0"/>
              <a:t>th</a:t>
            </a:r>
            <a:r>
              <a:rPr lang="en-GB" sz="1400" dirty="0"/>
              <a:t> quantity. We need to select the appropriate equation.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69CE74-00C3-4EB7-87C0-40D6E6A27CAF}"/>
              </a:ext>
            </a:extLst>
          </p:cNvPr>
          <p:cNvSpPr txBox="1"/>
          <p:nvPr/>
        </p:nvSpPr>
        <p:spPr>
          <a:xfrm>
            <a:off x="6771326" y="4420344"/>
            <a:ext cx="1841382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You are expected to be able to </a:t>
            </a:r>
            <a:r>
              <a:rPr lang="en-GB" sz="1400" b="1" dirty="0"/>
              <a:t>prove</a:t>
            </a:r>
            <a:r>
              <a:rPr lang="en-GB" sz="1400" dirty="0"/>
              <a:t> each “</a:t>
            </a:r>
            <a:r>
              <a:rPr lang="en-GB" sz="1400" dirty="0" err="1"/>
              <a:t>suvat</a:t>
            </a:r>
            <a:r>
              <a:rPr lang="en-GB" sz="1400" dirty="0"/>
              <a:t>” question using the above 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D2C365-15F8-4EEF-9FCF-693B93D37C6A}"/>
                  </a:ext>
                </a:extLst>
              </p:cNvPr>
              <p:cNvSpPr txBox="1"/>
              <p:nvPr/>
            </p:nvSpPr>
            <p:spPr>
              <a:xfrm>
                <a:off x="556568" y="4471144"/>
                <a:ext cx="4938836" cy="10169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Express the gradient of the graph (acceleration a) in terms of {u, v, t}: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→  </m:t>
                    </m:r>
                  </m:oMath>
                </a14:m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D2C365-15F8-4EEF-9FCF-693B93D37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8" y="4471144"/>
                <a:ext cx="4938836" cy="10169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766D7-9DBF-4D15-9183-87A76537479A}"/>
                  </a:ext>
                </a:extLst>
              </p:cNvPr>
              <p:cNvSpPr txBox="1"/>
              <p:nvPr/>
            </p:nvSpPr>
            <p:spPr>
              <a:xfrm>
                <a:off x="569268" y="5680077"/>
                <a:ext cx="4938836" cy="106086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Express the area under the graph (displacement s) in terms of {u, v, t}:</a:t>
                </a:r>
              </a:p>
              <a:p>
                <a:r>
                  <a:rPr lang="en-GB" b="0" dirty="0">
                    <a:latin typeface="Wingdings" panose="05000000000000000000" pitchFamily="2" charset="2"/>
                  </a:rPr>
                  <a:t>!</a:t>
                </a:r>
                <a:r>
                  <a:rPr lang="en-GB" b="0" dirty="0"/>
                  <a:t>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766D7-9DBF-4D15-9183-87A765374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68" y="5680077"/>
                <a:ext cx="4938836" cy="10608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A9960154-65EC-4DCF-A88F-12AD06DDC7AB}"/>
              </a:ext>
            </a:extLst>
          </p:cNvPr>
          <p:cNvSpPr/>
          <p:nvPr/>
        </p:nvSpPr>
        <p:spPr>
          <a:xfrm>
            <a:off x="648249" y="5051351"/>
            <a:ext cx="3085551" cy="384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F3A9C-F418-48ED-BF64-10A57DB39E18}"/>
              </a:ext>
            </a:extLst>
          </p:cNvPr>
          <p:cNvSpPr/>
          <p:nvPr/>
        </p:nvSpPr>
        <p:spPr>
          <a:xfrm>
            <a:off x="641203" y="6270256"/>
            <a:ext cx="3085551" cy="4546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76B84B-9B93-463E-8D5B-66443C55638B}"/>
                  </a:ext>
                </a:extLst>
              </p:cNvPr>
              <p:cNvSpPr txBox="1"/>
              <p:nvPr/>
            </p:nvSpPr>
            <p:spPr>
              <a:xfrm>
                <a:off x="6750831" y="5549086"/>
                <a:ext cx="1977022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Memorisation Tip</a:t>
                </a:r>
                <a:r>
                  <a:rPr lang="en-GB" sz="1400" dirty="0"/>
                  <a:t>: This formula is effectively “distance = average speed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400" dirty="0"/>
                  <a:t> time” which you knew from GCSE.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76B84B-9B93-463E-8D5B-66443C55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831" y="5549086"/>
                <a:ext cx="1977022" cy="1169551"/>
              </a:xfrm>
              <a:prstGeom prst="rect">
                <a:avLst/>
              </a:prstGeom>
              <a:blipFill>
                <a:blip r:embed="rId9"/>
                <a:stretch>
                  <a:fillRect l="-304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CBAF04-7C6C-4F51-AA45-2F537719BE12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395231" y="6133862"/>
            <a:ext cx="355600" cy="7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5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353823-3539-4121-9BA3-673681DB6F8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A5CCCEB-93A2-4EC2-B8C5-1539B77384B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57B8D2A-CA16-41BB-B2E0-F343C2B3025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06C416C-EC0B-48E9-8FE8-409B22DC633D}"/>
              </a:ext>
            </a:extLst>
          </p:cNvPr>
          <p:cNvSpPr txBox="1"/>
          <p:nvPr/>
        </p:nvSpPr>
        <p:spPr>
          <a:xfrm>
            <a:off x="346696" y="880877"/>
            <a:ext cx="6385544" cy="132343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[Textbook] A cyclist is travelling along a straight road. She accelerates at a constant rate from a velocity of 4 ms</a:t>
            </a:r>
            <a:r>
              <a:rPr lang="en-GB" sz="1600" baseline="30000" dirty="0"/>
              <a:t>-1</a:t>
            </a:r>
            <a:r>
              <a:rPr lang="en-GB" sz="1600" dirty="0"/>
              <a:t> to a velocity of 7.5 ms-1 in 40 seconds. Find:</a:t>
            </a:r>
          </a:p>
          <a:p>
            <a:pPr marL="342900" indent="-342900">
              <a:buAutoNum type="alphaLcParenBoth"/>
            </a:pPr>
            <a:r>
              <a:rPr lang="en-GB" sz="1600" dirty="0"/>
              <a:t>the distance she travels in these 40 seconds</a:t>
            </a:r>
          </a:p>
          <a:p>
            <a:pPr marL="342900" indent="-342900">
              <a:buAutoNum type="alphaLcParenBoth"/>
            </a:pPr>
            <a:r>
              <a:rPr lang="en-GB" sz="1600" dirty="0"/>
              <a:t>her acceleration in these 40 seconds.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019446-3EF7-406A-836B-54C5EFE82E11}"/>
                  </a:ext>
                </a:extLst>
              </p:cNvPr>
              <p:cNvSpPr txBox="1"/>
              <p:nvPr/>
            </p:nvSpPr>
            <p:spPr>
              <a:xfrm>
                <a:off x="1582788" y="2696592"/>
                <a:ext cx="3090812" cy="2615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=?,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=7.5, 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=?,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4+7.5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×40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=230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7.5=4+40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=0.0875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019446-3EF7-406A-836B-54C5EFE8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88" y="2696592"/>
                <a:ext cx="3090812" cy="2615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ED73784-BA7D-42E0-A14C-4E8E48B7FB5E}"/>
              </a:ext>
            </a:extLst>
          </p:cNvPr>
          <p:cNvSpPr/>
          <p:nvPr/>
        </p:nvSpPr>
        <p:spPr>
          <a:xfrm>
            <a:off x="1341426" y="2781300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CA04E-23BD-4586-AB2A-D061D6925355}"/>
              </a:ext>
            </a:extLst>
          </p:cNvPr>
          <p:cNvSpPr/>
          <p:nvPr/>
        </p:nvSpPr>
        <p:spPr>
          <a:xfrm>
            <a:off x="1316088" y="4509492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407CA-49EB-4138-9C1C-7807AD13908F}"/>
              </a:ext>
            </a:extLst>
          </p:cNvPr>
          <p:cNvSpPr txBox="1"/>
          <p:nvPr/>
        </p:nvSpPr>
        <p:spPr>
          <a:xfrm>
            <a:off x="6444208" y="3212976"/>
            <a:ext cx="2304256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Exam Pro: </a:t>
            </a:r>
            <a:r>
              <a:rPr lang="en-GB" sz="1400" dirty="0"/>
              <a:t>Write a </a:t>
            </a:r>
            <a:r>
              <a:rPr lang="en-GB" sz="1400" i="1" dirty="0" err="1"/>
              <a:t>suvat</a:t>
            </a:r>
            <a:r>
              <a:rPr lang="en-GB" sz="1400" i="1" dirty="0"/>
              <a:t>-</a:t>
            </a:r>
            <a:r>
              <a:rPr lang="en-GB" sz="1400" dirty="0"/>
              <a:t>table indicating the quantity you need to find, and in particular, the quantity you DO NOT need for the given calculation.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28481-0127-4FAC-AC4D-6C0EE65D424A}"/>
              </a:ext>
            </a:extLst>
          </p:cNvPr>
          <p:cNvCxnSpPr>
            <a:cxnSpLocks/>
          </p:cNvCxnSpPr>
          <p:nvPr/>
        </p:nvCxnSpPr>
        <p:spPr>
          <a:xfrm flipH="1" flipV="1">
            <a:off x="4778505" y="3110999"/>
            <a:ext cx="1519808" cy="85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70852-0723-4424-AD3F-6466901E38AC}"/>
              </a:ext>
            </a:extLst>
          </p:cNvPr>
          <p:cNvSpPr/>
          <p:nvPr/>
        </p:nvSpPr>
        <p:spPr>
          <a:xfrm>
            <a:off x="1552607" y="2781300"/>
            <a:ext cx="3100498" cy="15125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7823BB-CEED-4055-9816-2CFD76DD60EC}"/>
              </a:ext>
            </a:extLst>
          </p:cNvPr>
          <p:cNvSpPr/>
          <p:nvPr/>
        </p:nvSpPr>
        <p:spPr>
          <a:xfrm>
            <a:off x="1532112" y="4509492"/>
            <a:ext cx="3141488" cy="1167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08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F93256-1F18-442F-A0B3-F02E2A104F8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E40A2532-7EA1-4B12-BBFE-25D53302599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9D963E6-1B6E-4D8E-B6F9-A800ADF45D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5553F7-2588-45BC-93EB-30F33606E81C}"/>
                  </a:ext>
                </a:extLst>
              </p:cNvPr>
              <p:cNvSpPr txBox="1"/>
              <p:nvPr/>
            </p:nvSpPr>
            <p:spPr>
              <a:xfrm>
                <a:off x="417240" y="802804"/>
                <a:ext cx="7971184" cy="20313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moves in a straight line from a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to a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 with a constant deceleration 1.5 ms</a:t>
                </a:r>
                <a:r>
                  <a:rPr lang="en-GB" sz="1400" baseline="30000" dirty="0"/>
                  <a:t>-2</a:t>
                </a:r>
                <a:r>
                  <a:rPr lang="en-GB" sz="1400" dirty="0"/>
                  <a:t>. The velocity of the particle 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is 8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 and the velocity of the particle at B is 2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. Find: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time taken for the particle to move from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distance from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342900" indent="-342900">
                  <a:buAutoNum type="alphaLcParenBoth"/>
                </a:pPr>
                <a:endParaRPr lang="en-GB" sz="1400" dirty="0"/>
              </a:p>
              <a:p>
                <a:r>
                  <a:rPr lang="en-GB" sz="1400" dirty="0"/>
                  <a:t>After reaching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 the particle continues to move along the straight line with constant deceleration 1.5 ms</a:t>
                </a:r>
                <a:r>
                  <a:rPr lang="en-GB" sz="1400" baseline="30000" dirty="0"/>
                  <a:t>-2</a:t>
                </a:r>
                <a:r>
                  <a:rPr lang="en-GB" sz="1400" dirty="0"/>
                  <a:t>. The particle is at the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/>
                  <a:t> 6 seconds after passing through the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. Find:</a:t>
                </a:r>
              </a:p>
              <a:p>
                <a:r>
                  <a:rPr lang="en-GB" sz="1400" dirty="0"/>
                  <a:t>(c) the velocity of the particle 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(d) The distance from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5553F7-2588-45BC-93EB-30F33606E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40" y="802804"/>
                <a:ext cx="7971184" cy="2031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AFB847-D047-4495-9D07-A8A17A5E40DA}"/>
                  </a:ext>
                </a:extLst>
              </p:cNvPr>
              <p:cNvSpPr txBox="1"/>
              <p:nvPr/>
            </p:nvSpPr>
            <p:spPr>
              <a:xfrm>
                <a:off x="611808" y="3179192"/>
                <a:ext cx="3617292" cy="216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b="0" dirty="0"/>
              </a:p>
              <a:p>
                <a:pPr/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2=8−1.5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dirty="0"/>
                  <a:t> s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8+2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×4=20 </m:t>
                    </m:r>
                  </m:oMath>
                </a14:m>
                <a:r>
                  <a:rPr lang="en-GB" b="0" i="0" dirty="0">
                    <a:latin typeface="+mj-lt"/>
                  </a:rPr>
                  <a:t>m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AFB847-D047-4495-9D07-A8A17A5E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08" y="3179192"/>
                <a:ext cx="3617292" cy="2168863"/>
              </a:xfrm>
              <a:prstGeom prst="rect">
                <a:avLst/>
              </a:prstGeom>
              <a:blipFill>
                <a:blip r:embed="rId3"/>
                <a:stretch>
                  <a:fillRect b="-8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E4504E-4C51-4754-B632-CFB2D9D17D96}"/>
              </a:ext>
            </a:extLst>
          </p:cNvPr>
          <p:cNvCxnSpPr/>
          <p:nvPr/>
        </p:nvCxnSpPr>
        <p:spPr>
          <a:xfrm>
            <a:off x="4499992" y="3179192"/>
            <a:ext cx="0" cy="2914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514501-9F3D-4869-AB9C-D9FB16D0AC41}"/>
              </a:ext>
            </a:extLst>
          </p:cNvPr>
          <p:cNvSpPr txBox="1"/>
          <p:nvPr/>
        </p:nvSpPr>
        <p:spPr>
          <a:xfrm>
            <a:off x="4788024" y="3179192"/>
            <a:ext cx="360040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As stated before, think about what period of time we’re considering.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63F438-DCCE-43CA-9A44-545B5316627E}"/>
                  </a:ext>
                </a:extLst>
              </p:cNvPr>
              <p:cNvSpPr txBox="1"/>
              <p:nvPr/>
            </p:nvSpPr>
            <p:spPr>
              <a:xfrm>
                <a:off x="4978524" y="3878436"/>
                <a:ext cx="3600400" cy="284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−1.5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×6=−1</m:t>
                      </m:r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dirty="0"/>
                  <a:t> velocity is 1ms</a:t>
                </a:r>
                <a:r>
                  <a:rPr lang="en-GB" baseline="30000" dirty="0"/>
                  <a:t>-1</a:t>
                </a:r>
                <a:r>
                  <a:rPr lang="en-GB" dirty="0"/>
                  <a:t> in the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acc>
                  </m:oMath>
                </a14:m>
                <a:r>
                  <a:rPr lang="en-GB" dirty="0"/>
                  <a:t> (i.e. backwards)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8−1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×6=21 </m:t>
                    </m:r>
                  </m:oMath>
                </a14:m>
                <a:r>
                  <a:rPr lang="en-GB" dirty="0"/>
                  <a:t>m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63F438-DCCE-43CA-9A44-545B53166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24" y="3878436"/>
                <a:ext cx="3600400" cy="2845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C6FD9FC2-5D2C-4108-B4DA-5DC7B06ADD47}"/>
              </a:ext>
            </a:extLst>
          </p:cNvPr>
          <p:cNvSpPr/>
          <p:nvPr/>
        </p:nvSpPr>
        <p:spPr>
          <a:xfrm>
            <a:off x="262152" y="3221722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3B27C6-F8C6-4CFE-BEC1-76C91DC55957}"/>
              </a:ext>
            </a:extLst>
          </p:cNvPr>
          <p:cNvSpPr/>
          <p:nvPr/>
        </p:nvSpPr>
        <p:spPr>
          <a:xfrm>
            <a:off x="4690492" y="3922571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69E48-F15C-48AF-AA12-E118AA3FF622}"/>
              </a:ext>
            </a:extLst>
          </p:cNvPr>
          <p:cNvSpPr/>
          <p:nvPr/>
        </p:nvSpPr>
        <p:spPr>
          <a:xfrm>
            <a:off x="4702329" y="5934373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7ACB5-CF72-40B5-A084-8D6FEBDFAF33}"/>
              </a:ext>
            </a:extLst>
          </p:cNvPr>
          <p:cNvSpPr/>
          <p:nvPr/>
        </p:nvSpPr>
        <p:spPr>
          <a:xfrm>
            <a:off x="262152" y="4858794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47D531-E5B2-49F7-95DD-5119704C9DCB}"/>
              </a:ext>
            </a:extLst>
          </p:cNvPr>
          <p:cNvSpPr/>
          <p:nvPr/>
        </p:nvSpPr>
        <p:spPr>
          <a:xfrm>
            <a:off x="550183" y="3221722"/>
            <a:ext cx="3471277" cy="1359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6B3D28-5163-4A11-849B-0A93D61389D0}"/>
              </a:ext>
            </a:extLst>
          </p:cNvPr>
          <p:cNvSpPr/>
          <p:nvPr/>
        </p:nvSpPr>
        <p:spPr>
          <a:xfrm>
            <a:off x="543407" y="4858794"/>
            <a:ext cx="3471277" cy="8689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C8338-F872-4339-877D-C5293F8EAD5C}"/>
              </a:ext>
            </a:extLst>
          </p:cNvPr>
          <p:cNvSpPr/>
          <p:nvPr/>
        </p:nvSpPr>
        <p:spPr>
          <a:xfrm>
            <a:off x="4990356" y="3922570"/>
            <a:ext cx="3588568" cy="16666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BD8595-C0CD-4578-A95A-0B0DA63C8132}"/>
              </a:ext>
            </a:extLst>
          </p:cNvPr>
          <p:cNvSpPr/>
          <p:nvPr/>
        </p:nvSpPr>
        <p:spPr>
          <a:xfrm>
            <a:off x="4990356" y="5934373"/>
            <a:ext cx="3588568" cy="5426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999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0337344-D814-4B34-B8BE-1B620A31403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9D3BDDE-F1E4-45DF-B8E6-25CF207E431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2AF05D5-D70D-4ED7-B775-13AE285F83D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887DFF6-26D3-4D4E-AE97-62E96EEA016A}"/>
              </a:ext>
            </a:extLst>
          </p:cNvPr>
          <p:cNvSpPr txBox="1"/>
          <p:nvPr/>
        </p:nvSpPr>
        <p:spPr>
          <a:xfrm>
            <a:off x="417240" y="802804"/>
            <a:ext cx="7971184" cy="132343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[Textbook] A car moves from traffic lights along a straight road with constant acceleration. The car starts from rest at the traffic lights and 30 second later the car passes a speed-trap where it is registered as travelling at 45 km h</a:t>
            </a:r>
            <a:r>
              <a:rPr lang="en-GB" sz="1600" baseline="30000" dirty="0"/>
              <a:t>-1</a:t>
            </a:r>
            <a:r>
              <a:rPr lang="en-GB" sz="1600" dirty="0"/>
              <a:t>. Find:</a:t>
            </a:r>
          </a:p>
          <a:p>
            <a:pPr marL="342900" indent="-342900">
              <a:buAutoNum type="alphaLcParenBoth"/>
            </a:pPr>
            <a:r>
              <a:rPr lang="en-GB" sz="1600" dirty="0"/>
              <a:t>the acceleration of the car</a:t>
            </a:r>
          </a:p>
          <a:p>
            <a:pPr marL="342900" indent="-342900">
              <a:buAutoNum type="alphaLcParenBoth"/>
            </a:pPr>
            <a:r>
              <a:rPr lang="en-GB" sz="1600" dirty="0"/>
              <a:t>the distance between the traffic lights and the speed-trap.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F8584-1804-4ACD-99C2-FC16C8BC7813}"/>
              </a:ext>
            </a:extLst>
          </p:cNvPr>
          <p:cNvSpPr txBox="1"/>
          <p:nvPr/>
        </p:nvSpPr>
        <p:spPr>
          <a:xfrm>
            <a:off x="967284" y="2336304"/>
            <a:ext cx="496855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Tip</a:t>
            </a:r>
            <a:r>
              <a:rPr lang="en-GB" dirty="0"/>
              <a:t>: Ensure everything is in SI units first.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D48CC1-E8C2-4AC1-9DC9-C38900F51819}"/>
                  </a:ext>
                </a:extLst>
              </p:cNvPr>
              <p:cNvSpPr txBox="1"/>
              <p:nvPr/>
            </p:nvSpPr>
            <p:spPr>
              <a:xfrm>
                <a:off x="869752" y="3030860"/>
                <a:ext cx="4248472" cy="2936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45×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3600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=12.5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=30,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12.5=0+30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0+12.5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×30=187.5 </m:t>
                    </m:r>
                  </m:oMath>
                </a14:m>
                <a:r>
                  <a:rPr lang="en-GB" dirty="0"/>
                  <a:t>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D48CC1-E8C2-4AC1-9DC9-C38900F5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52" y="3030860"/>
                <a:ext cx="4248472" cy="2936445"/>
              </a:xfrm>
              <a:prstGeom prst="rect">
                <a:avLst/>
              </a:prstGeom>
              <a:blipFill>
                <a:blip r:embed="rId2"/>
                <a:stretch>
                  <a:fillRect b="-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D479E6E-6821-4BDE-B900-2CEC9228C4C6}"/>
              </a:ext>
            </a:extLst>
          </p:cNvPr>
          <p:cNvSpPr/>
          <p:nvPr/>
        </p:nvSpPr>
        <p:spPr>
          <a:xfrm>
            <a:off x="417240" y="3022848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E34D03-899E-42D9-A4D3-1E031B2FA371}"/>
              </a:ext>
            </a:extLst>
          </p:cNvPr>
          <p:cNvSpPr/>
          <p:nvPr/>
        </p:nvSpPr>
        <p:spPr>
          <a:xfrm>
            <a:off x="397304" y="5472365"/>
            <a:ext cx="288032" cy="249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31D2F-69E7-4A55-9921-93E3EB9FF583}"/>
              </a:ext>
            </a:extLst>
          </p:cNvPr>
          <p:cNvSpPr/>
          <p:nvPr/>
        </p:nvSpPr>
        <p:spPr>
          <a:xfrm>
            <a:off x="702584" y="3022848"/>
            <a:ext cx="4229456" cy="2206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847AE-090E-451F-B458-12EFC3A159AE}"/>
              </a:ext>
            </a:extLst>
          </p:cNvPr>
          <p:cNvSpPr/>
          <p:nvPr/>
        </p:nvSpPr>
        <p:spPr>
          <a:xfrm>
            <a:off x="702584" y="5472365"/>
            <a:ext cx="4229456" cy="687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878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9.3  First two formulae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Pages 60-61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9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3EEA436-5E36-62C0-D4E8-38C5377E2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53" y="980728"/>
            <a:ext cx="65341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F0B79CA-72F1-57CB-796F-AFC131883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949796"/>
            <a:ext cx="65341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3396A3B-3D70-770A-3DD4-A19B6529E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5" y="908720"/>
            <a:ext cx="69818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21637</TotalTime>
  <Words>753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M1 Chapter 9: Constant Acceleration  Two Base Formulae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796</cp:revision>
  <dcterms:created xsi:type="dcterms:W3CDTF">2013-02-28T07:36:55Z</dcterms:created>
  <dcterms:modified xsi:type="dcterms:W3CDTF">2024-06-12T16:47:07Z</dcterms:modified>
</cp:coreProperties>
</file>