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702" r:id="rId5"/>
    <p:sldId id="574" r:id="rId6"/>
    <p:sldId id="577" r:id="rId7"/>
    <p:sldId id="576" r:id="rId8"/>
    <p:sldId id="533" r:id="rId9"/>
    <p:sldId id="703" r:id="rId10"/>
    <p:sldId id="7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8: </a:t>
            </a:r>
            <a:r>
              <a:rPr lang="en-GB" dirty="0">
                <a:solidFill>
                  <a:schemeClr val="accent5"/>
                </a:solidFill>
              </a:rPr>
              <a:t>Further Kinematics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Vector Projectiles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769043-5A17-4386-8306-93F2D5756BF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9A7969D-6002-41AD-8952-E509A64EB1B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Vector methods for projectiles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889542-6B6B-4C88-A463-34482760D43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D78F905-CC49-433B-950A-616016698367}"/>
              </a:ext>
            </a:extLst>
          </p:cNvPr>
          <p:cNvSpPr txBox="1"/>
          <p:nvPr/>
        </p:nvSpPr>
        <p:spPr>
          <a:xfrm>
            <a:off x="343718" y="765845"/>
            <a:ext cx="7809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Previously we considered the initial speed of the projectile and the angle of projection. But we could also </a:t>
            </a:r>
            <a:r>
              <a:rPr lang="en-GB" b="1" dirty="0"/>
              <a:t>use a velocity vector to represent the initial projection</a:t>
            </a:r>
            <a:r>
              <a:rPr lang="en-GB" dirty="0"/>
              <a:t> (vectors have both direction and magnitude) and subsequent motion.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A5FED7-4EAA-4DD4-93EF-11782CAADDA3}"/>
                  </a:ext>
                </a:extLst>
              </p:cNvPr>
              <p:cNvSpPr txBox="1"/>
              <p:nvPr/>
            </p:nvSpPr>
            <p:spPr>
              <a:xfrm>
                <a:off x="368099" y="1868438"/>
                <a:ext cx="4488511" cy="46166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ball is struck by a racket from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 which has position vector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400" dirty="0"/>
                  <a:t> m relative to a fixed origin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. Immediately after being struck, the ball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,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400" dirty="0"/>
                  <a:t> are unit vectors horizontally and vertically respectively. After being struck, the ball travels freely under gravity until it strikes the ground at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speed of the ball 1.5 seconds after being struck.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an expression for the position vector,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/>
                  <a:t>, of the ball relative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Hence determine the distance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𝑂𝐵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pPr marL="342900" indent="-342900">
                  <a:buAutoNum type="alphaLcParenBoth"/>
                </a:pPr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A5FED7-4EAA-4DD4-93EF-11782CAA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9" y="1868438"/>
                <a:ext cx="4488511" cy="46166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EFC922-C16F-48E9-B66F-471B4365C1D7}"/>
              </a:ext>
            </a:extLst>
          </p:cNvPr>
          <p:cNvSpPr/>
          <p:nvPr/>
        </p:nvSpPr>
        <p:spPr>
          <a:xfrm>
            <a:off x="1475656" y="4797152"/>
            <a:ext cx="1952625" cy="1410005"/>
          </a:xfrm>
          <a:custGeom>
            <a:avLst/>
            <a:gdLst>
              <a:gd name="connsiteX0" fmla="*/ 0 w 1952625"/>
              <a:gd name="connsiteY0" fmla="*/ 585370 h 1442620"/>
              <a:gd name="connsiteX1" fmla="*/ 647700 w 1952625"/>
              <a:gd name="connsiteY1" fmla="*/ 32920 h 1442620"/>
              <a:gd name="connsiteX2" fmla="*/ 1952625 w 1952625"/>
              <a:gd name="connsiteY2" fmla="*/ 1442620 h 1442620"/>
              <a:gd name="connsiteX0" fmla="*/ 0 w 1952625"/>
              <a:gd name="connsiteY0" fmla="*/ 552755 h 1410005"/>
              <a:gd name="connsiteX1" fmla="*/ 647700 w 1952625"/>
              <a:gd name="connsiteY1" fmla="*/ 305 h 1410005"/>
              <a:gd name="connsiteX2" fmla="*/ 1952625 w 1952625"/>
              <a:gd name="connsiteY2" fmla="*/ 1410005 h 141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2625" h="1410005">
                <a:moveTo>
                  <a:pt x="0" y="552755"/>
                </a:moveTo>
                <a:cubicBezTo>
                  <a:pt x="161131" y="205092"/>
                  <a:pt x="274638" y="-9220"/>
                  <a:pt x="647700" y="305"/>
                </a:cubicBezTo>
                <a:cubicBezTo>
                  <a:pt x="1020762" y="9830"/>
                  <a:pt x="1462881" y="776592"/>
                  <a:pt x="1952625" y="141000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04C42E-1E7F-4509-875F-1D61A94F7D05}"/>
              </a:ext>
            </a:extLst>
          </p:cNvPr>
          <p:cNvCxnSpPr/>
          <p:nvPr/>
        </p:nvCxnSpPr>
        <p:spPr>
          <a:xfrm>
            <a:off x="1475656" y="6222454"/>
            <a:ext cx="2232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4DB4D-16A1-4C5F-9072-37274E178D21}"/>
              </a:ext>
            </a:extLst>
          </p:cNvPr>
          <p:cNvCxnSpPr>
            <a:cxnSpLocks/>
          </p:cNvCxnSpPr>
          <p:nvPr/>
        </p:nvCxnSpPr>
        <p:spPr>
          <a:xfrm flipV="1">
            <a:off x="1475656" y="4781855"/>
            <a:ext cx="0" cy="144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6844E-8034-4002-9C59-3EB0EF04BD77}"/>
                  </a:ext>
                </a:extLst>
              </p:cNvPr>
              <p:cNvSpPr txBox="1"/>
              <p:nvPr/>
            </p:nvSpPr>
            <p:spPr>
              <a:xfrm>
                <a:off x="1132384" y="5210150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6844E-8034-4002-9C59-3EB0EF04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84" y="5210150"/>
                <a:ext cx="43204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F23894-ACA8-4AD6-86B9-7D3F342EE8B4}"/>
                  </a:ext>
                </a:extLst>
              </p:cNvPr>
              <p:cNvSpPr txBox="1"/>
              <p:nvPr/>
            </p:nvSpPr>
            <p:spPr>
              <a:xfrm>
                <a:off x="1109562" y="6068657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F23894-ACA8-4AD6-86B9-7D3F342E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62" y="6068657"/>
                <a:ext cx="432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C7C6CD-6959-466B-962C-6DF503370324}"/>
                  </a:ext>
                </a:extLst>
              </p:cNvPr>
              <p:cNvSpPr txBox="1"/>
              <p:nvPr/>
            </p:nvSpPr>
            <p:spPr>
              <a:xfrm>
                <a:off x="932595" y="5644855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C7C6CD-6959-466B-962C-6DF50337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95" y="5644855"/>
                <a:ext cx="4320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59ABE2-B7C5-42B3-A965-9E8CF5B48DEA}"/>
              </a:ext>
            </a:extLst>
          </p:cNvPr>
          <p:cNvCxnSpPr>
            <a:cxnSpLocks/>
          </p:cNvCxnSpPr>
          <p:nvPr/>
        </p:nvCxnSpPr>
        <p:spPr>
          <a:xfrm>
            <a:off x="1390650" y="5486400"/>
            <a:ext cx="1" cy="6667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C8B9E2-8E41-4749-9F01-ED1F4D7ADF48}"/>
              </a:ext>
            </a:extLst>
          </p:cNvPr>
          <p:cNvCxnSpPr>
            <a:cxnSpLocks/>
          </p:cNvCxnSpPr>
          <p:nvPr/>
        </p:nvCxnSpPr>
        <p:spPr>
          <a:xfrm flipV="1">
            <a:off x="1477802" y="4677261"/>
            <a:ext cx="321518" cy="66235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3A369-BF43-4678-88B1-AD939FE83C88}"/>
                  </a:ext>
                </a:extLst>
              </p:cNvPr>
              <p:cNvSpPr txBox="1"/>
              <p:nvPr/>
            </p:nvSpPr>
            <p:spPr>
              <a:xfrm>
                <a:off x="3212257" y="6198559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93A369-BF43-4678-88B1-AD939FE8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257" y="6198559"/>
                <a:ext cx="43204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E38C28-59C6-4744-ADE2-BDC22874259F}"/>
                  </a:ext>
                </a:extLst>
              </p:cNvPr>
              <p:cNvSpPr txBox="1"/>
              <p:nvPr/>
            </p:nvSpPr>
            <p:spPr>
              <a:xfrm>
                <a:off x="1697782" y="4501877"/>
                <a:ext cx="12911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E38C28-59C6-4744-ADE2-BDC228742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82" y="4501877"/>
                <a:ext cx="1291158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7837FB-11EA-4543-A54E-83E31641CC12}"/>
                  </a:ext>
                </a:extLst>
              </p:cNvPr>
              <p:cNvSpPr txBox="1"/>
              <p:nvPr/>
            </p:nvSpPr>
            <p:spPr>
              <a:xfrm>
                <a:off x="5562599" y="1851298"/>
                <a:ext cx="3533775" cy="4680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−9.8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8−9.8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=1.5,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−6.7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600" dirty="0"/>
              </a:p>
              <a:p>
                <a:r>
                  <a:rPr lang="en-GB" sz="1600" dirty="0"/>
                  <a:t>Speed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6.7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=8.4</m:t>
                    </m:r>
                  </m:oMath>
                </a14:m>
                <a:r>
                  <a:rPr lang="en-GB" sz="1600" dirty="0"/>
                  <a:t>ms</a:t>
                </a:r>
                <a:r>
                  <a:rPr lang="en-GB" sz="1600" baseline="30000" dirty="0"/>
                  <a:t>-1</a:t>
                </a:r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Displacement relative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−9.8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−4.9</m:t>
                                </m:r>
                                <m:sSup>
                                  <m:sSup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So position relative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−4.9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−4.9</m:t>
                                </m:r>
                                <m:sSup>
                                  <m:sSup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+20 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600" dirty="0"/>
                  <a:t>-component is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=2.995…</m:t>
                      </m:r>
                    </m:oMath>
                  </m:oMathPara>
                </a14:m>
                <a:endParaRPr lang="en-GB" sz="1600" b="0" dirty="0"/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600" b="0" dirty="0"/>
                  <a:t>-component: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GB" sz="1600" b="0" dirty="0"/>
                  <a:t> m (2sf)</a:t>
                </a:r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7837FB-11EA-4543-A54E-83E31641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9" y="1851298"/>
                <a:ext cx="3533775" cy="4680897"/>
              </a:xfrm>
              <a:prstGeom prst="rect">
                <a:avLst/>
              </a:prstGeom>
              <a:blipFill>
                <a:blip r:embed="rId8"/>
                <a:stretch>
                  <a:fillRect l="-862" b="-7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93F8360-159D-462B-A01B-6372C81220A6}"/>
              </a:ext>
            </a:extLst>
          </p:cNvPr>
          <p:cNvSpPr/>
          <p:nvPr/>
        </p:nvSpPr>
        <p:spPr>
          <a:xfrm>
            <a:off x="5265577" y="1862793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EA281D-26A0-4BAB-BED4-474212A7F448}"/>
              </a:ext>
            </a:extLst>
          </p:cNvPr>
          <p:cNvSpPr/>
          <p:nvPr/>
        </p:nvSpPr>
        <p:spPr>
          <a:xfrm>
            <a:off x="5265577" y="3429000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1205A7-1761-4B2A-A03E-C530919A0BFA}"/>
              </a:ext>
            </a:extLst>
          </p:cNvPr>
          <p:cNvSpPr/>
          <p:nvPr/>
        </p:nvSpPr>
        <p:spPr>
          <a:xfrm>
            <a:off x="5246738" y="5754779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55FD26-DEBB-4EFE-AE74-D338BFD6DABE}"/>
              </a:ext>
            </a:extLst>
          </p:cNvPr>
          <p:cNvSpPr/>
          <p:nvPr/>
        </p:nvSpPr>
        <p:spPr>
          <a:xfrm>
            <a:off x="5481602" y="1869742"/>
            <a:ext cx="3443324" cy="14449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07BBD-0DF9-42F8-91ED-0B985794CE01}"/>
              </a:ext>
            </a:extLst>
          </p:cNvPr>
          <p:cNvSpPr/>
          <p:nvPr/>
        </p:nvSpPr>
        <p:spPr>
          <a:xfrm>
            <a:off x="5481602" y="3429000"/>
            <a:ext cx="3443324" cy="2266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1F273F-AB4C-4A14-A758-A2872A5E55E8}"/>
              </a:ext>
            </a:extLst>
          </p:cNvPr>
          <p:cNvSpPr/>
          <p:nvPr/>
        </p:nvSpPr>
        <p:spPr>
          <a:xfrm>
            <a:off x="5481601" y="5708681"/>
            <a:ext cx="3443325" cy="996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53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CA41FF-2642-492B-BC86-AE41F879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205" y="2184555"/>
            <a:ext cx="3524794" cy="32988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97FD17-ED42-4E2C-97A5-0EAE4E18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196821"/>
            <a:ext cx="5367685" cy="47810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E1E6F2A-9350-42FA-8F1D-1159DEC269C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BBBA2A72-BFEF-48FD-BB8D-F885E633F15F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7364FE-C1C4-4E06-9CC3-CEBD56A9CD9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34F10B-0663-47E1-A25E-3D8855A6DC6D}"/>
              </a:ext>
            </a:extLst>
          </p:cNvPr>
          <p:cNvSpPr txBox="1"/>
          <p:nvPr/>
        </p:nvSpPr>
        <p:spPr>
          <a:xfrm>
            <a:off x="251520" y="789343"/>
            <a:ext cx="33843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M2(Old) Jan 2012 Q7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82DCE-9032-487C-80AC-F97FA71ABC31}"/>
              </a:ext>
            </a:extLst>
          </p:cNvPr>
          <p:cNvSpPr/>
          <p:nvPr/>
        </p:nvSpPr>
        <p:spPr>
          <a:xfrm>
            <a:off x="5910227" y="2145967"/>
            <a:ext cx="3195673" cy="17150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6501A-AE64-4CD3-92A8-A93F1F6EFCBC}"/>
              </a:ext>
            </a:extLst>
          </p:cNvPr>
          <p:cNvSpPr/>
          <p:nvPr/>
        </p:nvSpPr>
        <p:spPr>
          <a:xfrm>
            <a:off x="5909084" y="3861049"/>
            <a:ext cx="3195673" cy="939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80B5FF-F49C-4272-977C-5B8F172630BB}"/>
              </a:ext>
            </a:extLst>
          </p:cNvPr>
          <p:cNvSpPr/>
          <p:nvPr/>
        </p:nvSpPr>
        <p:spPr>
          <a:xfrm>
            <a:off x="5909084" y="4778872"/>
            <a:ext cx="3195673" cy="939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809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69-70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8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65B3093-1CF2-2BCE-74B6-0676E7EB6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3" y="764704"/>
            <a:ext cx="664845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D2B3264-8D46-0A2C-30B5-0D32B1166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28" y="853802"/>
            <a:ext cx="67056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3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231E206-4937-B82F-4C86-5C2B1C9C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53" y="980728"/>
            <a:ext cx="4705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9C2FCFF9-4FAA-4EF6-9A55-A1CC997037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4AE59E-7CBD-4E13-8A32-D0F32C0C5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CAA238-7F6D-4A48-8C6D-8B6AF85D51E5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26575</TotalTime>
  <Words>303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M2 Chapter 8: Further Kinematics  Vector Projectiles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990</cp:revision>
  <dcterms:created xsi:type="dcterms:W3CDTF">2013-02-28T07:36:55Z</dcterms:created>
  <dcterms:modified xsi:type="dcterms:W3CDTF">2024-06-18T13:02:22Z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