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702" r:id="rId5"/>
    <p:sldId id="552" r:id="rId6"/>
    <p:sldId id="553" r:id="rId7"/>
    <p:sldId id="555" r:id="rId8"/>
    <p:sldId id="557" r:id="rId9"/>
    <p:sldId id="556" r:id="rId10"/>
    <p:sldId id="558" r:id="rId11"/>
    <p:sldId id="703" r:id="rId12"/>
    <p:sldId id="704" r:id="rId13"/>
    <p:sldId id="700" r:id="rId14"/>
    <p:sldId id="532" r:id="rId15"/>
    <p:sldId id="701" r:id="rId16"/>
    <p:sldId id="70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6: </a:t>
            </a:r>
            <a:r>
              <a:rPr lang="en-GB" dirty="0">
                <a:solidFill>
                  <a:schemeClr val="accent5"/>
                </a:solidFill>
              </a:rPr>
              <a:t>Projectiles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Projectile Motion Formulae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4216AC-25B5-5145-7345-7911491F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75489"/>
            <a:ext cx="5495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BDED016-F5F9-DFAB-C290-8EE083BF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908720"/>
            <a:ext cx="5553616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2320ED8-97D0-1012-72F6-A546C650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692696"/>
            <a:ext cx="4957209" cy="60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2106A0-81AA-AF39-6E4F-874FF32C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53" y="1266825"/>
            <a:ext cx="5695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B4A66C-ECA0-4BE6-82B8-9D12A6B3EDA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66EEF63-FB3F-4554-A02B-5108424D06D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Projectile Formulae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4E83C0-6919-443B-A72E-91B038BFE4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2829CD-7A84-47A0-AF4A-10017B91389E}"/>
              </a:ext>
            </a:extLst>
          </p:cNvPr>
          <p:cNvSpPr txBox="1"/>
          <p:nvPr/>
        </p:nvSpPr>
        <p:spPr>
          <a:xfrm>
            <a:off x="281235" y="756320"/>
            <a:ext cx="72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There’s nothing new here, but you may be asked to prove more general results regarding projectile motion.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3231B-537A-40C8-BD68-B815067EC3EE}"/>
                  </a:ext>
                </a:extLst>
              </p:cNvPr>
              <p:cNvSpPr txBox="1"/>
              <p:nvPr/>
            </p:nvSpPr>
            <p:spPr>
              <a:xfrm>
                <a:off x="297233" y="1550344"/>
                <a:ext cx="8229353" cy="13234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is projected from a point on a horizontal plane with an initial velocity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600" dirty="0"/>
                  <a:t> at an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above the horizontal and moves freely under gravity until it hits the plane at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Given that that acceleration due to gravity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, find expressions for: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the time of flight,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the range,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, on the horizontal plane.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3231B-537A-40C8-BD68-B815067E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" y="1550344"/>
                <a:ext cx="8229353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337F3D-8F81-480B-A096-989193A97267}"/>
                  </a:ext>
                </a:extLst>
              </p:cNvPr>
              <p:cNvSpPr txBox="1"/>
              <p:nvPr/>
            </p:nvSpPr>
            <p:spPr>
              <a:xfrm>
                <a:off x="454148" y="3024527"/>
                <a:ext cx="7075884" cy="28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trike="sngStrike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trike="sngStrike" smtClean="0">
                          <a:latin typeface="Cambria Math" panose="02040503050406030204" pitchFamily="18" charset="0"/>
                        </a:rPr>
                        <m:t>=      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func>
                            <m:func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 (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func>
                            <m:func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br>
                  <a:rPr lang="en-GB" sz="1400" b="0" dirty="0"/>
                </a:br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337F3D-8F81-480B-A096-989193A97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48" y="3024527"/>
                <a:ext cx="7075884" cy="2885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8D4790-1309-419F-BB03-8EDDBCBE9614}"/>
                  </a:ext>
                </a:extLst>
              </p:cNvPr>
              <p:cNvSpPr txBox="1"/>
              <p:nvPr/>
            </p:nvSpPr>
            <p:spPr>
              <a:xfrm>
                <a:off x="5118348" y="5207744"/>
                <a:ext cx="1584176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Using double-angle formula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8D4790-1309-419F-BB03-8EDDBCBE9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348" y="5207744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l="-380" r="-266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18641-B51E-4B72-806E-1F31F393A2D5}"/>
              </a:ext>
            </a:extLst>
          </p:cNvPr>
          <p:cNvCxnSpPr/>
          <p:nvPr/>
        </p:nvCxnSpPr>
        <p:spPr>
          <a:xfrm flipH="1">
            <a:off x="4419600" y="5445224"/>
            <a:ext cx="656456" cy="6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48F0D-49C5-4334-BF48-670160804A80}"/>
              </a:ext>
            </a:extLst>
          </p:cNvPr>
          <p:cNvSpPr/>
          <p:nvPr/>
        </p:nvSpPr>
        <p:spPr>
          <a:xfrm>
            <a:off x="436141" y="2993127"/>
            <a:ext cx="6701259" cy="1807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6F327-990E-462F-8194-BA7C15377D4E}"/>
              </a:ext>
            </a:extLst>
          </p:cNvPr>
          <p:cNvSpPr/>
          <p:nvPr/>
        </p:nvSpPr>
        <p:spPr>
          <a:xfrm>
            <a:off x="436140" y="4800600"/>
            <a:ext cx="6701259" cy="1807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230F58-2931-4C4F-BBC9-C8EC7A6F212A}"/>
              </a:ext>
            </a:extLst>
          </p:cNvPr>
          <p:cNvSpPr/>
          <p:nvPr/>
        </p:nvSpPr>
        <p:spPr>
          <a:xfrm>
            <a:off x="144214" y="3005512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374ED-A485-4223-AECC-32A5DCB49119}"/>
              </a:ext>
            </a:extLst>
          </p:cNvPr>
          <p:cNvSpPr/>
          <p:nvPr/>
        </p:nvSpPr>
        <p:spPr>
          <a:xfrm>
            <a:off x="144214" y="4800600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399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BCFEE-9AA2-4454-AEEE-D9B9784484FD}"/>
                  </a:ext>
                </a:extLst>
              </p:cNvPr>
              <p:cNvSpPr txBox="1"/>
              <p:nvPr/>
            </p:nvSpPr>
            <p:spPr>
              <a:xfrm>
                <a:off x="348033" y="724844"/>
                <a:ext cx="8229353" cy="219976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is projected from a point with speed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600" dirty="0"/>
                  <a:t> at an angle of elevation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moves freely under gravity. When the particle has moved a horizontal distance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, its height above the point of projection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Show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GB" sz="1600" dirty="0"/>
              </a:p>
              <a:p>
                <a:r>
                  <a:rPr lang="en-GB" sz="1600" dirty="0"/>
                  <a:t>A particle is projected from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on a horizontal plane, with speed 28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at an angle of elevation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. The particle passes through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, which is at a horizontal distance of 32m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and at a height of 8m above the plane.</a:t>
                </a:r>
              </a:p>
              <a:p>
                <a:r>
                  <a:rPr lang="en-GB" sz="1600" dirty="0"/>
                  <a:t>(b) Find the two possible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, giving your answers to the nearest degree.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BCFEE-9AA2-4454-AEEE-D9B97844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3" y="724844"/>
                <a:ext cx="8229353" cy="219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4B05B99-1D02-47CA-9845-7A377C82CDC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93C72C0D-2254-4071-BAEA-D05F1447C78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Projectile Formulae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C167A0-1999-4DCD-9B5D-D4D7F6C44F8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993E6-BF0D-4572-8141-D828EE0B666E}"/>
                  </a:ext>
                </a:extLst>
              </p:cNvPr>
              <p:cNvSpPr txBox="1"/>
              <p:nvPr/>
            </p:nvSpPr>
            <p:spPr>
              <a:xfrm>
                <a:off x="755452" y="3119884"/>
                <a:ext cx="6216848" cy="348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  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𝑈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              (1)</m:t>
                    </m:r>
                  </m:oMath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(2)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The target equation doesn’t contain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, so much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the subject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1600" dirty="0"/>
                  <a:t> and substitute into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func>
                                    <m:func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993E6-BF0D-4572-8141-D828EE0B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2" y="3119884"/>
                <a:ext cx="6216848" cy="3488712"/>
              </a:xfrm>
              <a:prstGeom prst="rect">
                <a:avLst/>
              </a:prstGeom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F121C7F-A899-41B8-A965-8FA8E2038962}"/>
              </a:ext>
            </a:extLst>
          </p:cNvPr>
          <p:cNvSpPr/>
          <p:nvPr/>
        </p:nvSpPr>
        <p:spPr>
          <a:xfrm>
            <a:off x="245814" y="3119812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8F1D2B-4874-44DA-865B-599EAB8E8855}"/>
              </a:ext>
            </a:extLst>
          </p:cNvPr>
          <p:cNvSpPr/>
          <p:nvPr/>
        </p:nvSpPr>
        <p:spPr>
          <a:xfrm>
            <a:off x="546744" y="3119812"/>
            <a:ext cx="6216849" cy="34887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655E3-D3B9-4ED4-91FA-4A3D1D289341}"/>
              </a:ext>
            </a:extLst>
          </p:cNvPr>
          <p:cNvSpPr txBox="1"/>
          <p:nvPr/>
        </p:nvSpPr>
        <p:spPr>
          <a:xfrm>
            <a:off x="6972300" y="3429000"/>
            <a:ext cx="1920180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Don’t be intimidated </a:t>
            </a:r>
            <a:r>
              <a:rPr lang="en-GB" sz="1400" dirty="0"/>
              <a:t>by the lack of numerical values. Just do what you’d usually do and resolve both vertically and horizontally!</a:t>
            </a:r>
          </a:p>
        </p:txBody>
      </p:sp>
    </p:spTree>
    <p:extLst>
      <p:ext uri="{BB962C8B-B14F-4D97-AF65-F5344CB8AC3E}">
        <p14:creationId xmlns:p14="http://schemas.microsoft.com/office/powerpoint/2010/main" val="1761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BCFEE-9AA2-4454-AEEE-D9B9784484FD}"/>
                  </a:ext>
                </a:extLst>
              </p:cNvPr>
              <p:cNvSpPr txBox="1"/>
              <p:nvPr/>
            </p:nvSpPr>
            <p:spPr>
              <a:xfrm>
                <a:off x="348033" y="724844"/>
                <a:ext cx="8229353" cy="219976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is projected from a point with speed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600" dirty="0"/>
                  <a:t> at an angle of elevation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moves freely under gravity. When the particle has moved a horizontal distance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, its height above the point of projection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Show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GB" sz="1600" dirty="0"/>
              </a:p>
              <a:p>
                <a:r>
                  <a:rPr lang="en-GB" sz="1600" dirty="0"/>
                  <a:t>A particle is projected from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on a horizontal plane, with speed 28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at an angle of elevation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. The particle passes through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, which is at a horizontal distance of 32m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and at a height of 8m above the plane.</a:t>
                </a:r>
              </a:p>
              <a:p>
                <a:r>
                  <a:rPr lang="en-GB" sz="1600" dirty="0"/>
                  <a:t>(b) Find the two possible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, giving your answers to the nearest degree.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BCFEE-9AA2-4454-AEEE-D9B97844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3" y="724844"/>
                <a:ext cx="8229353" cy="219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4B05B99-1D02-47CA-9845-7A377C82CDC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93C72C0D-2254-4071-BAEA-D05F1447C78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Projectile Formulae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C167A0-1999-4DCD-9B5D-D4D7F6C44F8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993E6-BF0D-4572-8141-D828EE0B666E}"/>
                  </a:ext>
                </a:extLst>
              </p:cNvPr>
              <p:cNvSpPr txBox="1"/>
              <p:nvPr/>
            </p:nvSpPr>
            <p:spPr>
              <a:xfrm>
                <a:off x="755452" y="3119884"/>
                <a:ext cx="4680644" cy="252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8=32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−6.4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br>
                  <a:rPr lang="en-GB" b="0" dirty="0"/>
                </a:br>
                <a:r>
                  <a:rPr lang="en-GB" b="0" dirty="0"/>
                  <a:t>This is quadratic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600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6.4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−32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+14.4=0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−20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+9=0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=27°, 77°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993E6-BF0D-4572-8141-D828EE0B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2" y="3119884"/>
                <a:ext cx="4680644" cy="2524089"/>
              </a:xfrm>
              <a:prstGeom prst="rect">
                <a:avLst/>
              </a:prstGeom>
              <a:blipFill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F121C7F-A899-41B8-A965-8FA8E2038962}"/>
              </a:ext>
            </a:extLst>
          </p:cNvPr>
          <p:cNvSpPr/>
          <p:nvPr/>
        </p:nvSpPr>
        <p:spPr>
          <a:xfrm>
            <a:off x="245814" y="3119812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411A2C-3526-4150-B1DD-3ABDDF49CE04}"/>
              </a:ext>
            </a:extLst>
          </p:cNvPr>
          <p:cNvCxnSpPr/>
          <p:nvPr/>
        </p:nvCxnSpPr>
        <p:spPr>
          <a:xfrm flipV="1">
            <a:off x="5240170" y="4278753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3BDDD-9464-4231-91C5-03B37667C728}"/>
              </a:ext>
            </a:extLst>
          </p:cNvPr>
          <p:cNvCxnSpPr>
            <a:cxnSpLocks/>
          </p:cNvCxnSpPr>
          <p:nvPr/>
        </p:nvCxnSpPr>
        <p:spPr>
          <a:xfrm>
            <a:off x="5240170" y="6222969"/>
            <a:ext cx="2592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693676-5C60-4DE1-8EBA-B997348B208A}"/>
                  </a:ext>
                </a:extLst>
              </p:cNvPr>
              <p:cNvSpPr txBox="1"/>
              <p:nvPr/>
            </p:nvSpPr>
            <p:spPr>
              <a:xfrm>
                <a:off x="7813408" y="608606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693676-5C60-4DE1-8EBA-B997348B2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408" y="6086061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2F1C-B841-47CB-9B69-D7DF19868D38}"/>
                  </a:ext>
                </a:extLst>
              </p:cNvPr>
              <p:cNvSpPr txBox="1"/>
              <p:nvPr/>
            </p:nvSpPr>
            <p:spPr>
              <a:xfrm>
                <a:off x="5026664" y="38762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2F1C-B841-47CB-9B69-D7DF19868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64" y="3876272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96F836-C4C3-4123-9DA0-C7547CEBC470}"/>
              </a:ext>
            </a:extLst>
          </p:cNvPr>
          <p:cNvSpPr/>
          <p:nvPr/>
        </p:nvSpPr>
        <p:spPr>
          <a:xfrm>
            <a:off x="5254284" y="4918836"/>
            <a:ext cx="2171700" cy="1314452"/>
          </a:xfrm>
          <a:custGeom>
            <a:avLst/>
            <a:gdLst>
              <a:gd name="connsiteX0" fmla="*/ 0 w 2171700"/>
              <a:gd name="connsiteY0" fmla="*/ 1304927 h 1314452"/>
              <a:gd name="connsiteX1" fmla="*/ 1066800 w 2171700"/>
              <a:gd name="connsiteY1" fmla="*/ 2 h 1314452"/>
              <a:gd name="connsiteX2" fmla="*/ 2171700 w 2171700"/>
              <a:gd name="connsiteY2" fmla="*/ 1314452 h 13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314452">
                <a:moveTo>
                  <a:pt x="0" y="1304927"/>
                </a:moveTo>
                <a:cubicBezTo>
                  <a:pt x="352425" y="651671"/>
                  <a:pt x="704850" y="-1585"/>
                  <a:pt x="1066800" y="2"/>
                </a:cubicBezTo>
                <a:cubicBezTo>
                  <a:pt x="1428750" y="1589"/>
                  <a:pt x="1800225" y="658020"/>
                  <a:pt x="2171700" y="13144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4DE214-8A2D-414C-9CEE-E6120086230C}"/>
              </a:ext>
            </a:extLst>
          </p:cNvPr>
          <p:cNvSpPr/>
          <p:nvPr/>
        </p:nvSpPr>
        <p:spPr>
          <a:xfrm>
            <a:off x="5254284" y="4350766"/>
            <a:ext cx="1282011" cy="1872203"/>
          </a:xfrm>
          <a:custGeom>
            <a:avLst/>
            <a:gdLst>
              <a:gd name="connsiteX0" fmla="*/ 0 w 2171700"/>
              <a:gd name="connsiteY0" fmla="*/ 1304927 h 1314452"/>
              <a:gd name="connsiteX1" fmla="*/ 1066800 w 2171700"/>
              <a:gd name="connsiteY1" fmla="*/ 2 h 1314452"/>
              <a:gd name="connsiteX2" fmla="*/ 2171700 w 2171700"/>
              <a:gd name="connsiteY2" fmla="*/ 1314452 h 13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314452">
                <a:moveTo>
                  <a:pt x="0" y="1304927"/>
                </a:moveTo>
                <a:cubicBezTo>
                  <a:pt x="352425" y="651671"/>
                  <a:pt x="704850" y="-1585"/>
                  <a:pt x="1066800" y="2"/>
                </a:cubicBezTo>
                <a:cubicBezTo>
                  <a:pt x="1428750" y="1589"/>
                  <a:pt x="1800225" y="658020"/>
                  <a:pt x="2171700" y="13144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2644C3-0F8A-4FD2-A2F0-9E94CA3213E1}"/>
              </a:ext>
            </a:extLst>
          </p:cNvPr>
          <p:cNvSpPr/>
          <p:nvPr/>
        </p:nvSpPr>
        <p:spPr>
          <a:xfrm>
            <a:off x="6147699" y="4896611"/>
            <a:ext cx="110520" cy="10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27A0C2-8E04-4F9D-9FFA-400737070F2E}"/>
                  </a:ext>
                </a:extLst>
              </p:cNvPr>
              <p:cNvSpPr txBox="1"/>
              <p:nvPr/>
            </p:nvSpPr>
            <p:spPr>
              <a:xfrm>
                <a:off x="6135172" y="4581299"/>
                <a:ext cx="191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27A0C2-8E04-4F9D-9FFA-400737070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72" y="4581299"/>
                <a:ext cx="191974" cy="369332"/>
              </a:xfrm>
              <a:prstGeom prst="rect">
                <a:avLst/>
              </a:prstGeom>
              <a:blipFill>
                <a:blip r:embed="rId6"/>
                <a:stretch>
                  <a:fillRect r="-6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94BAD7E-F3F7-4489-BF69-023FDBCB43C7}"/>
              </a:ext>
            </a:extLst>
          </p:cNvPr>
          <p:cNvSpPr txBox="1"/>
          <p:nvPr/>
        </p:nvSpPr>
        <p:spPr>
          <a:xfrm>
            <a:off x="6971566" y="3311244"/>
            <a:ext cx="1788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This is an interesting result, because in general, for a fixed initial speed, there are 2 (and only 2) angles which result in a specified (reachable) point being passed.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8F1D2B-4874-44DA-865B-599EAB8E8855}"/>
              </a:ext>
            </a:extLst>
          </p:cNvPr>
          <p:cNvSpPr/>
          <p:nvPr/>
        </p:nvSpPr>
        <p:spPr>
          <a:xfrm>
            <a:off x="561005" y="3119812"/>
            <a:ext cx="8115451" cy="34887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93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1DF0AA-6B00-4636-B718-B6EA1B856B5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547D2F56-806E-4BB9-A99C-8E980E8860C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General Results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DECDF1-D04C-412D-9726-1F74B915693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C13B42-B08A-4AD2-84EB-AA8ED002D247}"/>
              </a:ext>
            </a:extLst>
          </p:cNvPr>
          <p:cNvSpPr txBox="1"/>
          <p:nvPr/>
        </p:nvSpPr>
        <p:spPr>
          <a:xfrm>
            <a:off x="395536" y="836712"/>
            <a:ext cx="7357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 Note</a:t>
            </a:r>
            <a:r>
              <a:rPr lang="en-GB" dirty="0"/>
              <a:t>: You may be asked to derive these. But don’t attempt to memorise them or even actually use them to solve exam problems:</a:t>
            </a:r>
          </a:p>
          <a:p>
            <a:r>
              <a:rPr lang="en-GB" dirty="0"/>
              <a:t> – instead, use the techniques used earlier in the chapter.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786860-D4ED-4DFB-8E7D-8CA4BA35D91D}"/>
                  </a:ext>
                </a:extLst>
              </p:cNvPr>
              <p:cNvSpPr txBox="1"/>
              <p:nvPr/>
            </p:nvSpPr>
            <p:spPr>
              <a:xfrm>
                <a:off x="539552" y="2132856"/>
                <a:ext cx="6451799" cy="26881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For a particle projected with initial velocity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dirty="0"/>
                  <a:t> at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above horizontal and moving freely under gravity: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of flight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to reach greatest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Range on horizontal plane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Equation of trajectory: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br>
                  <a:rPr lang="en-GB" dirty="0"/>
                </a:br>
                <a:r>
                  <a:rPr lang="en-GB" b="0" i="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vertical height of particle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horizontal distance.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786860-D4ED-4DFB-8E7D-8CA4BA35D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2856"/>
                <a:ext cx="6451799" cy="2688108"/>
              </a:xfrm>
              <a:prstGeom prst="rect">
                <a:avLst/>
              </a:prstGeom>
              <a:blipFill>
                <a:blip r:embed="rId2"/>
                <a:stretch>
                  <a:fillRect l="-659" t="-1124"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6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6.4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52-53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6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6CDE423-6BEA-AB8F-9003-4B141EF5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764704"/>
            <a:ext cx="71723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9F5756-D0B5-8953-2B4B-AECD1FA3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05430"/>
            <a:ext cx="6825227" cy="61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5E22383-B6C8-D20A-B432-A5238140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5" y="627063"/>
            <a:ext cx="6606145" cy="62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D96DB4-0EF8-4B26-B506-BB73681D9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096F4B-68A5-48BA-B653-F9BC4271AA1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147B8CE3-B876-444D-96C5-AD0A1AC8C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24241</TotalTime>
  <Words>756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M2 Chapter 6: Projectiles  Projectile Motion Formulae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904</cp:revision>
  <dcterms:created xsi:type="dcterms:W3CDTF">2013-02-28T07:36:55Z</dcterms:created>
  <dcterms:modified xsi:type="dcterms:W3CDTF">2024-06-14T14:45:49Z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