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715" r:id="rId5"/>
    <p:sldId id="295" r:id="rId6"/>
    <p:sldId id="296" r:id="rId7"/>
    <p:sldId id="522" r:id="rId8"/>
    <p:sldId id="523" r:id="rId9"/>
    <p:sldId id="524" r:id="rId10"/>
    <p:sldId id="533" r:id="rId11"/>
    <p:sldId id="718" r:id="rId12"/>
    <p:sldId id="719" r:id="rId13"/>
    <p:sldId id="700" r:id="rId14"/>
    <p:sldId id="701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21/06/2024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7" Type="http://schemas.openxmlformats.org/officeDocument/2006/relationships/image" Target="../media/image4.png"/><Relationship Id="rId1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3.png"/><Relationship Id="rId11" Type="http://schemas.openxmlformats.org/officeDocument/2006/relationships/image" Target="../media/image2.png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image" Target="../media/image71.png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88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7.png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81.png"/><Relationship Id="rId15" Type="http://schemas.openxmlformats.org/officeDocument/2006/relationships/image" Target="../media/image90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Relationship Id="rId14" Type="http://schemas.openxmlformats.org/officeDocument/2006/relationships/image" Target="../media/image8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M2 Chapter 4: </a:t>
            </a:r>
            <a:r>
              <a:rPr lang="en-GB" dirty="0">
                <a:solidFill>
                  <a:schemeClr val="accent5"/>
                </a:solidFill>
              </a:rPr>
              <a:t>Moments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Equilibrium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967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ED1416F-395E-A9B5-0CB6-830E81461E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15" y="898156"/>
            <a:ext cx="72104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08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DDAF089-1A4C-964D-B85C-1903DC18B1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4928" y="980728"/>
            <a:ext cx="495300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This whole chapter in a nutshell…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707221" y="800250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18151" y="1443068"/>
            <a:ext cx="7631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 7kg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1480" y="2995915"/>
            <a:ext cx="7848872" cy="1200329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>
                <a:latin typeface="Wingdings" panose="05000000000000000000" pitchFamily="2" charset="2"/>
              </a:rPr>
              <a:t>! </a:t>
            </a:r>
            <a:r>
              <a:rPr lang="en-GB" dirty="0"/>
              <a:t>If a rigid body is in </a:t>
            </a:r>
            <a:r>
              <a:rPr lang="en-GB" b="1" dirty="0"/>
              <a:t>equilibrium</a:t>
            </a:r>
            <a:r>
              <a:rPr lang="en-GB" dirty="0"/>
              <a:t> then:</a:t>
            </a:r>
          </a:p>
          <a:p>
            <a:endParaRPr lang="en-GB" dirty="0"/>
          </a:p>
          <a:p>
            <a:r>
              <a:rPr lang="en-GB" dirty="0"/>
              <a:t>	The resultant force in any direction is 0.</a:t>
            </a:r>
          </a:p>
          <a:p>
            <a:r>
              <a:rPr lang="en-GB" dirty="0"/>
              <a:t>	The resultant moment about any point is 0.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17544" y="3550756"/>
            <a:ext cx="360040" cy="2829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117544" y="3833743"/>
            <a:ext cx="360040" cy="2829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508393" y="800696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8m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000735" y="3118440"/>
            <a:ext cx="2876565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i.e. Forces up = forces down, as per Year 1</a:t>
            </a:r>
          </a:p>
        </p:txBody>
      </p:sp>
      <p:cxnSp>
        <p:nvCxnSpPr>
          <p:cNvPr id="20" name="Straight Arrow Connector 19"/>
          <p:cNvCxnSpPr>
            <a:cxnSpLocks/>
            <a:stCxn id="17" idx="1"/>
          </p:cNvCxnSpPr>
          <p:nvPr/>
        </p:nvCxnSpPr>
        <p:spPr>
          <a:xfrm flipH="1">
            <a:off x="5429251" y="3441606"/>
            <a:ext cx="571484" cy="19694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783769" y="4332709"/>
            <a:ext cx="2750632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In other words, clockwise moments = anticlockwise moments</a:t>
            </a:r>
          </a:p>
        </p:txBody>
      </p:sp>
      <p:cxnSp>
        <p:nvCxnSpPr>
          <p:cNvPr id="27" name="Straight Arrow Connector 26"/>
          <p:cNvCxnSpPr>
            <a:cxnSpLocks/>
            <a:stCxn id="25" idx="1"/>
          </p:cNvCxnSpPr>
          <p:nvPr/>
        </p:nvCxnSpPr>
        <p:spPr>
          <a:xfrm flipH="1" flipV="1">
            <a:off x="5325815" y="4332710"/>
            <a:ext cx="457954" cy="461664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175A9F-7492-4FA0-ACCA-352FFF992CBF}"/>
              </a:ext>
            </a:extLst>
          </p:cNvPr>
          <p:cNvCxnSpPr>
            <a:cxnSpLocks/>
          </p:cNvCxnSpPr>
          <p:nvPr/>
        </p:nvCxnSpPr>
        <p:spPr>
          <a:xfrm>
            <a:off x="1581354" y="2489185"/>
            <a:ext cx="568309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4DD7B6E0-814E-4603-AF37-C11D1BB78529}"/>
              </a:ext>
            </a:extLst>
          </p:cNvPr>
          <p:cNvSpPr/>
          <p:nvPr/>
        </p:nvSpPr>
        <p:spPr>
          <a:xfrm>
            <a:off x="4332723" y="2490513"/>
            <a:ext cx="329573" cy="2439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3606F08-40C7-48A9-B78C-F4C03EE7ED57}"/>
              </a:ext>
            </a:extLst>
          </p:cNvPr>
          <p:cNvCxnSpPr>
            <a:cxnSpLocks/>
          </p:cNvCxnSpPr>
          <p:nvPr/>
        </p:nvCxnSpPr>
        <p:spPr>
          <a:xfrm>
            <a:off x="1515684" y="1120339"/>
            <a:ext cx="2857996" cy="1349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3483051-D94F-4207-AF22-7990DBB119E0}"/>
              </a:ext>
            </a:extLst>
          </p:cNvPr>
          <p:cNvCxnSpPr>
            <a:cxnSpLocks/>
          </p:cNvCxnSpPr>
          <p:nvPr/>
        </p:nvCxnSpPr>
        <p:spPr>
          <a:xfrm>
            <a:off x="4559349" y="1120339"/>
            <a:ext cx="2657475" cy="1905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B6EF84BD-02EA-43CE-8229-DCFC185BF17B}"/>
              </a:ext>
            </a:extLst>
          </p:cNvPr>
          <p:cNvSpPr txBox="1"/>
          <p:nvPr/>
        </p:nvSpPr>
        <p:spPr>
          <a:xfrm>
            <a:off x="1548215" y="4811553"/>
            <a:ext cx="2867669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You will typically use </a:t>
            </a:r>
            <a:r>
              <a:rPr lang="en-GB" b="1" u="sng" dirty="0"/>
              <a:t>both</a:t>
            </a:r>
            <a:r>
              <a:rPr lang="en-GB" dirty="0"/>
              <a:t> these properties to solve exam questions.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8F7AA2-B8FE-5E97-0180-49DA2974D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250" y="1427251"/>
            <a:ext cx="974094" cy="10436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E5D611-8EA2-2B34-40EF-EA29B10E1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412776"/>
            <a:ext cx="992864" cy="106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06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764371" y="2351795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10m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3568" y="3132398"/>
            <a:ext cx="1103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7kg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7345659" y="2446301"/>
                <a:ext cx="14542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 = ?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659" y="2446301"/>
                <a:ext cx="1454267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5876581" y="2357009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8m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1166" y="692696"/>
            <a:ext cx="8640960" cy="1338828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GB" dirty="0"/>
              <a:t>Buggs and Kat are having fun on a </a:t>
            </a:r>
            <a:r>
              <a:rPr lang="en-GB" b="1" dirty="0"/>
              <a:t>uniform</a:t>
            </a:r>
            <a:r>
              <a:rPr lang="en-GB" dirty="0"/>
              <a:t> seesaw of mass 2kg. Buggs has a mass of 7kg and is 10m from the pivot. Tom is 8m from the pivot. The seesaw remains horizontal.</a:t>
            </a:r>
          </a:p>
          <a:p>
            <a:endParaRPr lang="en-GB" sz="900" dirty="0"/>
          </a:p>
          <a:p>
            <a:r>
              <a:rPr lang="en-GB" dirty="0"/>
              <a:t>a) Determine the reaction force at the pivot of the seesaw.</a:t>
            </a:r>
          </a:p>
          <a:p>
            <a:r>
              <a:rPr lang="en-GB" dirty="0"/>
              <a:t>b) Determine Tom’s mass.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01378" y="4587438"/>
            <a:ext cx="450313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Tip: </a:t>
            </a:r>
            <a:r>
              <a:rPr lang="en-GB" dirty="0"/>
              <a:t>First draw on forces.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086677" y="4629723"/>
            <a:ext cx="1545526" cy="29419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/>
              <a:t>Click to sketch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31801" y="2664212"/>
            <a:ext cx="756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Buggs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93147" y="2835851"/>
            <a:ext cx="7564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Kat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/>
              <p:cNvSpPr txBox="1"/>
              <p:nvPr/>
            </p:nvSpPr>
            <p:spPr>
              <a:xfrm>
                <a:off x="1346042" y="3882468"/>
                <a:ext cx="6718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7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042" y="3882468"/>
                <a:ext cx="67186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6921483" y="3899582"/>
                <a:ext cx="820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𝑚𝑔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483" y="3899582"/>
                <a:ext cx="82091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/>
              <p:cNvSpPr txBox="1"/>
              <p:nvPr/>
            </p:nvSpPr>
            <p:spPr>
              <a:xfrm>
                <a:off x="3946580" y="3924753"/>
                <a:ext cx="820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2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580" y="3924753"/>
                <a:ext cx="82091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542559" y="2838919"/>
                <a:ext cx="820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𝑅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2559" y="2838919"/>
                <a:ext cx="82091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/>
              <p:cNvSpPr txBox="1"/>
              <p:nvPr/>
            </p:nvSpPr>
            <p:spPr>
              <a:xfrm>
                <a:off x="423150" y="5032970"/>
                <a:ext cx="3825607" cy="18029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Method 1:</a:t>
                </a:r>
              </a:p>
              <a:p>
                <a:r>
                  <a:rPr lang="en-GB" sz="1600" dirty="0"/>
                  <a:t>Equating moments about pivot: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GB" sz="1600" b="1" i="1" smtClean="0">
                              <a:latin typeface="Cambria Math"/>
                            </a:rPr>
                            <m:t>𝒈</m:t>
                          </m:r>
                          <m:r>
                            <a:rPr lang="en-GB" sz="1600" b="1" i="1" smtClean="0">
                              <a:latin typeface="Cambria Math"/>
                            </a:rPr>
                            <m:t>×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GB" sz="1600" b="1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/>
                            </a:rPr>
                            <m:t>𝟕</m:t>
                          </m:r>
                          <m:r>
                            <a:rPr lang="en-GB" sz="1600" b="1" i="1" smtClean="0">
                              <a:latin typeface="Cambria Math"/>
                            </a:rPr>
                            <m:t>𝒈</m:t>
                          </m:r>
                          <m:r>
                            <a:rPr lang="en-GB" sz="1600" b="1" i="1" smtClean="0">
                              <a:latin typeface="Cambria Math"/>
                            </a:rPr>
                            <m:t>×</m:t>
                          </m:r>
                          <m:r>
                            <a:rPr lang="en-GB" sz="1600" b="1" i="1" smtClean="0">
                              <a:latin typeface="Cambria Math"/>
                            </a:rPr>
                            <m:t>𝟏𝟎</m:t>
                          </m:r>
                        </m:e>
                      </m:d>
                      <m:r>
                        <a:rPr lang="en-GB" sz="1600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/>
                            </a:rPr>
                            <m:t>𝒎𝒈</m:t>
                          </m:r>
                          <m:r>
                            <a:rPr lang="en-GB" sz="1600" b="1" i="1" smtClean="0">
                              <a:latin typeface="Cambria Math"/>
                            </a:rPr>
                            <m:t>×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</m:oMath>
                  </m:oMathPara>
                </a14:m>
                <a:br>
                  <a:rPr lang="en-GB" sz="1600" b="1" i="1" dirty="0">
                    <a:latin typeface="Cambria Math"/>
                  </a:rPr>
                </a:b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𝟕𝟐</m:t>
                    </m:r>
                    <m:r>
                      <a:rPr lang="en-GB" sz="1600" b="1" i="1" smtClean="0">
                        <a:latin typeface="Cambria Math"/>
                      </a:rPr>
                      <m:t>𝒈</m:t>
                    </m:r>
                    <m:r>
                      <a:rPr lang="en-GB" sz="1600" b="1" i="1" smtClean="0">
                        <a:latin typeface="Cambria Math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GB" sz="1600" b="1" i="1" smtClean="0">
                        <a:latin typeface="Cambria Math"/>
                      </a:rPr>
                      <m:t>𝒎𝒈</m:t>
                    </m:r>
                    <m:r>
                      <a:rPr lang="en-GB" sz="1600" b="1" i="1" smtClean="0">
                        <a:latin typeface="Cambria Math"/>
                      </a:rPr>
                      <m:t>     →    </m:t>
                    </m:r>
                    <m:r>
                      <a:rPr lang="en-GB" sz="1600" b="1" i="1" smtClean="0">
                        <a:latin typeface="Cambria Math"/>
                      </a:rPr>
                      <m:t>𝒎</m:t>
                    </m:r>
                    <m:r>
                      <a:rPr lang="en-GB" sz="1600" b="1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𝟕𝟐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num>
                      <m:den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𝟖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den>
                    </m:f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𝟗</m:t>
                    </m:r>
                  </m:oMath>
                </a14:m>
                <a:r>
                  <a:rPr lang="en-GB" sz="1600" b="1" dirty="0"/>
                  <a:t> kg</a:t>
                </a:r>
              </a:p>
              <a:p>
                <a:endParaRPr lang="en-GB" sz="400" b="1" dirty="0"/>
              </a:p>
              <a:p>
                <a:pPr/>
                <a:r>
                  <a:rPr lang="en-GB" sz="1600" dirty="0"/>
                  <a:t>Equating forces in vertical direction, </a:t>
                </a:r>
                <a:br>
                  <a:rPr lang="en-GB" sz="16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>
                          <a:latin typeface="Cambria Math"/>
                        </a:rPr>
                        <m:t>𝑹</m:t>
                      </m:r>
                      <m:r>
                        <a:rPr lang="en-GB" sz="1600" b="1" i="1">
                          <a:latin typeface="Cambria Math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𝟕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𝒎𝒈</m:t>
                      </m:r>
                      <m:r>
                        <a:rPr lang="en-GB" sz="1600" b="1" i="1" smtClean="0">
                          <a:latin typeface="Cambria Math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𝟏𝟕𝟔</m:t>
                      </m:r>
                      <m:r>
                        <a:rPr lang="en-GB" sz="1600" b="1" i="1" smtClean="0"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en-GB" sz="1600" b="1" dirty="0"/>
              </a:p>
            </p:txBody>
          </p:sp>
        </mc:Choice>
        <mc:Fallback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150" y="5032970"/>
                <a:ext cx="3825607" cy="1802929"/>
              </a:xfrm>
              <a:prstGeom prst="rect">
                <a:avLst/>
              </a:prstGeom>
              <a:blipFill>
                <a:blip r:embed="rId9"/>
                <a:stretch>
                  <a:fillRect l="-796" t="-10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/>
              <p:cNvSpPr txBox="1"/>
              <p:nvPr/>
            </p:nvSpPr>
            <p:spPr>
              <a:xfrm>
                <a:off x="4653190" y="5032970"/>
                <a:ext cx="3825607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Method 2:</a:t>
                </a:r>
              </a:p>
              <a:p>
                <a:r>
                  <a:rPr lang="en-GB" sz="1600" dirty="0"/>
                  <a:t>Equating moments about Kat: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GB" sz="1600" b="1" i="1" smtClean="0">
                          <a:latin typeface="Cambria Math"/>
                        </a:rPr>
                        <m:t>𝑹</m:t>
                      </m:r>
                      <m:r>
                        <a:rPr lang="en-GB" sz="1600" b="1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GB" sz="1600" b="1" i="1" smtClean="0">
                              <a:latin typeface="Cambria Math"/>
                            </a:rPr>
                            <m:t>×</m:t>
                          </m:r>
                          <m:r>
                            <a:rPr lang="en-GB" sz="1600" b="1" i="1" smtClean="0">
                              <a:latin typeface="Cambria Math"/>
                            </a:rPr>
                            <m:t>𝟐</m:t>
                          </m:r>
                          <m:r>
                            <a:rPr lang="en-GB" sz="1600" b="1" i="1" smtClean="0">
                              <a:latin typeface="Cambria Math"/>
                            </a:rPr>
                            <m:t>𝒈</m:t>
                          </m:r>
                        </m:e>
                      </m:d>
                      <m:r>
                        <a:rPr lang="en-GB" sz="1600" b="1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/>
                            </a:rPr>
                            <m:t>𝟏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  <m:r>
                            <a:rPr lang="en-GB" sz="1600" b="1" i="1" smtClean="0">
                              <a:latin typeface="Cambria Math"/>
                            </a:rPr>
                            <m:t>×</m:t>
                          </m:r>
                          <m:r>
                            <a:rPr lang="en-GB" sz="1600" b="1" i="1" smtClean="0">
                              <a:latin typeface="Cambria Math"/>
                            </a:rPr>
                            <m:t>𝟕</m:t>
                          </m:r>
                          <m:r>
                            <a:rPr lang="en-GB" sz="1600" b="1" i="1" smtClean="0">
                              <a:latin typeface="Cambria Math"/>
                            </a:rPr>
                            <m:t>𝒈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600" b="1" i="1" smtClean="0">
                          <a:latin typeface="Cambria Math"/>
                        </a:rPr>
                        <m:t>𝑹</m:t>
                      </m:r>
                      <m:r>
                        <a:rPr lang="en-GB" sz="1600" b="1" i="1" smtClean="0">
                          <a:latin typeface="Cambria Math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GB" sz="1600" b="1" i="1" smtClean="0">
                          <a:latin typeface="Cambria Math"/>
                        </a:rPr>
                        <m:t>𝒈</m:t>
                      </m:r>
                      <m:r>
                        <a:rPr lang="en-GB" sz="1600" b="1" i="1" smtClean="0">
                          <a:latin typeface="Cambria Math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𝟏𝟕𝟔</m:t>
                      </m:r>
                      <m:r>
                        <a:rPr lang="en-GB" sz="1600" b="1" i="1" smtClean="0">
                          <a:latin typeface="Cambria Math"/>
                        </a:rPr>
                        <m:t>𝑵</m:t>
                      </m:r>
                    </m:oMath>
                  </m:oMathPara>
                </a14:m>
                <a:endParaRPr lang="en-GB" sz="1600" b="1" dirty="0"/>
              </a:p>
              <a:p>
                <a:r>
                  <a:rPr lang="en-GB" sz="1600" dirty="0"/>
                  <a:t>Equating forces in vertical direction:</a:t>
                </a:r>
              </a:p>
              <a:p>
                <a:r>
                  <a:rPr lang="en-GB" sz="1600" b="1" dirty="0"/>
                  <a:t>	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/>
                      </a:rPr>
                      <m:t>𝟕</m:t>
                    </m:r>
                    <m:r>
                      <a:rPr lang="en-GB" sz="1600" b="1" i="1" smtClean="0">
                        <a:latin typeface="Cambria Math"/>
                      </a:rPr>
                      <m:t>𝒈</m:t>
                    </m:r>
                    <m:r>
                      <a:rPr lang="en-GB" sz="1600" b="1" i="1" smtClean="0">
                        <a:latin typeface="Cambria Math"/>
                      </a:rPr>
                      <m:t>+</m:t>
                    </m:r>
                    <m:r>
                      <a:rPr lang="en-GB" sz="1600" b="1" i="1" smtClean="0">
                        <a:latin typeface="Cambria Math"/>
                      </a:rPr>
                      <m:t>𝟐</m:t>
                    </m:r>
                    <m:r>
                      <a:rPr lang="en-GB" sz="1600" b="1" i="1" smtClean="0">
                        <a:latin typeface="Cambria Math"/>
                      </a:rPr>
                      <m:t>𝒈</m:t>
                    </m:r>
                    <m:r>
                      <a:rPr lang="en-GB" sz="1600" b="1" i="1" smtClean="0">
                        <a:latin typeface="Cambria Math"/>
                      </a:rPr>
                      <m:t>+</m:t>
                    </m:r>
                    <m:r>
                      <a:rPr lang="en-GB" sz="1600" b="1" i="1" smtClean="0">
                        <a:latin typeface="Cambria Math"/>
                      </a:rPr>
                      <m:t>𝒎𝒈</m:t>
                    </m:r>
                    <m:r>
                      <a:rPr lang="en-GB" sz="1600" b="1" i="1" smtClean="0">
                        <a:latin typeface="Cambria Math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𝟏𝟕𝟔</m:t>
                    </m:r>
                  </m:oMath>
                </a14:m>
                <a:endParaRPr lang="en-GB" sz="1600" b="1" dirty="0"/>
              </a:p>
              <a:p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/>
                      </a:rPr>
                      <m:t>𝒎</m:t>
                    </m:r>
                    <m:r>
                      <a:rPr lang="en-GB" sz="1600" b="1" i="1" smtClean="0">
                        <a:latin typeface="Cambria Math"/>
                      </a:rPr>
                      <m:t>=</m:t>
                    </m:r>
                    <m:r>
                      <a:rPr lang="en-GB" sz="1600" b="1" i="1" smtClean="0">
                        <a:latin typeface="Cambria Math"/>
                      </a:rPr>
                      <m:t>𝟗</m:t>
                    </m:r>
                  </m:oMath>
                </a14:m>
                <a:r>
                  <a:rPr lang="en-GB" sz="1600" b="1" dirty="0"/>
                  <a:t> kg</a:t>
                </a:r>
              </a:p>
            </p:txBody>
          </p:sp>
        </mc:Choice>
        <mc:Fallback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190" y="5032970"/>
                <a:ext cx="3825607" cy="1815882"/>
              </a:xfrm>
              <a:prstGeom prst="rect">
                <a:avLst/>
              </a:prstGeom>
              <a:blipFill>
                <a:blip r:embed="rId10"/>
                <a:stretch>
                  <a:fillRect l="-796" t="-1010" b="-37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452219" y="5344587"/>
            <a:ext cx="3767467" cy="14756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711330" y="5335649"/>
            <a:ext cx="3767467" cy="14756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084168" y="4622546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/>
              <a:t>Hint: </a:t>
            </a:r>
            <a:r>
              <a:rPr lang="en-GB" sz="1600" dirty="0"/>
              <a:t>Choose a suitable point to take moments about.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7A0B3C4-17D0-460C-BF85-8D3D0A23AE9B}"/>
              </a:ext>
            </a:extLst>
          </p:cNvPr>
          <p:cNvCxnSpPr>
            <a:cxnSpLocks/>
          </p:cNvCxnSpPr>
          <p:nvPr/>
        </p:nvCxnSpPr>
        <p:spPr>
          <a:xfrm>
            <a:off x="1676604" y="3536935"/>
            <a:ext cx="568309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E20EB67E-431F-45F6-A01B-A1CEC95D328A}"/>
              </a:ext>
            </a:extLst>
          </p:cNvPr>
          <p:cNvSpPr/>
          <p:nvPr/>
        </p:nvSpPr>
        <p:spPr>
          <a:xfrm>
            <a:off x="4770873" y="3538263"/>
            <a:ext cx="329573" cy="243990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9BAAE0B-E512-4486-8C68-FA0ADE31E4B6}"/>
              </a:ext>
            </a:extLst>
          </p:cNvPr>
          <p:cNvCxnSpPr>
            <a:cxnSpLocks/>
          </p:cNvCxnSpPr>
          <p:nvPr/>
        </p:nvCxnSpPr>
        <p:spPr>
          <a:xfrm>
            <a:off x="1647625" y="2701250"/>
            <a:ext cx="3172025" cy="1337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EEEAE9C-0DCF-4BAB-9FDF-66C2BD192CD0}"/>
              </a:ext>
            </a:extLst>
          </p:cNvPr>
          <p:cNvCxnSpPr>
            <a:cxnSpLocks/>
          </p:cNvCxnSpPr>
          <p:nvPr/>
        </p:nvCxnSpPr>
        <p:spPr>
          <a:xfrm flipV="1">
            <a:off x="4943475" y="2720300"/>
            <a:ext cx="2367190" cy="385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83C757F-0E97-4C75-BCE0-CD4D184704CA}"/>
              </a:ext>
            </a:extLst>
          </p:cNvPr>
          <p:cNvCxnSpPr>
            <a:cxnSpLocks/>
          </p:cNvCxnSpPr>
          <p:nvPr/>
        </p:nvCxnSpPr>
        <p:spPr>
          <a:xfrm flipH="1" flipV="1">
            <a:off x="4933950" y="3209925"/>
            <a:ext cx="1" cy="323851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426AEDD-7F81-4793-BF61-3E5BF2C22F4D}"/>
              </a:ext>
            </a:extLst>
          </p:cNvPr>
          <p:cNvCxnSpPr>
            <a:cxnSpLocks/>
          </p:cNvCxnSpPr>
          <p:nvPr/>
        </p:nvCxnSpPr>
        <p:spPr>
          <a:xfrm flipH="1">
            <a:off x="4352925" y="3533775"/>
            <a:ext cx="1" cy="4191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CD2F881-B1EB-4BEA-B749-8C2BA72B3A0D}"/>
              </a:ext>
            </a:extLst>
          </p:cNvPr>
          <p:cNvCxnSpPr>
            <a:cxnSpLocks/>
          </p:cNvCxnSpPr>
          <p:nvPr/>
        </p:nvCxnSpPr>
        <p:spPr>
          <a:xfrm>
            <a:off x="1952277" y="3246642"/>
            <a:ext cx="2403699" cy="1667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A32FA79-8D41-4032-977A-07EAB442AF99}"/>
              </a:ext>
            </a:extLst>
          </p:cNvPr>
          <p:cNvSpPr txBox="1"/>
          <p:nvPr/>
        </p:nvSpPr>
        <p:spPr>
          <a:xfrm>
            <a:off x="2811755" y="2936545"/>
            <a:ext cx="7560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9m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E5FF680-8849-4A77-8D85-1DD555FD2CCE}"/>
              </a:ext>
            </a:extLst>
          </p:cNvPr>
          <p:cNvCxnSpPr>
            <a:cxnSpLocks/>
          </p:cNvCxnSpPr>
          <p:nvPr/>
        </p:nvCxnSpPr>
        <p:spPr>
          <a:xfrm flipH="1">
            <a:off x="7345658" y="3525564"/>
            <a:ext cx="1" cy="4191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02D0F5C-C856-453C-8F5E-FD03D9A68D72}"/>
              </a:ext>
            </a:extLst>
          </p:cNvPr>
          <p:cNvCxnSpPr>
            <a:cxnSpLocks/>
          </p:cNvCxnSpPr>
          <p:nvPr/>
        </p:nvCxnSpPr>
        <p:spPr>
          <a:xfrm flipH="1">
            <a:off x="1676243" y="3500403"/>
            <a:ext cx="1" cy="4191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16EB47F9-0C41-4B0F-9373-0251355EA8D1}"/>
              </a:ext>
            </a:extLst>
          </p:cNvPr>
          <p:cNvSpPr txBox="1"/>
          <p:nvPr/>
        </p:nvSpPr>
        <p:spPr>
          <a:xfrm>
            <a:off x="6190570" y="1366682"/>
            <a:ext cx="2876565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If a rod is uniform its centre of mass is at its centre, so we model its weight as acting at that point.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FB590-C026-877E-0EED-D47F84C515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23182" y="2760366"/>
            <a:ext cx="711497" cy="7603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4E4A39-5133-1E95-F60C-39881471D69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20824" y="2779333"/>
            <a:ext cx="691104" cy="740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615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  <p:bldP spid="36" grpId="0" animBg="1"/>
      <p:bldP spid="37" grpId="0" animBg="1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5F49AF4-F303-45A7-ADA2-F0FD84E9389E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6EF83AEB-D0CA-41BF-A1DB-59381A52C9B4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Two Pivots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B1B3A50-0991-4BB1-85D6-D1113456DF3D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851A3C-DC31-40BA-A130-BE8881ADD5ED}"/>
                  </a:ext>
                </a:extLst>
              </p:cNvPr>
              <p:cNvSpPr txBox="1"/>
              <p:nvPr/>
            </p:nvSpPr>
            <p:spPr>
              <a:xfrm>
                <a:off x="315586" y="803013"/>
                <a:ext cx="8425290" cy="1077218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A uniform beam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1600" dirty="0"/>
                  <a:t>, of mass 40 kg and length 5m, rests horizontally on support 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/>
                  <a:t> and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1600" dirty="0"/>
                  <a:t>, where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𝐴𝐶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𝐷𝐵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600" dirty="0"/>
                  <a:t> m. When a person of mass 80kg stands on the beam 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GB" sz="1600" dirty="0"/>
                  <a:t> the magnitude of the reaction 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GB" sz="1600" dirty="0"/>
                  <a:t> is twice the magnitude of the reaction 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r>
                  <a:rPr lang="en-GB" sz="1600" dirty="0"/>
                  <a:t>By modelling the beam as a rod and the man as a particle, find the distance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𝐴𝐸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4851A3C-DC31-40BA-A130-BE8881ADD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86" y="803013"/>
                <a:ext cx="8425290" cy="10772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A625C2-157A-4B2A-9323-9F6CA7C3BFB4}"/>
              </a:ext>
            </a:extLst>
          </p:cNvPr>
          <p:cNvCxnSpPr>
            <a:cxnSpLocks/>
          </p:cNvCxnSpPr>
          <p:nvPr/>
        </p:nvCxnSpPr>
        <p:spPr>
          <a:xfrm flipV="1">
            <a:off x="1939362" y="3163689"/>
            <a:ext cx="4680520" cy="3219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3C183582-E1A1-499A-BBDF-5319D229F3DB}"/>
              </a:ext>
            </a:extLst>
          </p:cNvPr>
          <p:cNvSpPr/>
          <p:nvPr/>
        </p:nvSpPr>
        <p:spPr>
          <a:xfrm>
            <a:off x="5503436" y="3169209"/>
            <a:ext cx="307704" cy="22347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713AA-37E2-49FF-BFD8-E728E134CE52}"/>
                  </a:ext>
                </a:extLst>
              </p:cNvPr>
              <p:cNvSpPr txBox="1"/>
              <p:nvPr/>
            </p:nvSpPr>
            <p:spPr>
              <a:xfrm>
                <a:off x="2445824" y="2903782"/>
                <a:ext cx="350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713AA-37E2-49FF-BFD8-E728E134C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824" y="2903782"/>
                <a:ext cx="350880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587E0E-9ED5-47A2-8440-591C68287F1D}"/>
                  </a:ext>
                </a:extLst>
              </p:cNvPr>
              <p:cNvSpPr txBox="1"/>
              <p:nvPr/>
            </p:nvSpPr>
            <p:spPr>
              <a:xfrm>
                <a:off x="6542641" y="3016448"/>
                <a:ext cx="350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587E0E-9ED5-47A2-8440-591C68287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641" y="3016448"/>
                <a:ext cx="35088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F4FFA9-83BC-4B5F-BBC5-EE05AD08916C}"/>
                  </a:ext>
                </a:extLst>
              </p:cNvPr>
              <p:cNvSpPr txBox="1"/>
              <p:nvPr/>
            </p:nvSpPr>
            <p:spPr>
              <a:xfrm>
                <a:off x="5644532" y="2882672"/>
                <a:ext cx="350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6F4FFA9-83BC-4B5F-BBC5-EE05AD08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4532" y="2882672"/>
                <a:ext cx="3508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576274-3DA3-4C25-A6C3-597A46454D0E}"/>
                  </a:ext>
                </a:extLst>
              </p:cNvPr>
              <p:cNvSpPr txBox="1"/>
              <p:nvPr/>
            </p:nvSpPr>
            <p:spPr>
              <a:xfrm>
                <a:off x="1724722" y="2935705"/>
                <a:ext cx="350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576274-3DA3-4C25-A6C3-597A46454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722" y="2935705"/>
                <a:ext cx="35088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62A88B-94CE-40D2-B109-A5FE8E854F34}"/>
                  </a:ext>
                </a:extLst>
              </p:cNvPr>
              <p:cNvSpPr txBox="1"/>
              <p:nvPr/>
            </p:nvSpPr>
            <p:spPr>
              <a:xfrm>
                <a:off x="4410782" y="3134081"/>
                <a:ext cx="3508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962A88B-94CE-40D2-B109-A5FE8E854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782" y="3134081"/>
                <a:ext cx="350880" cy="2769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1018B6-6410-4E2F-A3CA-8CBD16F926A0}"/>
                  </a:ext>
                </a:extLst>
              </p:cNvPr>
              <p:cNvSpPr txBox="1"/>
              <p:nvPr/>
            </p:nvSpPr>
            <p:spPr>
              <a:xfrm>
                <a:off x="2075481" y="3168961"/>
                <a:ext cx="4050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200" dirty="0"/>
                  <a:t>m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1018B6-6410-4E2F-A3CA-8CBD16F92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481" y="3168961"/>
                <a:ext cx="405027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E13F23D9-B002-4066-8B26-DD5E6CA73E08}"/>
              </a:ext>
            </a:extLst>
          </p:cNvPr>
          <p:cNvSpPr/>
          <p:nvPr/>
        </p:nvSpPr>
        <p:spPr>
          <a:xfrm>
            <a:off x="2576531" y="3195884"/>
            <a:ext cx="307704" cy="22347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5868A5-2BBA-42AA-B7B7-FD08A7BE3B9D}"/>
                  </a:ext>
                </a:extLst>
              </p:cNvPr>
              <p:cNvSpPr txBox="1"/>
              <p:nvPr/>
            </p:nvSpPr>
            <p:spPr>
              <a:xfrm>
                <a:off x="6064103" y="3167762"/>
                <a:ext cx="4050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200" dirty="0"/>
                  <a:t>m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D5868A5-2BBA-42AA-B7B7-FD08A7BE3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103" y="3167762"/>
                <a:ext cx="405027" cy="276999"/>
              </a:xfrm>
              <a:prstGeom prst="rect">
                <a:avLst/>
              </a:prstGeom>
              <a:blipFill>
                <a:blip r:embed="rId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53D9D6F1-7118-43BA-B78C-9345A4FEB5A8}"/>
              </a:ext>
            </a:extLst>
          </p:cNvPr>
          <p:cNvGrpSpPr/>
          <p:nvPr/>
        </p:nvGrpSpPr>
        <p:grpSpPr>
          <a:xfrm>
            <a:off x="4568366" y="2649941"/>
            <a:ext cx="234780" cy="504597"/>
            <a:chOff x="6948264" y="5366866"/>
            <a:chExt cx="234780" cy="504597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C3FD6FF-B8BB-4A6C-9CCE-4062C4217E78}"/>
                </a:ext>
              </a:extLst>
            </p:cNvPr>
            <p:cNvCxnSpPr/>
            <p:nvPr/>
          </p:nvCxnSpPr>
          <p:spPr>
            <a:xfrm>
              <a:off x="7053875" y="5733256"/>
              <a:ext cx="129125" cy="138207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70320FF-3848-4EEC-9B88-B989224D46F0}"/>
                </a:ext>
              </a:extLst>
            </p:cNvPr>
            <p:cNvCxnSpPr/>
            <p:nvPr/>
          </p:nvCxnSpPr>
          <p:spPr>
            <a:xfrm flipH="1">
              <a:off x="6948264" y="5733256"/>
              <a:ext cx="105612" cy="138207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EDE6ECD-F72A-4237-85F8-8295B3DCC03E}"/>
                </a:ext>
              </a:extLst>
            </p:cNvPr>
            <p:cNvCxnSpPr/>
            <p:nvPr/>
          </p:nvCxnSpPr>
          <p:spPr>
            <a:xfrm>
              <a:off x="7053875" y="5529884"/>
              <a:ext cx="0" cy="203372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336053E-9715-49CF-BBFB-C61E7D016416}"/>
                </a:ext>
              </a:extLst>
            </p:cNvPr>
            <p:cNvSpPr/>
            <p:nvPr/>
          </p:nvSpPr>
          <p:spPr>
            <a:xfrm>
              <a:off x="6967447" y="5366866"/>
              <a:ext cx="170173" cy="156668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6B396F6-1065-4865-AB0A-49943A7F9D0C}"/>
                </a:ext>
              </a:extLst>
            </p:cNvPr>
            <p:cNvCxnSpPr/>
            <p:nvPr/>
          </p:nvCxnSpPr>
          <p:spPr>
            <a:xfrm>
              <a:off x="6948264" y="5631570"/>
              <a:ext cx="234780" cy="0"/>
            </a:xfrm>
            <a:prstGeom prst="lin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13D014-8D90-455F-8144-D82909564F23}"/>
                  </a:ext>
                </a:extLst>
              </p:cNvPr>
              <p:cNvSpPr txBox="1"/>
              <p:nvPr/>
            </p:nvSpPr>
            <p:spPr>
              <a:xfrm>
                <a:off x="3176211" y="3176460"/>
                <a:ext cx="56711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1.5</m:t>
                    </m:r>
                  </m:oMath>
                </a14:m>
                <a:r>
                  <a:rPr lang="en-GB" sz="1200" dirty="0"/>
                  <a:t>m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A13D014-8D90-455F-8144-D82909564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211" y="3176460"/>
                <a:ext cx="567114" cy="276999"/>
              </a:xfrm>
              <a:prstGeom prst="rect">
                <a:avLst/>
              </a:prstGeom>
              <a:blipFill>
                <a:blip r:embed="rId11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F3ED890-6D8A-4824-8EE1-47B861A565BA}"/>
                  </a:ext>
                </a:extLst>
              </p:cNvPr>
              <p:cNvSpPr txBox="1"/>
              <p:nvPr/>
            </p:nvSpPr>
            <p:spPr>
              <a:xfrm>
                <a:off x="3689405" y="3619953"/>
                <a:ext cx="820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0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F3ED890-6D8A-4824-8EE1-47B861A56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9405" y="3619953"/>
                <a:ext cx="820910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54D3E5B-6C42-482E-ABB7-0FA3813B46DE}"/>
              </a:ext>
            </a:extLst>
          </p:cNvPr>
          <p:cNvCxnSpPr>
            <a:cxnSpLocks/>
          </p:cNvCxnSpPr>
          <p:nvPr/>
        </p:nvCxnSpPr>
        <p:spPr>
          <a:xfrm flipH="1">
            <a:off x="4171950" y="3200400"/>
            <a:ext cx="1" cy="4191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6A56F2F-479F-4EE8-BB60-DF3B267C4CAB}"/>
              </a:ext>
            </a:extLst>
          </p:cNvPr>
          <p:cNvCxnSpPr>
            <a:cxnSpLocks/>
          </p:cNvCxnSpPr>
          <p:nvPr/>
        </p:nvCxnSpPr>
        <p:spPr>
          <a:xfrm flipH="1">
            <a:off x="4687666" y="3194031"/>
            <a:ext cx="1" cy="419100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EB1891-4229-4828-84D5-D2F38D12DFD8}"/>
                  </a:ext>
                </a:extLst>
              </p:cNvPr>
              <p:cNvSpPr txBox="1"/>
              <p:nvPr/>
            </p:nvSpPr>
            <p:spPr>
              <a:xfrm>
                <a:off x="4363835" y="3630515"/>
                <a:ext cx="820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0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/>
                        </a:rPr>
                        <m:t>𝑔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AEB1891-4229-4828-84D5-D2F38D12D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3835" y="3630515"/>
                <a:ext cx="820910" cy="369332"/>
              </a:xfrm>
              <a:prstGeom prst="rect">
                <a:avLst/>
              </a:prstGeom>
              <a:blipFill>
                <a:blip r:embed="rId1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4B92F1-5828-441B-A98E-A66F8BB0C52B}"/>
              </a:ext>
            </a:extLst>
          </p:cNvPr>
          <p:cNvCxnSpPr>
            <a:cxnSpLocks/>
          </p:cNvCxnSpPr>
          <p:nvPr/>
        </p:nvCxnSpPr>
        <p:spPr>
          <a:xfrm flipV="1">
            <a:off x="2752725" y="2657475"/>
            <a:ext cx="0" cy="52387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E40B82-1500-4233-93C5-38F4457C8EB2}"/>
                  </a:ext>
                </a:extLst>
              </p:cNvPr>
              <p:cNvSpPr txBox="1"/>
              <p:nvPr/>
            </p:nvSpPr>
            <p:spPr>
              <a:xfrm>
                <a:off x="2343164" y="2308659"/>
                <a:ext cx="820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9E40B82-1500-4233-93C5-38F4457C8E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3164" y="2308659"/>
                <a:ext cx="82091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AF8E8B2-7721-478D-97E0-3DAC7C890C59}"/>
              </a:ext>
            </a:extLst>
          </p:cNvPr>
          <p:cNvCxnSpPr>
            <a:cxnSpLocks/>
          </p:cNvCxnSpPr>
          <p:nvPr/>
        </p:nvCxnSpPr>
        <p:spPr>
          <a:xfrm flipV="1">
            <a:off x="5644532" y="2630662"/>
            <a:ext cx="0" cy="523876"/>
          </a:xfrm>
          <a:prstGeom prst="straightConnector1">
            <a:avLst/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E15E27F-6A53-4812-B942-A12E6232B942}"/>
                  </a:ext>
                </a:extLst>
              </p:cNvPr>
              <p:cNvSpPr txBox="1"/>
              <p:nvPr/>
            </p:nvSpPr>
            <p:spPr>
              <a:xfrm>
                <a:off x="5018179" y="2461059"/>
                <a:ext cx="8209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GB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GB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BE15E27F-6A53-4812-B942-A12E6232B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8179" y="2461059"/>
                <a:ext cx="82091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C3A634F5-D082-4A0E-8231-7C4060E53BB0}"/>
              </a:ext>
            </a:extLst>
          </p:cNvPr>
          <p:cNvSpPr txBox="1"/>
          <p:nvPr/>
        </p:nvSpPr>
        <p:spPr>
          <a:xfrm>
            <a:off x="7058902" y="2231311"/>
            <a:ext cx="1855590" cy="1384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/>
              <a:t>Note</a:t>
            </a:r>
            <a:r>
              <a:rPr lang="en-GB" sz="1400" dirty="0"/>
              <a:t>: A rod has no mass, so there is no reaction force of the rod on the man, only reaction forces from the pivots.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5C8A901-3A0D-4D66-8950-CB805166CEE0}"/>
              </a:ext>
            </a:extLst>
          </p:cNvPr>
          <p:cNvCxnSpPr>
            <a:cxnSpLocks/>
          </p:cNvCxnSpPr>
          <p:nvPr/>
        </p:nvCxnSpPr>
        <p:spPr>
          <a:xfrm>
            <a:off x="1895275" y="2263100"/>
            <a:ext cx="2791025" cy="13375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0AB984D-4B03-4359-B3DA-FF74B3A3F627}"/>
                  </a:ext>
                </a:extLst>
              </p:cNvPr>
              <p:cNvSpPr txBox="1"/>
              <p:nvPr/>
            </p:nvSpPr>
            <p:spPr>
              <a:xfrm>
                <a:off x="3154563" y="1961376"/>
                <a:ext cx="40502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200" dirty="0"/>
                  <a:t>m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60AB984D-4B03-4359-B3DA-FF74B3A3F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4563" y="1961376"/>
                <a:ext cx="405027" cy="276999"/>
              </a:xfrm>
              <a:prstGeom prst="rect">
                <a:avLst/>
              </a:prstGeom>
              <a:blipFill>
                <a:blip r:embed="rId16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E5A836-914D-4845-A973-C73C04E0B5EF}"/>
                  </a:ext>
                </a:extLst>
              </p:cNvPr>
              <p:cNvSpPr txBox="1"/>
              <p:nvPr/>
            </p:nvSpPr>
            <p:spPr>
              <a:xfrm>
                <a:off x="1188393" y="4202038"/>
                <a:ext cx="5155521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b="1" dirty="0"/>
                  <a:t>Resolving vertically: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𝒈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𝟖𝟎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𝟏𝟐𝟎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𝟒𝟎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𝒈</m:t>
                      </m:r>
                    </m:oMath>
                  </m:oMathPara>
                </a14:m>
                <a:endParaRPr lang="en-GB" sz="1600" b="1" dirty="0"/>
              </a:p>
              <a:p>
                <a:r>
                  <a:rPr lang="en-GB" sz="1600" b="1" dirty="0"/>
                  <a:t>Let distance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𝑨𝑬</m:t>
                    </m:r>
                  </m:oMath>
                </a14:m>
                <a:r>
                  <a:rPr lang="en-GB" sz="1600" b="1" dirty="0"/>
                  <a:t> be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GB" sz="1600" b="1" dirty="0"/>
                  <a:t> m.</a:t>
                </a:r>
              </a:p>
              <a:p>
                <a:r>
                  <a:rPr lang="en-GB" sz="1600" b="1" dirty="0"/>
                  <a:t>Taking moments about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GB" sz="1600" b="1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𝟒𝟎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𝟖𝟎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× 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𝟒𝟎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𝟖𝟎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br>
                  <a:rPr lang="en-GB" sz="1600" b="1" dirty="0"/>
                </a:b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𝑨𝑬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𝟐𝟓</m:t>
                    </m:r>
                  </m:oMath>
                </a14:m>
                <a:r>
                  <a:rPr lang="en-GB" sz="1600" b="1" dirty="0"/>
                  <a:t> m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2E5A836-914D-4845-A973-C73C04E0B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393" y="4202038"/>
                <a:ext cx="5155521" cy="2308324"/>
              </a:xfrm>
              <a:prstGeom prst="rect">
                <a:avLst/>
              </a:prstGeom>
              <a:blipFill>
                <a:blip r:embed="rId17"/>
                <a:stretch>
                  <a:fillRect l="-709" t="-792" b="-23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C908920B-7257-4DA1-8AC3-FB8C55C4C70E}"/>
              </a:ext>
            </a:extLst>
          </p:cNvPr>
          <p:cNvSpPr/>
          <p:nvPr/>
        </p:nvSpPr>
        <p:spPr>
          <a:xfrm>
            <a:off x="980865" y="4075552"/>
            <a:ext cx="6078037" cy="25217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571651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4"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/>
      <p:bldP spid="35" grpId="0"/>
      <p:bldP spid="37" grpId="0"/>
      <p:bldP spid="41" grpId="0"/>
      <p:bldP spid="4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E09AF72-4E76-4977-869B-0993DE47D8C8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7CE9D9E4-7A86-4105-A709-4B829F20D2B2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A0C8128-2074-4C8C-9896-49AA292D3E33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A3AE30A-84C8-4849-8005-F69034983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42" y="1219516"/>
            <a:ext cx="5085194" cy="38656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821C76-E40D-40C2-A07A-4EDB5424E36C}"/>
              </a:ext>
            </a:extLst>
          </p:cNvPr>
          <p:cNvSpPr txBox="1"/>
          <p:nvPr/>
        </p:nvSpPr>
        <p:spPr>
          <a:xfrm>
            <a:off x="309464" y="836712"/>
            <a:ext cx="333407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Edexcel M1(Old) May 2013(R) Q8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F466FE-ECF5-4B9D-9821-44C7829A2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245" y="1880642"/>
            <a:ext cx="3587129" cy="19374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F4785D-116B-4166-BCD8-31CF53450A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5513" y="4221088"/>
            <a:ext cx="3647343" cy="232968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1362F7F-F653-4E9C-8379-551B1FD2A194}"/>
              </a:ext>
            </a:extLst>
          </p:cNvPr>
          <p:cNvSpPr/>
          <p:nvPr/>
        </p:nvSpPr>
        <p:spPr>
          <a:xfrm>
            <a:off x="5580112" y="1484784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534B0A-C6E5-478F-9B02-FFDFF5A46DF0}"/>
              </a:ext>
            </a:extLst>
          </p:cNvPr>
          <p:cNvSpPr/>
          <p:nvPr/>
        </p:nvSpPr>
        <p:spPr>
          <a:xfrm>
            <a:off x="5580112" y="3911588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BE2453-B48D-421E-BE48-C6E252E0B3D8}"/>
              </a:ext>
            </a:extLst>
          </p:cNvPr>
          <p:cNvSpPr/>
          <p:nvPr/>
        </p:nvSpPr>
        <p:spPr>
          <a:xfrm>
            <a:off x="5505450" y="1719834"/>
            <a:ext cx="3638551" cy="209827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E521F2-1B71-4915-9A3C-4579F55CDE9F}"/>
              </a:ext>
            </a:extLst>
          </p:cNvPr>
          <p:cNvSpPr/>
          <p:nvPr/>
        </p:nvSpPr>
        <p:spPr>
          <a:xfrm>
            <a:off x="5505450" y="4127612"/>
            <a:ext cx="3638551" cy="24231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75551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3"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4.3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Stats/Mechanics Year 2</a:t>
            </a:r>
          </a:p>
          <a:p>
            <a:r>
              <a:rPr lang="en-GB" sz="2400" dirty="0"/>
              <a:t>Page 36-37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9852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AB46C5BD-6FB0-089D-36ED-C22C580C9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703" y="812431"/>
            <a:ext cx="7029450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ACE29C89-1149-49B4-632B-6DD113F03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53" y="836712"/>
            <a:ext cx="72961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928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8764611-4309-CA07-EAED-6B849525A9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890" y="836712"/>
            <a:ext cx="707707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8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87A8A453-4F69-4ABD-93B0-CC23B8374D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0663578-A72F-4CF5-86EB-49307922FA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33B3424-125D-4609-84E5-4A3F753A602C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22506</TotalTime>
  <Words>500</Words>
  <Application>Microsoft Office PowerPoint</Application>
  <PresentationFormat>On-screen Show (4:3)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Cambria Math</vt:lpstr>
      <vt:lpstr>Wingdings</vt:lpstr>
      <vt:lpstr>Office Theme</vt:lpstr>
      <vt:lpstr>M2 Chapter 4: Moments  Equilibrium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834</cp:revision>
  <dcterms:created xsi:type="dcterms:W3CDTF">2013-02-28T07:36:55Z</dcterms:created>
  <dcterms:modified xsi:type="dcterms:W3CDTF">2024-06-21T11:53:01Z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