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547" r:id="rId5"/>
    <p:sldId id="553" r:id="rId6"/>
    <p:sldId id="583" r:id="rId7"/>
    <p:sldId id="584" r:id="rId8"/>
    <p:sldId id="585" r:id="rId9"/>
    <p:sldId id="586" r:id="rId10"/>
    <p:sldId id="549" r:id="rId11"/>
    <p:sldId id="543" r:id="rId12"/>
    <p:sldId id="550" r:id="rId13"/>
    <p:sldId id="551" r:id="rId14"/>
    <p:sldId id="545" r:id="rId15"/>
    <p:sldId id="55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F45A8-E679-46D6-AA26-5AE3A6401BB8}" v="20" dt="2025-06-25T08:18:55.7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12" autoAdjust="0"/>
    <p:restoredTop sz="88534" autoAdjust="0"/>
  </p:normalViewPr>
  <p:slideViewPr>
    <p:cSldViewPr>
      <p:cViewPr varScale="1">
        <p:scale>
          <a:sx n="125" d="100"/>
          <a:sy n="125" d="100"/>
        </p:scale>
        <p:origin x="1128" y="114"/>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73517785-EB4C-4D85-AC28-4F98C203B6D8}"/>
    <pc:docChg chg="modSld">
      <pc:chgData name="Dieter Beaven" userId="9bbdb69f-69d0-4759-aa9b-5c090a2da237" providerId="ADAL" clId="{73517785-EB4C-4D85-AC28-4F98C203B6D8}" dt="2025-04-24T16:05:52.271" v="12" actId="20577"/>
      <pc:docMkLst>
        <pc:docMk/>
      </pc:docMkLst>
      <pc:sldChg chg="modSp mod">
        <pc:chgData name="Dieter Beaven" userId="9bbdb69f-69d0-4759-aa9b-5c090a2da237" providerId="ADAL" clId="{73517785-EB4C-4D85-AC28-4F98C203B6D8}" dt="2025-04-24T16:05:52.271" v="12" actId="20577"/>
        <pc:sldMkLst>
          <pc:docMk/>
          <pc:sldMk cId="3991975165" sldId="547"/>
        </pc:sldMkLst>
        <pc:spChg chg="mod">
          <ac:chgData name="Dieter Beaven" userId="9bbdb69f-69d0-4759-aa9b-5c090a2da237" providerId="ADAL" clId="{73517785-EB4C-4D85-AC28-4F98C203B6D8}" dt="2025-04-24T16:05:52.271" v="12" actId="20577"/>
          <ac:spMkLst>
            <pc:docMk/>
            <pc:sldMk cId="3991975165" sldId="547"/>
            <ac:spMk id="2" creationId="{00000000-0000-0000-0000-000000000000}"/>
          </ac:spMkLst>
        </pc:spChg>
      </pc:sldChg>
    </pc:docChg>
  </pc:docChgLst>
  <pc:docChgLst>
    <pc:chgData name="Dieter Beaven" userId="9bbdb69f-69d0-4759-aa9b-5c090a2da237" providerId="ADAL" clId="{3736D5E5-739F-49F8-8648-95658EB5771D}"/>
    <pc:docChg chg="undo custSel delSld modSld">
      <pc:chgData name="Dieter Beaven" userId="9bbdb69f-69d0-4759-aa9b-5c090a2da237" providerId="ADAL" clId="{3736D5E5-739F-49F8-8648-95658EB5771D}" dt="2024-09-20T16:27:38.428" v="45" actId="20577"/>
      <pc:docMkLst>
        <pc:docMk/>
      </pc:docMkLst>
      <pc:sldChg chg="modSp">
        <pc:chgData name="Dieter Beaven" userId="9bbdb69f-69d0-4759-aa9b-5c090a2da237" providerId="ADAL" clId="{3736D5E5-739F-49F8-8648-95658EB5771D}" dt="2024-09-20T16:27:38.428" v="45" actId="20577"/>
        <pc:sldMkLst>
          <pc:docMk/>
          <pc:sldMk cId="1020239277" sldId="484"/>
        </pc:sldMkLst>
      </pc:sldChg>
      <pc:sldChg chg="del">
        <pc:chgData name="Dieter Beaven" userId="9bbdb69f-69d0-4759-aa9b-5c090a2da237" providerId="ADAL" clId="{3736D5E5-739F-49F8-8648-95658EB5771D}" dt="2024-09-17T16:12:19.708" v="5" actId="47"/>
        <pc:sldMkLst>
          <pc:docMk/>
          <pc:sldMk cId="2097919484" sldId="503"/>
        </pc:sldMkLst>
      </pc:sldChg>
      <pc:sldChg chg="addSp delSp modSp mod addAnim delAnim">
        <pc:chgData name="Dieter Beaven" userId="9bbdb69f-69d0-4759-aa9b-5c090a2da237" providerId="ADAL" clId="{3736D5E5-739F-49F8-8648-95658EB5771D}" dt="2024-09-20T16:26:58.661" v="27" actId="1076"/>
        <pc:sldMkLst>
          <pc:docMk/>
          <pc:sldMk cId="2811694845" sldId="513"/>
        </pc:sldMkLst>
      </pc:sldChg>
      <pc:sldChg chg="del">
        <pc:chgData name="Dieter Beaven" userId="9bbdb69f-69d0-4759-aa9b-5c090a2da237" providerId="ADAL" clId="{3736D5E5-739F-49F8-8648-95658EB5771D}" dt="2024-09-17T16:12:18.145" v="1" actId="47"/>
        <pc:sldMkLst>
          <pc:docMk/>
          <pc:sldMk cId="3587264838" sldId="515"/>
        </pc:sldMkLst>
      </pc:sldChg>
      <pc:sldChg chg="del">
        <pc:chgData name="Dieter Beaven" userId="9bbdb69f-69d0-4759-aa9b-5c090a2da237" providerId="ADAL" clId="{3736D5E5-739F-49F8-8648-95658EB5771D}" dt="2024-09-17T16:12:18.486" v="2" actId="47"/>
        <pc:sldMkLst>
          <pc:docMk/>
          <pc:sldMk cId="1162890895" sldId="516"/>
        </pc:sldMkLst>
      </pc:sldChg>
      <pc:sldChg chg="del">
        <pc:chgData name="Dieter Beaven" userId="9bbdb69f-69d0-4759-aa9b-5c090a2da237" providerId="ADAL" clId="{3736D5E5-739F-49F8-8648-95658EB5771D}" dt="2024-09-17T16:12:19.107" v="3" actId="47"/>
        <pc:sldMkLst>
          <pc:docMk/>
          <pc:sldMk cId="2008796709" sldId="517"/>
        </pc:sldMkLst>
      </pc:sldChg>
      <pc:sldChg chg="del">
        <pc:chgData name="Dieter Beaven" userId="9bbdb69f-69d0-4759-aa9b-5c090a2da237" providerId="ADAL" clId="{3736D5E5-739F-49F8-8648-95658EB5771D}" dt="2024-09-17T16:12:19.696" v="4" actId="47"/>
        <pc:sldMkLst>
          <pc:docMk/>
          <pc:sldMk cId="3124780132" sldId="518"/>
        </pc:sldMkLst>
      </pc:sldChg>
      <pc:sldChg chg="del">
        <pc:chgData name="Dieter Beaven" userId="9bbdb69f-69d0-4759-aa9b-5c090a2da237" providerId="ADAL" clId="{3736D5E5-739F-49F8-8648-95658EB5771D}" dt="2024-09-17T16:12:20.787" v="7" actId="47"/>
        <pc:sldMkLst>
          <pc:docMk/>
          <pc:sldMk cId="3312647161" sldId="519"/>
        </pc:sldMkLst>
      </pc:sldChg>
      <pc:sldChg chg="del">
        <pc:chgData name="Dieter Beaven" userId="9bbdb69f-69d0-4759-aa9b-5c090a2da237" providerId="ADAL" clId="{3736D5E5-739F-49F8-8648-95658EB5771D}" dt="2024-09-17T16:12:21.247" v="8" actId="47"/>
        <pc:sldMkLst>
          <pc:docMk/>
          <pc:sldMk cId="3196817432" sldId="520"/>
        </pc:sldMkLst>
      </pc:sldChg>
      <pc:sldChg chg="del">
        <pc:chgData name="Dieter Beaven" userId="9bbdb69f-69d0-4759-aa9b-5c090a2da237" providerId="ADAL" clId="{3736D5E5-739F-49F8-8648-95658EB5771D}" dt="2024-09-17T16:12:21.260" v="9" actId="47"/>
        <pc:sldMkLst>
          <pc:docMk/>
          <pc:sldMk cId="216391128" sldId="521"/>
        </pc:sldMkLst>
      </pc:sldChg>
      <pc:sldChg chg="del">
        <pc:chgData name="Dieter Beaven" userId="9bbdb69f-69d0-4759-aa9b-5c090a2da237" providerId="ADAL" clId="{3736D5E5-739F-49F8-8648-95658EB5771D}" dt="2024-09-17T16:12:23.138" v="11" actId="47"/>
        <pc:sldMkLst>
          <pc:docMk/>
          <pc:sldMk cId="3052028698" sldId="522"/>
        </pc:sldMkLst>
      </pc:sldChg>
      <pc:sldChg chg="del">
        <pc:chgData name="Dieter Beaven" userId="9bbdb69f-69d0-4759-aa9b-5c090a2da237" providerId="ADAL" clId="{3736D5E5-739F-49F8-8648-95658EB5771D}" dt="2024-09-17T16:12:24.348" v="12" actId="47"/>
        <pc:sldMkLst>
          <pc:docMk/>
          <pc:sldMk cId="623853206" sldId="523"/>
        </pc:sldMkLst>
      </pc:sldChg>
      <pc:sldChg chg="del">
        <pc:chgData name="Dieter Beaven" userId="9bbdb69f-69d0-4759-aa9b-5c090a2da237" providerId="ADAL" clId="{3736D5E5-739F-49F8-8648-95658EB5771D}" dt="2024-09-17T16:12:25.073" v="13" actId="47"/>
        <pc:sldMkLst>
          <pc:docMk/>
          <pc:sldMk cId="280797512" sldId="524"/>
        </pc:sldMkLst>
      </pc:sldChg>
      <pc:sldChg chg="addSp modSp mod">
        <pc:chgData name="Dieter Beaven" userId="9bbdb69f-69d0-4759-aa9b-5c090a2da237" providerId="ADAL" clId="{3736D5E5-739F-49F8-8648-95658EB5771D}" dt="2024-09-20T16:25:21.649" v="17" actId="1035"/>
        <pc:sldMkLst>
          <pc:docMk/>
          <pc:sldMk cId="3896053727" sldId="543"/>
        </pc:sldMkLst>
      </pc:sldChg>
      <pc:sldChg chg="del">
        <pc:chgData name="Dieter Beaven" userId="9bbdb69f-69d0-4759-aa9b-5c090a2da237" providerId="ADAL" clId="{3736D5E5-739F-49F8-8648-95658EB5771D}" dt="2024-09-20T16:25:25.114" v="18" actId="47"/>
        <pc:sldMkLst>
          <pc:docMk/>
          <pc:sldMk cId="446446822" sldId="544"/>
        </pc:sldMkLst>
      </pc:sldChg>
      <pc:sldChg chg="addSp modSp mod">
        <pc:chgData name="Dieter Beaven" userId="9bbdb69f-69d0-4759-aa9b-5c090a2da237" providerId="ADAL" clId="{3736D5E5-739F-49F8-8648-95658EB5771D}" dt="2024-09-20T16:26:14.209" v="20" actId="1076"/>
        <pc:sldMkLst>
          <pc:docMk/>
          <pc:sldMk cId="3458699803" sldId="545"/>
        </pc:sldMkLst>
      </pc:sldChg>
      <pc:sldChg chg="del">
        <pc:chgData name="Dieter Beaven" userId="9bbdb69f-69d0-4759-aa9b-5c090a2da237" providerId="ADAL" clId="{3736D5E5-739F-49F8-8648-95658EB5771D}" dt="2024-09-17T16:12:17.231" v="0" actId="47"/>
        <pc:sldMkLst>
          <pc:docMk/>
          <pc:sldMk cId="4071243651" sldId="548"/>
        </pc:sldMkLst>
      </pc:sldChg>
      <pc:sldChg chg="del">
        <pc:chgData name="Dieter Beaven" userId="9bbdb69f-69d0-4759-aa9b-5c090a2da237" providerId="ADAL" clId="{3736D5E5-739F-49F8-8648-95658EB5771D}" dt="2024-09-17T16:12:20.028" v="6" actId="47"/>
        <pc:sldMkLst>
          <pc:docMk/>
          <pc:sldMk cId="4190994049" sldId="550"/>
        </pc:sldMkLst>
      </pc:sldChg>
      <pc:sldChg chg="del">
        <pc:chgData name="Dieter Beaven" userId="9bbdb69f-69d0-4759-aa9b-5c090a2da237" providerId="ADAL" clId="{3736D5E5-739F-49F8-8648-95658EB5771D}" dt="2024-09-17T16:12:21.650" v="10" actId="47"/>
        <pc:sldMkLst>
          <pc:docMk/>
          <pc:sldMk cId="2915845008" sldId="551"/>
        </pc:sldMkLst>
      </pc:sldChg>
    </pc:docChg>
  </pc:docChgLst>
  <pc:docChgLst>
    <pc:chgData name="Dieter Beaven" userId="9bbdb69f-69d0-4759-aa9b-5c090a2da237" providerId="ADAL" clId="{1C892770-E48D-412B-AA99-7BE3E2823042}"/>
    <pc:docChg chg="custSel addSld delSld modSld">
      <pc:chgData name="Dieter Beaven" userId="9bbdb69f-69d0-4759-aa9b-5c090a2da237" providerId="ADAL" clId="{1C892770-E48D-412B-AA99-7BE3E2823042}" dt="2025-04-24T16:01:51.069" v="48"/>
      <pc:docMkLst>
        <pc:docMk/>
      </pc:docMkLst>
      <pc:sldChg chg="del">
        <pc:chgData name="Dieter Beaven" userId="9bbdb69f-69d0-4759-aa9b-5c090a2da237" providerId="ADAL" clId="{1C892770-E48D-412B-AA99-7BE3E2823042}" dt="2025-04-24T16:01:13.369" v="38" actId="47"/>
        <pc:sldMkLst>
          <pc:docMk/>
          <pc:sldMk cId="1020239277" sldId="484"/>
        </pc:sldMkLst>
      </pc:sldChg>
      <pc:sldChg chg="del">
        <pc:chgData name="Dieter Beaven" userId="9bbdb69f-69d0-4759-aa9b-5c090a2da237" providerId="ADAL" clId="{1C892770-E48D-412B-AA99-7BE3E2823042}" dt="2025-04-24T16:01:14.591" v="39" actId="47"/>
        <pc:sldMkLst>
          <pc:docMk/>
          <pc:sldMk cId="2811694845" sldId="513"/>
        </pc:sldMkLst>
      </pc:sldChg>
      <pc:sldChg chg="del">
        <pc:chgData name="Dieter Beaven" userId="9bbdb69f-69d0-4759-aa9b-5c090a2da237" providerId="ADAL" clId="{1C892770-E48D-412B-AA99-7BE3E2823042}" dt="2025-04-24T16:01:15.393" v="40" actId="47"/>
        <pc:sldMkLst>
          <pc:docMk/>
          <pc:sldMk cId="767054381" sldId="514"/>
        </pc:sldMkLst>
      </pc:sldChg>
      <pc:sldChg chg="delSp mod">
        <pc:chgData name="Dieter Beaven" userId="9bbdb69f-69d0-4759-aa9b-5c090a2da237" providerId="ADAL" clId="{1C892770-E48D-412B-AA99-7BE3E2823042}" dt="2025-04-24T16:01:18.643" v="41" actId="478"/>
        <pc:sldMkLst>
          <pc:docMk/>
          <pc:sldMk cId="3896053727" sldId="543"/>
        </pc:sldMkLst>
      </pc:sldChg>
      <pc:sldChg chg="delSp mod">
        <pc:chgData name="Dieter Beaven" userId="9bbdb69f-69d0-4759-aa9b-5c090a2da237" providerId="ADAL" clId="{1C892770-E48D-412B-AA99-7BE3E2823042}" dt="2025-04-24T16:01:20.187" v="42" actId="478"/>
        <pc:sldMkLst>
          <pc:docMk/>
          <pc:sldMk cId="3458699803" sldId="545"/>
        </pc:sldMkLst>
      </pc:sldChg>
      <pc:sldChg chg="modSp mod">
        <pc:chgData name="Dieter Beaven" userId="9bbdb69f-69d0-4759-aa9b-5c090a2da237" providerId="ADAL" clId="{1C892770-E48D-412B-AA99-7BE3E2823042}" dt="2025-04-24T16:01:06.370" v="37" actId="6549"/>
        <pc:sldMkLst>
          <pc:docMk/>
          <pc:sldMk cId="3991975165" sldId="547"/>
        </pc:sldMkLst>
        <pc:spChg chg="mod">
          <ac:chgData name="Dieter Beaven" userId="9bbdb69f-69d0-4759-aa9b-5c090a2da237" providerId="ADAL" clId="{1C892770-E48D-412B-AA99-7BE3E2823042}" dt="2025-04-24T16:01:06.370" v="37" actId="6549"/>
          <ac:spMkLst>
            <pc:docMk/>
            <pc:sldMk cId="3991975165" sldId="547"/>
            <ac:spMk id="2" creationId="{00000000-0000-0000-0000-000000000000}"/>
          </ac:spMkLst>
        </pc:spChg>
      </pc:sldChg>
      <pc:sldChg chg="modSp mod">
        <pc:chgData name="Dieter Beaven" userId="9bbdb69f-69d0-4759-aa9b-5c090a2da237" providerId="ADAL" clId="{1C892770-E48D-412B-AA99-7BE3E2823042}" dt="2025-04-24T16:01:42.159" v="45" actId="6549"/>
        <pc:sldMkLst>
          <pc:docMk/>
          <pc:sldMk cId="3055658135" sldId="549"/>
        </pc:sldMkLst>
        <pc:spChg chg="mod">
          <ac:chgData name="Dieter Beaven" userId="9bbdb69f-69d0-4759-aa9b-5c090a2da237" providerId="ADAL" clId="{1C892770-E48D-412B-AA99-7BE3E2823042}" dt="2025-04-24T16:01:26.587" v="43" actId="6549"/>
          <ac:spMkLst>
            <pc:docMk/>
            <pc:sldMk cId="3055658135" sldId="549"/>
            <ac:spMk id="3" creationId="{00000000-0000-0000-0000-000000000000}"/>
          </ac:spMkLst>
        </pc:spChg>
        <pc:spChg chg="mod">
          <ac:chgData name="Dieter Beaven" userId="9bbdb69f-69d0-4759-aa9b-5c090a2da237" providerId="ADAL" clId="{1C892770-E48D-412B-AA99-7BE3E2823042}" dt="2025-04-24T16:01:42.159" v="45" actId="6549"/>
          <ac:spMkLst>
            <pc:docMk/>
            <pc:sldMk cId="3055658135" sldId="549"/>
            <ac:spMk id="5" creationId="{00000000-0000-0000-0000-000000000000}"/>
          </ac:spMkLst>
        </pc:spChg>
      </pc:sldChg>
      <pc:sldChg chg="add">
        <pc:chgData name="Dieter Beaven" userId="9bbdb69f-69d0-4759-aa9b-5c090a2da237" providerId="ADAL" clId="{1C892770-E48D-412B-AA99-7BE3E2823042}" dt="2025-04-24T16:01:47.507" v="46"/>
        <pc:sldMkLst>
          <pc:docMk/>
          <pc:sldMk cId="4091202299" sldId="550"/>
        </pc:sldMkLst>
      </pc:sldChg>
      <pc:sldChg chg="add">
        <pc:chgData name="Dieter Beaven" userId="9bbdb69f-69d0-4759-aa9b-5c090a2da237" providerId="ADAL" clId="{1C892770-E48D-412B-AA99-7BE3E2823042}" dt="2025-04-24T16:01:48.048" v="47"/>
        <pc:sldMkLst>
          <pc:docMk/>
          <pc:sldMk cId="3826585799" sldId="551"/>
        </pc:sldMkLst>
      </pc:sldChg>
      <pc:sldChg chg="add">
        <pc:chgData name="Dieter Beaven" userId="9bbdb69f-69d0-4759-aa9b-5c090a2da237" providerId="ADAL" clId="{1C892770-E48D-412B-AA99-7BE3E2823042}" dt="2025-04-24T16:01:51.069" v="48"/>
        <pc:sldMkLst>
          <pc:docMk/>
          <pc:sldMk cId="2531956736" sldId="552"/>
        </pc:sldMkLst>
      </pc:sldChg>
    </pc:docChg>
  </pc:docChgLst>
  <pc:docChgLst>
    <pc:chgData name="Dieter Beaven" userId="S::dbeaven@newsteadwood.co.uk::9bbdb69f-69d0-4759-aa9b-5c090a2da237" providerId="AD" clId="Web-{6BD7071B-32F0-A215-B523-DBD5E937F1B5}"/>
    <pc:docChg chg="modSld">
      <pc:chgData name="Dieter Beaven" userId="S::dbeaven@newsteadwood.co.uk::9bbdb69f-69d0-4759-aa9b-5c090a2da237" providerId="AD" clId="Web-{6BD7071B-32F0-A215-B523-DBD5E937F1B5}" dt="2024-09-23T10:28:21.091" v="1" actId="20577"/>
      <pc:docMkLst>
        <pc:docMk/>
      </pc:docMkLst>
      <pc:sldChg chg="modSp">
        <pc:chgData name="Dieter Beaven" userId="S::dbeaven@newsteadwood.co.uk::9bbdb69f-69d0-4759-aa9b-5c090a2da237" providerId="AD" clId="Web-{6BD7071B-32F0-A215-B523-DBD5E937F1B5}" dt="2024-09-23T10:28:21.091" v="1" actId="20577"/>
        <pc:sldMkLst>
          <pc:docMk/>
          <pc:sldMk cId="3991975165" sldId="547"/>
        </pc:sldMkLst>
      </pc:sldChg>
    </pc:docChg>
  </pc:docChgLst>
  <pc:docChgLst>
    <pc:chgData name="Dieter Beaven" userId="9bbdb69f-69d0-4759-aa9b-5c090a2da237" providerId="ADAL" clId="{440B9B65-8803-405C-8052-CEEAB0104367}"/>
    <pc:docChg chg="modSld">
      <pc:chgData name="Dieter Beaven" userId="9bbdb69f-69d0-4759-aa9b-5c090a2da237" providerId="ADAL" clId="{440B9B65-8803-405C-8052-CEEAB0104367}" dt="2025-04-28T09:47:11.645" v="23" actId="20577"/>
      <pc:docMkLst>
        <pc:docMk/>
      </pc:docMkLst>
      <pc:sldChg chg="modSp mod">
        <pc:chgData name="Dieter Beaven" userId="9bbdb69f-69d0-4759-aa9b-5c090a2da237" providerId="ADAL" clId="{440B9B65-8803-405C-8052-CEEAB0104367}" dt="2025-04-28T09:47:11.645" v="23" actId="20577"/>
        <pc:sldMkLst>
          <pc:docMk/>
          <pc:sldMk cId="3991975165" sldId="547"/>
        </pc:sldMkLst>
        <pc:spChg chg="mod">
          <ac:chgData name="Dieter Beaven" userId="9bbdb69f-69d0-4759-aa9b-5c090a2da237" providerId="ADAL" clId="{440B9B65-8803-405C-8052-CEEAB0104367}" dt="2025-04-28T09:47:11.645" v="23" actId="20577"/>
          <ac:spMkLst>
            <pc:docMk/>
            <pc:sldMk cId="3991975165" sldId="547"/>
            <ac:spMk id="2" creationId="{00000000-0000-0000-0000-000000000000}"/>
          </ac:spMkLst>
        </pc:spChg>
      </pc:sldChg>
    </pc:docChg>
  </pc:docChgLst>
  <pc:docChgLst>
    <pc:chgData name="Dieter Beaven" userId="9bbdb69f-69d0-4759-aa9b-5c090a2da237" providerId="ADAL" clId="{1DA741F0-E313-4B5D-B2C8-CA06DC65089E}"/>
    <pc:docChg chg="undo custSel addSld delSld modSld">
      <pc:chgData name="Dieter Beaven" userId="9bbdb69f-69d0-4759-aa9b-5c090a2da237" providerId="ADAL" clId="{1DA741F0-E313-4B5D-B2C8-CA06DC65089E}" dt="2025-05-01T09:57:47.844" v="29" actId="1036"/>
      <pc:docMkLst>
        <pc:docMk/>
      </pc:docMkLst>
      <pc:sldChg chg="modSp mod">
        <pc:chgData name="Dieter Beaven" userId="9bbdb69f-69d0-4759-aa9b-5c090a2da237" providerId="ADAL" clId="{1DA741F0-E313-4B5D-B2C8-CA06DC65089E}" dt="2025-05-01T09:57:12.381" v="18" actId="20577"/>
        <pc:sldMkLst>
          <pc:docMk/>
          <pc:sldMk cId="3991975165" sldId="547"/>
        </pc:sldMkLst>
        <pc:spChg chg="mod">
          <ac:chgData name="Dieter Beaven" userId="9bbdb69f-69d0-4759-aa9b-5c090a2da237" providerId="ADAL" clId="{1DA741F0-E313-4B5D-B2C8-CA06DC65089E}" dt="2025-05-01T09:57:12.381" v="18" actId="20577"/>
          <ac:spMkLst>
            <pc:docMk/>
            <pc:sldMk cId="3991975165" sldId="547"/>
            <ac:spMk id="2" creationId="{00000000-0000-0000-0000-000000000000}"/>
          </ac:spMkLst>
        </pc:spChg>
      </pc:sldChg>
      <pc:sldChg chg="modSp add del mod">
        <pc:chgData name="Dieter Beaven" userId="9bbdb69f-69d0-4759-aa9b-5c090a2da237" providerId="ADAL" clId="{1DA741F0-E313-4B5D-B2C8-CA06DC65089E}" dt="2025-05-01T09:57:47.844" v="29" actId="1036"/>
        <pc:sldMkLst>
          <pc:docMk/>
          <pc:sldMk cId="3055658135" sldId="549"/>
        </pc:sldMkLst>
        <pc:spChg chg="mod">
          <ac:chgData name="Dieter Beaven" userId="9bbdb69f-69d0-4759-aa9b-5c090a2da237" providerId="ADAL" clId="{1DA741F0-E313-4B5D-B2C8-CA06DC65089E}" dt="2025-05-01T09:57:34.692" v="24" actId="20577"/>
          <ac:spMkLst>
            <pc:docMk/>
            <pc:sldMk cId="3055658135" sldId="549"/>
            <ac:spMk id="3" creationId="{00000000-0000-0000-0000-000000000000}"/>
          </ac:spMkLst>
        </pc:spChg>
        <pc:spChg chg="mod">
          <ac:chgData name="Dieter Beaven" userId="9bbdb69f-69d0-4759-aa9b-5c090a2da237" providerId="ADAL" clId="{1DA741F0-E313-4B5D-B2C8-CA06DC65089E}" dt="2025-05-01T09:57:47.844" v="29" actId="1036"/>
          <ac:spMkLst>
            <pc:docMk/>
            <pc:sldMk cId="3055658135" sldId="549"/>
            <ac:spMk id="5" creationId="{00000000-0000-0000-0000-000000000000}"/>
          </ac:spMkLst>
        </pc:spChg>
        <pc:cxnChg chg="mod">
          <ac:chgData name="Dieter Beaven" userId="9bbdb69f-69d0-4759-aa9b-5c090a2da237" providerId="ADAL" clId="{1DA741F0-E313-4B5D-B2C8-CA06DC65089E}" dt="2025-05-01T09:57:47.844" v="29" actId="1036"/>
          <ac:cxnSpMkLst>
            <pc:docMk/>
            <pc:sldMk cId="3055658135" sldId="549"/>
            <ac:cxnSpMk id="6" creationId="{00000000-0000-0000-0000-000000000000}"/>
          </ac:cxnSpMkLst>
        </pc:cxnChg>
      </pc:sldChg>
      <pc:sldChg chg="add">
        <pc:chgData name="Dieter Beaven" userId="9bbdb69f-69d0-4759-aa9b-5c090a2da237" providerId="ADAL" clId="{1DA741F0-E313-4B5D-B2C8-CA06DC65089E}" dt="2025-05-01T09:57:00.292" v="0"/>
        <pc:sldMkLst>
          <pc:docMk/>
          <pc:sldMk cId="2564013810" sldId="553"/>
        </pc:sldMkLst>
      </pc:sldChg>
      <pc:sldChg chg="add">
        <pc:chgData name="Dieter Beaven" userId="9bbdb69f-69d0-4759-aa9b-5c090a2da237" providerId="ADAL" clId="{1DA741F0-E313-4B5D-B2C8-CA06DC65089E}" dt="2025-05-01T09:57:00.292" v="0"/>
        <pc:sldMkLst>
          <pc:docMk/>
          <pc:sldMk cId="4165748758" sldId="583"/>
        </pc:sldMkLst>
      </pc:sldChg>
      <pc:sldChg chg="add">
        <pc:chgData name="Dieter Beaven" userId="9bbdb69f-69d0-4759-aa9b-5c090a2da237" providerId="ADAL" clId="{1DA741F0-E313-4B5D-B2C8-CA06DC65089E}" dt="2025-05-01T09:57:00.292" v="0"/>
        <pc:sldMkLst>
          <pc:docMk/>
          <pc:sldMk cId="2657563267" sldId="584"/>
        </pc:sldMkLst>
      </pc:sldChg>
      <pc:sldChg chg="add">
        <pc:chgData name="Dieter Beaven" userId="9bbdb69f-69d0-4759-aa9b-5c090a2da237" providerId="ADAL" clId="{1DA741F0-E313-4B5D-B2C8-CA06DC65089E}" dt="2025-05-01T09:57:00.292" v="0"/>
        <pc:sldMkLst>
          <pc:docMk/>
          <pc:sldMk cId="2852108315" sldId="585"/>
        </pc:sldMkLst>
      </pc:sldChg>
    </pc:docChg>
  </pc:docChgLst>
  <pc:docChgLst>
    <pc:chgData name="Dieter Beaven" userId="9bbdb69f-69d0-4759-aa9b-5c090a2da237" providerId="ADAL" clId="{5BC22596-4F92-4FA2-85D4-CE6A6FE2A641}"/>
    <pc:docChg chg="custSel addSld modSld">
      <pc:chgData name="Dieter Beaven" userId="9bbdb69f-69d0-4759-aa9b-5c090a2da237" providerId="ADAL" clId="{5BC22596-4F92-4FA2-85D4-CE6A6FE2A641}" dt="2024-09-17T16:11:36.921" v="3" actId="478"/>
      <pc:docMkLst>
        <pc:docMk/>
      </pc:docMkLst>
      <pc:sldChg chg="delSp add mod">
        <pc:chgData name="Dieter Beaven" userId="9bbdb69f-69d0-4759-aa9b-5c090a2da237" providerId="ADAL" clId="{5BC22596-4F92-4FA2-85D4-CE6A6FE2A641}" dt="2024-09-17T16:11:36.921" v="3" actId="478"/>
        <pc:sldMkLst>
          <pc:docMk/>
          <pc:sldMk cId="3896053727" sldId="543"/>
        </pc:sldMkLst>
      </pc:sldChg>
      <pc:sldChg chg="delSp add mod">
        <pc:chgData name="Dieter Beaven" userId="9bbdb69f-69d0-4759-aa9b-5c090a2da237" providerId="ADAL" clId="{5BC22596-4F92-4FA2-85D4-CE6A6FE2A641}" dt="2024-09-17T16:11:35.672" v="2" actId="478"/>
        <pc:sldMkLst>
          <pc:docMk/>
          <pc:sldMk cId="446446822" sldId="544"/>
        </pc:sldMkLst>
      </pc:sldChg>
      <pc:sldChg chg="delSp add mod">
        <pc:chgData name="Dieter Beaven" userId="9bbdb69f-69d0-4759-aa9b-5c090a2da237" providerId="ADAL" clId="{5BC22596-4F92-4FA2-85D4-CE6A6FE2A641}" dt="2024-09-17T16:11:34.191" v="1" actId="478"/>
        <pc:sldMkLst>
          <pc:docMk/>
          <pc:sldMk cId="3458699803" sldId="545"/>
        </pc:sldMkLst>
      </pc:sldChg>
    </pc:docChg>
  </pc:docChgLst>
  <pc:docChgLst>
    <pc:chgData name="Dieter Beaven" userId="9bbdb69f-69d0-4759-aa9b-5c090a2da237" providerId="ADAL" clId="{2A5AE0E2-2788-4AA7-8B3C-A04471EF5D14}"/>
    <pc:docChg chg="custSel addSld delSld modSld">
      <pc:chgData name="Dieter Beaven" userId="9bbdb69f-69d0-4759-aa9b-5c090a2da237" providerId="ADAL" clId="{2A5AE0E2-2788-4AA7-8B3C-A04471EF5D14}" dt="2024-09-17T16:09:35.830" v="251" actId="47"/>
      <pc:docMkLst>
        <pc:docMk/>
      </pc:docMkLst>
      <pc:sldChg chg="del">
        <pc:chgData name="Dieter Beaven" userId="9bbdb69f-69d0-4759-aa9b-5c090a2da237" providerId="ADAL" clId="{2A5AE0E2-2788-4AA7-8B3C-A04471EF5D14}" dt="2024-09-17T16:01:05.070" v="1" actId="47"/>
        <pc:sldMkLst>
          <pc:docMk/>
          <pc:sldMk cId="2913017854" sldId="481"/>
        </pc:sldMkLst>
      </pc:sldChg>
      <pc:sldChg chg="del">
        <pc:chgData name="Dieter Beaven" userId="9bbdb69f-69d0-4759-aa9b-5c090a2da237" providerId="ADAL" clId="{2A5AE0E2-2788-4AA7-8B3C-A04471EF5D14}" dt="2024-09-17T16:01:10.136" v="3" actId="47"/>
        <pc:sldMkLst>
          <pc:docMk/>
          <pc:sldMk cId="3808051470" sldId="483"/>
        </pc:sldMkLst>
      </pc:sldChg>
      <pc:sldChg chg="modSp mod">
        <pc:chgData name="Dieter Beaven" userId="9bbdb69f-69d0-4759-aa9b-5c090a2da237" providerId="ADAL" clId="{2A5AE0E2-2788-4AA7-8B3C-A04471EF5D14}" dt="2024-09-17T16:06:58.646" v="119" actId="6549"/>
        <pc:sldMkLst>
          <pc:docMk/>
          <pc:sldMk cId="2097919484" sldId="503"/>
        </pc:sldMkLst>
      </pc:sldChg>
      <pc:sldChg chg="modSp mod">
        <pc:chgData name="Dieter Beaven" userId="9bbdb69f-69d0-4759-aa9b-5c090a2da237" providerId="ADAL" clId="{2A5AE0E2-2788-4AA7-8B3C-A04471EF5D14}" dt="2024-09-17T16:08:22.961" v="181" actId="20577"/>
        <pc:sldMkLst>
          <pc:docMk/>
          <pc:sldMk cId="216391128" sldId="521"/>
        </pc:sldMkLst>
      </pc:sldChg>
      <pc:sldChg chg="modSp mod">
        <pc:chgData name="Dieter Beaven" userId="9bbdb69f-69d0-4759-aa9b-5c090a2da237" providerId="ADAL" clId="{2A5AE0E2-2788-4AA7-8B3C-A04471EF5D14}" dt="2024-09-17T16:09:15.811" v="250" actId="20577"/>
        <pc:sldMkLst>
          <pc:docMk/>
          <pc:sldMk cId="280797512" sldId="524"/>
        </pc:sldMkLst>
      </pc:sldChg>
      <pc:sldChg chg="del">
        <pc:chgData name="Dieter Beaven" userId="9bbdb69f-69d0-4759-aa9b-5c090a2da237" providerId="ADAL" clId="{2A5AE0E2-2788-4AA7-8B3C-A04471EF5D14}" dt="2024-09-17T16:09:35.830" v="251" actId="47"/>
        <pc:sldMkLst>
          <pc:docMk/>
          <pc:sldMk cId="2491822179" sldId="525"/>
        </pc:sldMkLst>
      </pc:sldChg>
      <pc:sldChg chg="del">
        <pc:chgData name="Dieter Beaven" userId="9bbdb69f-69d0-4759-aa9b-5c090a2da237" providerId="ADAL" clId="{2A5AE0E2-2788-4AA7-8B3C-A04471EF5D14}" dt="2024-09-17T16:01:06.407" v="2" actId="47"/>
        <pc:sldMkLst>
          <pc:docMk/>
          <pc:sldMk cId="3958245491" sldId="526"/>
        </pc:sldMkLst>
      </pc:sldChg>
      <pc:sldChg chg="modSp add mod">
        <pc:chgData name="Dieter Beaven" userId="9bbdb69f-69d0-4759-aa9b-5c090a2da237" providerId="ADAL" clId="{2A5AE0E2-2788-4AA7-8B3C-A04471EF5D14}" dt="2024-09-17T16:01:47.892" v="41" actId="20577"/>
        <pc:sldMkLst>
          <pc:docMk/>
          <pc:sldMk cId="3991975165" sldId="547"/>
        </pc:sldMkLst>
      </pc:sldChg>
      <pc:sldChg chg="modSp add mod">
        <pc:chgData name="Dieter Beaven" userId="9bbdb69f-69d0-4759-aa9b-5c090a2da237" providerId="ADAL" clId="{2A5AE0E2-2788-4AA7-8B3C-A04471EF5D14}" dt="2024-09-17T16:04:57.733" v="104" actId="20577"/>
        <pc:sldMkLst>
          <pc:docMk/>
          <pc:sldMk cId="4071243651" sldId="548"/>
        </pc:sldMkLst>
      </pc:sldChg>
      <pc:sldChg chg="modSp add mod">
        <pc:chgData name="Dieter Beaven" userId="9bbdb69f-69d0-4759-aa9b-5c090a2da237" providerId="ADAL" clId="{2A5AE0E2-2788-4AA7-8B3C-A04471EF5D14}" dt="2024-09-17T16:03:59.444" v="54" actId="20577"/>
        <pc:sldMkLst>
          <pc:docMk/>
          <pc:sldMk cId="3055658135" sldId="549"/>
        </pc:sldMkLst>
      </pc:sldChg>
      <pc:sldChg chg="modSp add mod">
        <pc:chgData name="Dieter Beaven" userId="9bbdb69f-69d0-4759-aa9b-5c090a2da237" providerId="ADAL" clId="{2A5AE0E2-2788-4AA7-8B3C-A04471EF5D14}" dt="2024-09-17T16:07:44.310" v="168" actId="20577"/>
        <pc:sldMkLst>
          <pc:docMk/>
          <pc:sldMk cId="4190994049" sldId="550"/>
        </pc:sldMkLst>
      </pc:sldChg>
      <pc:sldChg chg="modSp add mod">
        <pc:chgData name="Dieter Beaven" userId="9bbdb69f-69d0-4759-aa9b-5c090a2da237" providerId="ADAL" clId="{2A5AE0E2-2788-4AA7-8B3C-A04471EF5D14}" dt="2024-09-17T16:08:53.370" v="235" actId="20577"/>
        <pc:sldMkLst>
          <pc:docMk/>
          <pc:sldMk cId="2915845008" sldId="551"/>
        </pc:sldMkLst>
      </pc:sldChg>
    </pc:docChg>
  </pc:docChgLst>
  <pc:docChgLst>
    <pc:chgData name="Dieter Beaven" userId="9bbdb69f-69d0-4759-aa9b-5c090a2da237" providerId="ADAL" clId="{20BD74B8-0631-4E1F-ACAA-D76F4B3A2BD3}"/>
    <pc:docChg chg="custSel addSld delSld modSld">
      <pc:chgData name="Dieter Beaven" userId="9bbdb69f-69d0-4759-aa9b-5c090a2da237" providerId="ADAL" clId="{20BD74B8-0631-4E1F-ACAA-D76F4B3A2BD3}" dt="2025-06-06T09:54:55.990" v="20" actId="47"/>
      <pc:docMkLst>
        <pc:docMk/>
      </pc:docMkLst>
      <pc:sldChg chg="addSp mod">
        <pc:chgData name="Dieter Beaven" userId="9bbdb69f-69d0-4759-aa9b-5c090a2da237" providerId="ADAL" clId="{20BD74B8-0631-4E1F-ACAA-D76F4B3A2BD3}" dt="2025-06-04T12:28:08.281" v="0" actId="22"/>
        <pc:sldMkLst>
          <pc:docMk/>
          <pc:sldMk cId="3896053727" sldId="543"/>
        </pc:sldMkLst>
        <pc:picChg chg="add">
          <ac:chgData name="Dieter Beaven" userId="9bbdb69f-69d0-4759-aa9b-5c090a2da237" providerId="ADAL" clId="{20BD74B8-0631-4E1F-ACAA-D76F4B3A2BD3}" dt="2025-06-04T12:28:08.281" v="0" actId="22"/>
          <ac:picMkLst>
            <pc:docMk/>
            <pc:sldMk cId="3896053727" sldId="543"/>
            <ac:picMk id="6" creationId="{B7DD3B96-E433-AFB2-BA46-9C2775891FFE}"/>
          </ac:picMkLst>
        </pc:picChg>
      </pc:sldChg>
      <pc:sldChg chg="addSp modSp mod">
        <pc:chgData name="Dieter Beaven" userId="9bbdb69f-69d0-4759-aa9b-5c090a2da237" providerId="ADAL" clId="{20BD74B8-0631-4E1F-ACAA-D76F4B3A2BD3}" dt="2025-06-06T09:53:40.390" v="14" actId="1036"/>
        <pc:sldMkLst>
          <pc:docMk/>
          <pc:sldMk cId="3458699803" sldId="545"/>
        </pc:sldMkLst>
        <pc:picChg chg="add mod">
          <ac:chgData name="Dieter Beaven" userId="9bbdb69f-69d0-4759-aa9b-5c090a2da237" providerId="ADAL" clId="{20BD74B8-0631-4E1F-ACAA-D76F4B3A2BD3}" dt="2025-06-06T09:53:40.390" v="14" actId="1036"/>
          <ac:picMkLst>
            <pc:docMk/>
            <pc:sldMk cId="3458699803" sldId="545"/>
            <ac:picMk id="6" creationId="{E6F3C416-4C8D-725E-E280-C5AE5AEA63B5}"/>
          </ac:picMkLst>
        </pc:picChg>
      </pc:sldChg>
      <pc:sldChg chg="addSp modSp mod">
        <pc:chgData name="Dieter Beaven" userId="9bbdb69f-69d0-4759-aa9b-5c090a2da237" providerId="ADAL" clId="{20BD74B8-0631-4E1F-ACAA-D76F4B3A2BD3}" dt="2025-06-04T12:28:58.971" v="2" actId="1076"/>
        <pc:sldMkLst>
          <pc:docMk/>
          <pc:sldMk cId="4091202299" sldId="550"/>
        </pc:sldMkLst>
        <pc:picChg chg="add mod">
          <ac:chgData name="Dieter Beaven" userId="9bbdb69f-69d0-4759-aa9b-5c090a2da237" providerId="ADAL" clId="{20BD74B8-0631-4E1F-ACAA-D76F4B3A2BD3}" dt="2025-06-04T12:28:58.971" v="2" actId="1076"/>
          <ac:picMkLst>
            <pc:docMk/>
            <pc:sldMk cId="4091202299" sldId="550"/>
            <ac:picMk id="6" creationId="{E0709EEB-BFC7-8632-1B73-8FFA02D7D185}"/>
          </ac:picMkLst>
        </pc:picChg>
      </pc:sldChg>
      <pc:sldChg chg="addSp delSp modSp mod">
        <pc:chgData name="Dieter Beaven" userId="9bbdb69f-69d0-4759-aa9b-5c090a2da237" providerId="ADAL" clId="{20BD74B8-0631-4E1F-ACAA-D76F4B3A2BD3}" dt="2025-06-04T12:30:46.517" v="9" actId="14100"/>
        <pc:sldMkLst>
          <pc:docMk/>
          <pc:sldMk cId="3826585799" sldId="551"/>
        </pc:sldMkLst>
        <pc:picChg chg="add mod">
          <ac:chgData name="Dieter Beaven" userId="9bbdb69f-69d0-4759-aa9b-5c090a2da237" providerId="ADAL" clId="{20BD74B8-0631-4E1F-ACAA-D76F4B3A2BD3}" dt="2025-06-04T12:30:46.517" v="9" actId="14100"/>
          <ac:picMkLst>
            <pc:docMk/>
            <pc:sldMk cId="3826585799" sldId="551"/>
            <ac:picMk id="8" creationId="{84467710-CFDA-A8A6-F208-383E2B444C2E}"/>
          </ac:picMkLst>
        </pc:picChg>
      </pc:sldChg>
      <pc:sldChg chg="addSp modSp mod">
        <pc:chgData name="Dieter Beaven" userId="9bbdb69f-69d0-4759-aa9b-5c090a2da237" providerId="ADAL" clId="{20BD74B8-0631-4E1F-ACAA-D76F4B3A2BD3}" dt="2025-06-06T09:54:53.421" v="18" actId="1076"/>
        <pc:sldMkLst>
          <pc:docMk/>
          <pc:sldMk cId="2531956736" sldId="552"/>
        </pc:sldMkLst>
        <pc:picChg chg="add mod">
          <ac:chgData name="Dieter Beaven" userId="9bbdb69f-69d0-4759-aa9b-5c090a2da237" providerId="ADAL" clId="{20BD74B8-0631-4E1F-ACAA-D76F4B3A2BD3}" dt="2025-06-06T09:54:53.421" v="18" actId="1076"/>
          <ac:picMkLst>
            <pc:docMk/>
            <pc:sldMk cId="2531956736" sldId="552"/>
            <ac:picMk id="6" creationId="{C3E891A7-358C-2FF8-9437-5566832E71DF}"/>
          </ac:picMkLst>
        </pc:picChg>
      </pc:sldChg>
      <pc:sldChg chg="add del">
        <pc:chgData name="Dieter Beaven" userId="9bbdb69f-69d0-4759-aa9b-5c090a2da237" providerId="ADAL" clId="{20BD74B8-0631-4E1F-ACAA-D76F4B3A2BD3}" dt="2025-06-06T09:54:55.608" v="19" actId="47"/>
        <pc:sldMkLst>
          <pc:docMk/>
          <pc:sldMk cId="3781418171" sldId="586"/>
        </pc:sldMkLst>
      </pc:sldChg>
      <pc:sldChg chg="add del">
        <pc:chgData name="Dieter Beaven" userId="9bbdb69f-69d0-4759-aa9b-5c090a2da237" providerId="ADAL" clId="{20BD74B8-0631-4E1F-ACAA-D76F4B3A2BD3}" dt="2025-06-06T09:54:55.990" v="20" actId="47"/>
        <pc:sldMkLst>
          <pc:docMk/>
          <pc:sldMk cId="1410795061" sldId="587"/>
        </pc:sldMkLst>
      </pc:sldChg>
    </pc:docChg>
  </pc:docChgLst>
  <pc:docChgLst>
    <pc:chgData name="Dieter Beaven" userId="9bbdb69f-69d0-4759-aa9b-5c090a2da237" providerId="ADAL" clId="{F99A561E-B74A-4AD5-8B17-35D5ECFC81A8}"/>
    <pc:docChg chg="modSld">
      <pc:chgData name="Dieter Beaven" userId="9bbdb69f-69d0-4759-aa9b-5c090a2da237" providerId="ADAL" clId="{F99A561E-B74A-4AD5-8B17-35D5ECFC81A8}" dt="2025-04-25T15:28:28.632" v="5" actId="20577"/>
      <pc:docMkLst>
        <pc:docMk/>
      </pc:docMkLst>
      <pc:sldChg chg="modSp mod">
        <pc:chgData name="Dieter Beaven" userId="9bbdb69f-69d0-4759-aa9b-5c090a2da237" providerId="ADAL" clId="{F99A561E-B74A-4AD5-8B17-35D5ECFC81A8}" dt="2025-04-25T15:28:28.632" v="5" actId="20577"/>
        <pc:sldMkLst>
          <pc:docMk/>
          <pc:sldMk cId="3991975165" sldId="547"/>
        </pc:sldMkLst>
        <pc:spChg chg="mod">
          <ac:chgData name="Dieter Beaven" userId="9bbdb69f-69d0-4759-aa9b-5c090a2da237" providerId="ADAL" clId="{F99A561E-B74A-4AD5-8B17-35D5ECFC81A8}" dt="2025-04-25T15:28:28.632" v="5" actId="20577"/>
          <ac:spMkLst>
            <pc:docMk/>
            <pc:sldMk cId="3991975165" sldId="547"/>
            <ac:spMk id="2" creationId="{00000000-0000-0000-0000-000000000000}"/>
          </ac:spMkLst>
        </pc:spChg>
      </pc:sldChg>
      <pc:sldChg chg="modSp mod">
        <pc:chgData name="Dieter Beaven" userId="9bbdb69f-69d0-4759-aa9b-5c090a2da237" providerId="ADAL" clId="{F99A561E-B74A-4AD5-8B17-35D5ECFC81A8}" dt="2025-04-25T15:25:53.217" v="3" actId="20577"/>
        <pc:sldMkLst>
          <pc:docMk/>
          <pc:sldMk cId="3055658135" sldId="549"/>
        </pc:sldMkLst>
        <pc:spChg chg="mod">
          <ac:chgData name="Dieter Beaven" userId="9bbdb69f-69d0-4759-aa9b-5c090a2da237" providerId="ADAL" clId="{F99A561E-B74A-4AD5-8B17-35D5ECFC81A8}" dt="2025-04-25T15:25:53.217" v="3" actId="20577"/>
          <ac:spMkLst>
            <pc:docMk/>
            <pc:sldMk cId="3055658135" sldId="549"/>
            <ac:spMk id="5" creationId="{00000000-0000-0000-0000-000000000000}"/>
          </ac:spMkLst>
        </pc:spChg>
      </pc:sldChg>
    </pc:docChg>
  </pc:docChgLst>
  <pc:docChgLst>
    <pc:chgData name="Dieter Beaven" userId="9bbdb69f-69d0-4759-aa9b-5c090a2da237" providerId="ADAL" clId="{58AF45A8-E679-46D6-AA26-5AE3A6401BB8}"/>
    <pc:docChg chg="custSel addSld modSld">
      <pc:chgData name="Dieter Beaven" userId="9bbdb69f-69d0-4759-aa9b-5c090a2da237" providerId="ADAL" clId="{58AF45A8-E679-46D6-AA26-5AE3A6401BB8}" dt="2025-06-25T08:18:55.759" v="20"/>
      <pc:docMkLst>
        <pc:docMk/>
      </pc:docMkLst>
      <pc:sldChg chg="addSp delSp modSp add mod delAnim modAnim">
        <pc:chgData name="Dieter Beaven" userId="9bbdb69f-69d0-4759-aa9b-5c090a2da237" providerId="ADAL" clId="{58AF45A8-E679-46D6-AA26-5AE3A6401BB8}" dt="2025-06-25T08:18:55.759" v="20"/>
        <pc:sldMkLst>
          <pc:docMk/>
          <pc:sldMk cId="136855985" sldId="586"/>
        </pc:sldMkLst>
        <pc:spChg chg="add mod">
          <ac:chgData name="Dieter Beaven" userId="9bbdb69f-69d0-4759-aa9b-5c090a2da237" providerId="ADAL" clId="{58AF45A8-E679-46D6-AA26-5AE3A6401BB8}" dt="2025-06-25T08:18:55.759" v="20"/>
          <ac:spMkLst>
            <pc:docMk/>
            <pc:sldMk cId="136855985" sldId="586"/>
            <ac:spMk id="9" creationId="{0666C095-500C-9343-B3EB-DCE77E634E8E}"/>
          </ac:spMkLst>
        </pc:spChg>
        <pc:spChg chg="mod">
          <ac:chgData name="Dieter Beaven" userId="9bbdb69f-69d0-4759-aa9b-5c090a2da237" providerId="ADAL" clId="{58AF45A8-E679-46D6-AA26-5AE3A6401BB8}" dt="2025-06-25T08:18:53.931" v="19" actId="20577"/>
          <ac:spMkLst>
            <pc:docMk/>
            <pc:sldMk cId="136855985" sldId="586"/>
            <ac:spMk id="11" creationId="{F3A718CC-3E10-20C1-DEEE-BE46928EC2C3}"/>
          </ac:spMkLst>
        </pc:spChg>
        <pc:spChg chg="del">
          <ac:chgData name="Dieter Beaven" userId="9bbdb69f-69d0-4759-aa9b-5c090a2da237" providerId="ADAL" clId="{58AF45A8-E679-46D6-AA26-5AE3A6401BB8}" dt="2025-06-25T08:18:38.778" v="1" actId="478"/>
          <ac:spMkLst>
            <pc:docMk/>
            <pc:sldMk cId="136855985" sldId="586"/>
            <ac:spMk id="12" creationId="{365E3514-2B7E-F580-7466-35007802D5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25/06/2025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25/06/2025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25/06/2025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6.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32.png"/></Relationships>
</file>

<file path=ppt/slides/_rels/slide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P1 Chapter 5: </a:t>
            </a:r>
            <a:r>
              <a:rPr lang="en-GB" dirty="0">
                <a:solidFill>
                  <a:schemeClr val="accent5"/>
                </a:solidFill>
              </a:rPr>
              <a:t>Linear Graphs</a:t>
            </a:r>
            <a:br>
              <a:rPr lang="en-GB" dirty="0"/>
            </a:br>
            <a:br>
              <a:rPr lang="en-GB" dirty="0"/>
            </a:br>
            <a:r>
              <a:rPr lang="en-GB" dirty="0"/>
              <a:t>Linear Modelling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0FF53-D376-6E8C-D0FD-1D517FE5997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6BC62057-5111-B8A6-4E80-4193E055911B}"/>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B0E89DB0-01D1-BE2B-F9D3-8CB397834D7E}"/>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713F8B5A-9D24-B9B4-CD6B-9A26C85DC691}"/>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84467710-CFDA-A8A6-F208-383E2B444C2E}"/>
              </a:ext>
            </a:extLst>
          </p:cNvPr>
          <p:cNvPicPr>
            <a:picLocks noChangeAspect="1"/>
          </p:cNvPicPr>
          <p:nvPr/>
        </p:nvPicPr>
        <p:blipFill>
          <a:blip r:embed="rId2"/>
          <a:stretch>
            <a:fillRect/>
          </a:stretch>
        </p:blipFill>
        <p:spPr>
          <a:xfrm>
            <a:off x="1235222" y="647898"/>
            <a:ext cx="6721154" cy="6177144"/>
          </a:xfrm>
          <a:prstGeom prst="rect">
            <a:avLst/>
          </a:prstGeom>
        </p:spPr>
      </p:pic>
    </p:spTree>
    <p:extLst>
      <p:ext uri="{BB962C8B-B14F-4D97-AF65-F5344CB8AC3E}">
        <p14:creationId xmlns:p14="http://schemas.microsoft.com/office/powerpoint/2010/main" val="382658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E6F3C416-4C8D-725E-E280-C5AE5AEA63B5}"/>
              </a:ext>
            </a:extLst>
          </p:cNvPr>
          <p:cNvPicPr>
            <a:picLocks noChangeAspect="1"/>
          </p:cNvPicPr>
          <p:nvPr/>
        </p:nvPicPr>
        <p:blipFill>
          <a:blip r:embed="rId2"/>
          <a:stretch>
            <a:fillRect/>
          </a:stretch>
        </p:blipFill>
        <p:spPr>
          <a:xfrm>
            <a:off x="850805" y="634243"/>
            <a:ext cx="7442390" cy="6179133"/>
          </a:xfrm>
          <a:prstGeom prst="rect">
            <a:avLst/>
          </a:prstGeom>
        </p:spPr>
      </p:pic>
    </p:spTree>
    <p:extLst>
      <p:ext uri="{BB962C8B-B14F-4D97-AF65-F5344CB8AC3E}">
        <p14:creationId xmlns:p14="http://schemas.microsoft.com/office/powerpoint/2010/main" val="3458699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0CC18-388A-D791-BD8C-B4F964CF1C3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E7F01EA-0633-F206-2359-D81F0A434E3E}"/>
              </a:ext>
            </a:extLst>
          </p:cNvPr>
          <p:cNvGrpSpPr/>
          <p:nvPr/>
        </p:nvGrpSpPr>
        <p:grpSpPr>
          <a:xfrm>
            <a:off x="0" y="0"/>
            <a:ext cx="9143074" cy="587744"/>
            <a:chOff x="0" y="13335"/>
            <a:chExt cx="9144218" cy="587744"/>
          </a:xfrm>
        </p:grpSpPr>
        <p:sp>
          <p:nvSpPr>
            <p:cNvPr id="3" name="TextBox 32">
              <a:extLst>
                <a:ext uri="{FF2B5EF4-FFF2-40B4-BE49-F238E27FC236}">
                  <a16:creationId xmlns:a16="http://schemas.microsoft.com/office/drawing/2014/main" id="{60A9E226-99AD-F974-6305-7281F3EE1D40}"/>
                </a:ext>
              </a:extLst>
            </p:cNvPr>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a:extLst>
                <a:ext uri="{FF2B5EF4-FFF2-40B4-BE49-F238E27FC236}">
                  <a16:creationId xmlns:a16="http://schemas.microsoft.com/office/drawing/2014/main" id="{C27722CE-8429-DC51-558C-3C088CC9A7C2}"/>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C3E891A7-358C-2FF8-9437-5566832E71DF}"/>
              </a:ext>
            </a:extLst>
          </p:cNvPr>
          <p:cNvPicPr>
            <a:picLocks noChangeAspect="1"/>
          </p:cNvPicPr>
          <p:nvPr/>
        </p:nvPicPr>
        <p:blipFill>
          <a:blip r:embed="rId2"/>
          <a:stretch>
            <a:fillRect/>
          </a:stretch>
        </p:blipFill>
        <p:spPr>
          <a:xfrm>
            <a:off x="-2280" y="908720"/>
            <a:ext cx="9144000" cy="5503735"/>
          </a:xfrm>
          <a:prstGeom prst="rect">
            <a:avLst/>
          </a:prstGeom>
        </p:spPr>
      </p:pic>
    </p:spTree>
    <p:extLst>
      <p:ext uri="{BB962C8B-B14F-4D97-AF65-F5344CB8AC3E}">
        <p14:creationId xmlns:p14="http://schemas.microsoft.com/office/powerpoint/2010/main" val="2531956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What’s the point of straight line equations?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425014" y="823660"/>
            <a:ext cx="8179434" cy="1200329"/>
          </a:xfrm>
          <a:prstGeom prst="rect">
            <a:avLst/>
          </a:prstGeom>
          <a:noFill/>
        </p:spPr>
        <p:txBody>
          <a:bodyPr wrap="square" rtlCol="0">
            <a:spAutoFit/>
          </a:bodyPr>
          <a:lstStyle/>
          <a:p>
            <a:r>
              <a:rPr lang="en-GB" dirty="0"/>
              <a:t>We saw in Chapter 2 that lots of things in real life have a ‘quadratic’ relationship, e.g. vertical height with time. Lots of real life variables have a ‘linear’ relationship, i.e. </a:t>
            </a:r>
            <a:r>
              <a:rPr lang="en-GB" b="1" dirty="0"/>
              <a:t>there is a fixed increase/decrease in one variable each time the other variable goes up by 1 unit.</a:t>
            </a:r>
          </a:p>
        </p:txBody>
      </p:sp>
      <p:sp>
        <p:nvSpPr>
          <p:cNvPr id="6" name="TextBox 5"/>
          <p:cNvSpPr txBox="1"/>
          <p:nvPr/>
        </p:nvSpPr>
        <p:spPr>
          <a:xfrm>
            <a:off x="433226" y="2206944"/>
            <a:ext cx="1512168"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Examples</a:t>
            </a:r>
          </a:p>
        </p:txBody>
      </p:sp>
      <p:sp>
        <p:nvSpPr>
          <p:cNvPr id="7" name="TextBox 6"/>
          <p:cNvSpPr txBox="1"/>
          <p:nvPr/>
        </p:nvSpPr>
        <p:spPr>
          <a:xfrm>
            <a:off x="683568" y="2632192"/>
            <a:ext cx="2520280" cy="646331"/>
          </a:xfrm>
          <a:prstGeom prst="rect">
            <a:avLst/>
          </a:prstGeom>
          <a:noFill/>
        </p:spPr>
        <p:txBody>
          <a:bodyPr wrap="square" rtlCol="0">
            <a:spAutoFit/>
          </a:bodyPr>
          <a:lstStyle/>
          <a:p>
            <a:r>
              <a:rPr lang="en-GB" dirty="0"/>
              <a:t>Car sales made and take home pay.</a:t>
            </a:r>
          </a:p>
        </p:txBody>
      </p:sp>
      <p:sp>
        <p:nvSpPr>
          <p:cNvPr id="8" name="TextBox 7"/>
          <p:cNvSpPr txBox="1"/>
          <p:nvPr/>
        </p:nvSpPr>
        <p:spPr>
          <a:xfrm>
            <a:off x="5472394" y="2210086"/>
            <a:ext cx="2520280" cy="923330"/>
          </a:xfrm>
          <a:prstGeom prst="rect">
            <a:avLst/>
          </a:prstGeom>
          <a:noFill/>
        </p:spPr>
        <p:txBody>
          <a:bodyPr wrap="square" rtlCol="0">
            <a:spAutoFit/>
          </a:bodyPr>
          <a:lstStyle/>
          <a:p>
            <a:r>
              <a:rPr lang="en-GB" dirty="0"/>
              <a:t>The relationship between Celsius and Fahrenheit.</a:t>
            </a:r>
          </a:p>
        </p:txBody>
      </p:sp>
      <p:sp>
        <p:nvSpPr>
          <p:cNvPr id="9" name="TextBox 8"/>
          <p:cNvSpPr txBox="1"/>
          <p:nvPr/>
        </p:nvSpPr>
        <p:spPr>
          <a:xfrm>
            <a:off x="2915816" y="4293096"/>
            <a:ext cx="2520280" cy="923330"/>
          </a:xfrm>
          <a:prstGeom prst="rect">
            <a:avLst/>
          </a:prstGeom>
          <a:noFill/>
        </p:spPr>
        <p:txBody>
          <a:bodyPr wrap="square" rtlCol="0">
            <a:spAutoFit/>
          </a:bodyPr>
          <a:lstStyle/>
          <a:p>
            <a:r>
              <a:rPr lang="en-GB" dirty="0"/>
              <a:t>Temperature and altitude (in a particular location)</a:t>
            </a:r>
          </a:p>
        </p:txBody>
      </p:sp>
      <p:pic>
        <p:nvPicPr>
          <p:cNvPr id="10" name="Picture 9"/>
          <p:cNvPicPr>
            <a:picLocks noChangeAspect="1"/>
          </p:cNvPicPr>
          <p:nvPr/>
        </p:nvPicPr>
        <p:blipFill>
          <a:blip r:embed="rId2"/>
          <a:stretch>
            <a:fillRect/>
          </a:stretch>
        </p:blipFill>
        <p:spPr>
          <a:xfrm>
            <a:off x="3203848" y="5281704"/>
            <a:ext cx="1543050" cy="1085850"/>
          </a:xfrm>
          <a:prstGeom prst="rect">
            <a:avLst/>
          </a:prstGeom>
        </p:spPr>
      </p:pic>
      <p:pic>
        <p:nvPicPr>
          <p:cNvPr id="11" name="Picture 10"/>
          <p:cNvPicPr>
            <a:picLocks noChangeAspect="1"/>
          </p:cNvPicPr>
          <p:nvPr/>
        </p:nvPicPr>
        <p:blipFill>
          <a:blip r:embed="rId3"/>
          <a:stretch>
            <a:fillRect/>
          </a:stretch>
        </p:blipFill>
        <p:spPr>
          <a:xfrm>
            <a:off x="5796136" y="3182045"/>
            <a:ext cx="1174742" cy="1111051"/>
          </a:xfrm>
          <a:prstGeom prst="rect">
            <a:avLst/>
          </a:prstGeom>
        </p:spPr>
      </p:pic>
      <p:pic>
        <p:nvPicPr>
          <p:cNvPr id="12" name="Picture 11"/>
          <p:cNvPicPr>
            <a:picLocks noChangeAspect="1"/>
          </p:cNvPicPr>
          <p:nvPr/>
        </p:nvPicPr>
        <p:blipFill>
          <a:blip r:embed="rId4"/>
          <a:stretch>
            <a:fillRect/>
          </a:stretch>
        </p:blipFill>
        <p:spPr>
          <a:xfrm>
            <a:off x="830115" y="3301741"/>
            <a:ext cx="1933575" cy="828675"/>
          </a:xfrm>
          <a:prstGeom prst="rect">
            <a:avLst/>
          </a:prstGeom>
        </p:spPr>
      </p:pic>
      <mc:AlternateContent xmlns:mc="http://schemas.openxmlformats.org/markup-compatibility/2006" xmlns:a14="http://schemas.microsoft.com/office/drawing/2010/main">
        <mc:Choice Requires="a14">
          <p:sp>
            <p:nvSpPr>
              <p:cNvPr id="13" name="TextBox 12"/>
              <p:cNvSpPr txBox="1"/>
              <p:nvPr/>
            </p:nvSpPr>
            <p:spPr>
              <a:xfrm>
                <a:off x="5768210" y="4941168"/>
                <a:ext cx="2520280" cy="1569660"/>
              </a:xfrm>
              <a:prstGeom prst="rect">
                <a:avLst/>
              </a:prstGeom>
              <a:noFill/>
            </p:spPr>
            <p:txBody>
              <a:bodyPr wrap="square" rtlCol="0">
                <a:spAutoFit/>
              </a:bodyPr>
              <a:lstStyle/>
              <a:p>
                <a:r>
                  <a:rPr lang="en-GB" i="1" dirty="0"/>
                  <a:t>(And a pure maths one:)</a:t>
                </a:r>
              </a:p>
              <a:p>
                <a:r>
                  <a:rPr lang="en-GB" dirty="0"/>
                  <a:t>The </a:t>
                </a:r>
                <a14:m>
                  <m:oMath xmlns:m="http://schemas.openxmlformats.org/officeDocument/2006/math">
                    <m:r>
                      <a:rPr lang="en-GB" i="1" dirty="0" smtClean="0">
                        <a:latin typeface="Cambria Math" panose="02040503050406030204" pitchFamily="18" charset="0"/>
                      </a:rPr>
                      <m:t>𝑛</m:t>
                    </m:r>
                  </m:oMath>
                </a14:m>
                <a:r>
                  <a:rPr lang="en-GB" dirty="0"/>
                  <a:t>th term of an arithmetic series.</a:t>
                </a:r>
              </a:p>
              <a:p>
                <a:endParaRPr lang="en-GB" dirty="0"/>
              </a:p>
              <a:p>
                <a:r>
                  <a:rPr lang="en-GB" sz="2400" dirty="0"/>
                  <a:t>3, 5, 8, 11, 14, …</a:t>
                </a:r>
              </a:p>
            </p:txBody>
          </p:sp>
        </mc:Choice>
        <mc:Fallback xmlns="">
          <p:sp>
            <p:nvSpPr>
              <p:cNvPr id="13" name="TextBox 12"/>
              <p:cNvSpPr txBox="1">
                <a:spLocks noRot="1" noChangeAspect="1" noMove="1" noResize="1" noEditPoints="1" noAdjustHandles="1" noChangeArrowheads="1" noChangeShapeType="1" noTextEdit="1"/>
              </p:cNvSpPr>
              <p:nvPr/>
            </p:nvSpPr>
            <p:spPr>
              <a:xfrm>
                <a:off x="5768210" y="4941168"/>
                <a:ext cx="2520280" cy="1569660"/>
              </a:xfrm>
              <a:prstGeom prst="rect">
                <a:avLst/>
              </a:prstGeom>
              <a:blipFill>
                <a:blip r:embed="rId5"/>
                <a:stretch>
                  <a:fillRect l="-3623" t="-2335" b="-8171"/>
                </a:stretch>
              </a:blipFill>
            </p:spPr>
            <p:txBody>
              <a:bodyPr/>
              <a:lstStyle/>
              <a:p>
                <a:r>
                  <a:rPr lang="en-GB">
                    <a:noFill/>
                  </a:rPr>
                  <a:t> </a:t>
                </a:r>
              </a:p>
            </p:txBody>
          </p:sp>
        </mc:Fallback>
      </mc:AlternateContent>
    </p:spTree>
    <p:extLst>
      <p:ext uri="{BB962C8B-B14F-4D97-AF65-F5344CB8AC3E}">
        <p14:creationId xmlns:p14="http://schemas.microsoft.com/office/powerpoint/2010/main" val="2564013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Modelling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6" name="Straight Arrow Connector 5"/>
          <p:cNvCxnSpPr/>
          <p:nvPr/>
        </p:nvCxnSpPr>
        <p:spPr>
          <a:xfrm flipV="1">
            <a:off x="1691680" y="1268760"/>
            <a:ext cx="0" cy="2376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1691680" y="3645024"/>
            <a:ext cx="30243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Oval 9"/>
          <p:cNvSpPr/>
          <p:nvPr/>
        </p:nvSpPr>
        <p:spPr>
          <a:xfrm>
            <a:off x="2153245" y="21732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2483768" y="234394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2699792" y="191421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2843808" y="210123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2987824" y="217323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3064235" y="17921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3275856" y="195021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3491880" y="17394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3697249" y="18782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923928" y="15567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4201305" y="19268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2051720" y="284058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2305950" y="26202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2575732" y="26237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3701825" y="15281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3450566" y="161393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3728910" y="170349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3381097" y="207091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3162516" y="197420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3052852" y="202222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3136049" y="209822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2844577" y="22219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val 31"/>
          <p:cNvSpPr/>
          <p:nvPr/>
        </p:nvSpPr>
        <p:spPr>
          <a:xfrm>
            <a:off x="2671248" y="224654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Oval 32"/>
          <p:cNvSpPr/>
          <p:nvPr/>
        </p:nvSpPr>
        <p:spPr>
          <a:xfrm>
            <a:off x="3671900" y="32068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1835696" y="3645024"/>
            <a:ext cx="2735732" cy="369332"/>
          </a:xfrm>
          <a:prstGeom prst="rect">
            <a:avLst/>
          </a:prstGeom>
          <a:noFill/>
        </p:spPr>
        <p:txBody>
          <a:bodyPr wrap="square" rtlCol="0">
            <a:spAutoFit/>
          </a:bodyPr>
          <a:lstStyle/>
          <a:p>
            <a:r>
              <a:rPr lang="en-GB" dirty="0"/>
              <a:t>    20       40      60    80   100</a:t>
            </a:r>
          </a:p>
        </p:txBody>
      </p:sp>
      <p:sp>
        <p:nvSpPr>
          <p:cNvPr id="36" name="TextBox 35"/>
          <p:cNvSpPr txBox="1"/>
          <p:nvPr/>
        </p:nvSpPr>
        <p:spPr>
          <a:xfrm>
            <a:off x="2359943" y="4004831"/>
            <a:ext cx="2031082" cy="369332"/>
          </a:xfrm>
          <a:prstGeom prst="rect">
            <a:avLst/>
          </a:prstGeom>
          <a:noFill/>
        </p:spPr>
        <p:txBody>
          <a:bodyPr wrap="square" rtlCol="0">
            <a:spAutoFit/>
          </a:bodyPr>
          <a:lstStyle/>
          <a:p>
            <a:r>
              <a:rPr lang="en-GB" dirty="0"/>
              <a:t>GCSE Maths mark</a:t>
            </a:r>
          </a:p>
        </p:txBody>
      </p:sp>
      <p:sp>
        <p:nvSpPr>
          <p:cNvPr id="37" name="TextBox 36"/>
          <p:cNvSpPr txBox="1"/>
          <p:nvPr/>
        </p:nvSpPr>
        <p:spPr>
          <a:xfrm rot="16200000">
            <a:off x="103312" y="2291431"/>
            <a:ext cx="2031082" cy="369332"/>
          </a:xfrm>
          <a:prstGeom prst="rect">
            <a:avLst/>
          </a:prstGeom>
          <a:noFill/>
        </p:spPr>
        <p:txBody>
          <a:bodyPr wrap="square" rtlCol="0">
            <a:spAutoFit/>
          </a:bodyPr>
          <a:lstStyle/>
          <a:p>
            <a:r>
              <a:rPr lang="en-GB" dirty="0"/>
              <a:t>A Level Maths Mark</a:t>
            </a:r>
          </a:p>
        </p:txBody>
      </p:sp>
      <p:sp>
        <p:nvSpPr>
          <p:cNvPr id="38" name="TextBox 37"/>
          <p:cNvSpPr txBox="1"/>
          <p:nvPr/>
        </p:nvSpPr>
        <p:spPr>
          <a:xfrm>
            <a:off x="1107438" y="1261604"/>
            <a:ext cx="605295" cy="2169825"/>
          </a:xfrm>
          <a:prstGeom prst="rect">
            <a:avLst/>
          </a:prstGeom>
          <a:noFill/>
        </p:spPr>
        <p:txBody>
          <a:bodyPr wrap="square" rtlCol="0">
            <a:spAutoFit/>
          </a:bodyPr>
          <a:lstStyle/>
          <a:p>
            <a:pPr algn="r"/>
            <a:r>
              <a:rPr lang="en-GB" dirty="0"/>
              <a:t>100</a:t>
            </a:r>
          </a:p>
          <a:p>
            <a:pPr algn="r"/>
            <a:endParaRPr lang="en-GB" sz="1100" dirty="0"/>
          </a:p>
          <a:p>
            <a:pPr algn="r"/>
            <a:r>
              <a:rPr lang="en-GB" dirty="0"/>
              <a:t>80</a:t>
            </a:r>
          </a:p>
          <a:p>
            <a:pPr algn="r"/>
            <a:endParaRPr lang="en-GB" sz="1100" dirty="0"/>
          </a:p>
          <a:p>
            <a:pPr algn="r"/>
            <a:r>
              <a:rPr lang="en-GB" dirty="0"/>
              <a:t>60</a:t>
            </a:r>
          </a:p>
          <a:p>
            <a:pPr algn="r"/>
            <a:endParaRPr lang="en-GB" sz="1100" dirty="0"/>
          </a:p>
          <a:p>
            <a:pPr algn="r"/>
            <a:r>
              <a:rPr lang="en-GB" dirty="0"/>
              <a:t>40</a:t>
            </a:r>
          </a:p>
          <a:p>
            <a:pPr algn="r"/>
            <a:endParaRPr lang="en-GB" sz="1100" dirty="0"/>
          </a:p>
          <a:p>
            <a:pPr algn="r"/>
            <a:r>
              <a:rPr lang="en-GB" dirty="0"/>
              <a:t>20</a:t>
            </a:r>
          </a:p>
        </p:txBody>
      </p:sp>
      <mc:AlternateContent xmlns:mc="http://schemas.openxmlformats.org/markup-compatibility/2006" xmlns:a14="http://schemas.microsoft.com/office/drawing/2010/main">
        <mc:Choice Requires="a14">
          <p:sp>
            <p:nvSpPr>
              <p:cNvPr id="39" name="TextBox 38"/>
              <p:cNvSpPr txBox="1"/>
              <p:nvPr/>
            </p:nvSpPr>
            <p:spPr>
              <a:xfrm>
                <a:off x="4617715" y="3444925"/>
                <a:ext cx="544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39" name="TextBox 38"/>
              <p:cNvSpPr txBox="1">
                <a:spLocks noRot="1" noChangeAspect="1" noMove="1" noResize="1" noEditPoints="1" noAdjustHandles="1" noChangeArrowheads="1" noChangeShapeType="1" noTextEdit="1"/>
              </p:cNvSpPr>
              <p:nvPr/>
            </p:nvSpPr>
            <p:spPr>
              <a:xfrm>
                <a:off x="4617715" y="3444925"/>
                <a:ext cx="544835"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1440315" y="863343"/>
                <a:ext cx="544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40" name="TextBox 39"/>
              <p:cNvSpPr txBox="1">
                <a:spLocks noRot="1" noChangeAspect="1" noMove="1" noResize="1" noEditPoints="1" noAdjustHandles="1" noChangeArrowheads="1" noChangeShapeType="1" noTextEdit="1"/>
              </p:cNvSpPr>
              <p:nvPr/>
            </p:nvSpPr>
            <p:spPr>
              <a:xfrm>
                <a:off x="1440315" y="863343"/>
                <a:ext cx="544835" cy="369332"/>
              </a:xfrm>
              <a:prstGeom prst="rect">
                <a:avLst/>
              </a:prstGeom>
              <a:blipFill>
                <a:blip r:embed="rId3"/>
                <a:stretch>
                  <a:fillRect b="-6667"/>
                </a:stretch>
              </a:blipFill>
            </p:spPr>
            <p:txBody>
              <a:bodyPr/>
              <a:lstStyle/>
              <a:p>
                <a:r>
                  <a:rPr lang="en-GB">
                    <a:noFill/>
                  </a:rPr>
                  <a:t> </a:t>
                </a:r>
              </a:p>
            </p:txBody>
          </p:sp>
        </mc:Fallback>
      </mc:AlternateContent>
      <p:sp>
        <p:nvSpPr>
          <p:cNvPr id="41" name="TextBox 40"/>
          <p:cNvSpPr txBox="1"/>
          <p:nvPr/>
        </p:nvSpPr>
        <p:spPr>
          <a:xfrm>
            <a:off x="5403850" y="1181875"/>
            <a:ext cx="2721818"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A mathematical model is an attempt to model a real-life situation based on mathematical concepts.</a:t>
            </a:r>
          </a:p>
        </p:txBody>
      </p:sp>
      <mc:AlternateContent xmlns:mc="http://schemas.openxmlformats.org/markup-compatibility/2006" xmlns:a14="http://schemas.microsoft.com/office/drawing/2010/main">
        <mc:Choice Requires="a14">
          <p:sp>
            <p:nvSpPr>
              <p:cNvPr id="42" name="TextBox 41"/>
              <p:cNvSpPr txBox="1"/>
              <p:nvPr/>
            </p:nvSpPr>
            <p:spPr>
              <a:xfrm>
                <a:off x="5317604" y="2582391"/>
                <a:ext cx="3419996" cy="1477328"/>
              </a:xfrm>
              <a:prstGeom prst="rect">
                <a:avLst/>
              </a:prstGeom>
              <a:noFill/>
            </p:spPr>
            <p:txBody>
              <a:bodyPr wrap="square" rtlCol="0">
                <a:spAutoFit/>
              </a:bodyPr>
              <a:lstStyle/>
              <a:p>
                <a:r>
                  <a:rPr lang="en-GB" dirty="0"/>
                  <a:t>For this example, </a:t>
                </a:r>
                <a:r>
                  <a:rPr lang="en-GB" b="1" dirty="0"/>
                  <a:t>our model might be a linear model with equation </a:t>
                </a:r>
                <a14:m>
                  <m:oMath xmlns:m="http://schemas.openxmlformats.org/officeDocument/2006/math">
                    <m:r>
                      <a:rPr lang="en-GB" b="1" i="1" smtClean="0">
                        <a:latin typeface="Cambria Math" panose="02040503050406030204" pitchFamily="18" charset="0"/>
                      </a:rPr>
                      <m:t>𝒚</m:t>
                    </m:r>
                    <m:r>
                      <a:rPr lang="en-GB" b="1" i="1" smtClean="0">
                        <a:latin typeface="Cambria Math" panose="02040503050406030204" pitchFamily="18" charset="0"/>
                      </a:rPr>
                      <m:t>=</m:t>
                    </m:r>
                    <m:r>
                      <a:rPr lang="en-GB" b="1" i="1" smtClean="0">
                        <a:latin typeface="Cambria Math" panose="02040503050406030204" pitchFamily="18" charset="0"/>
                      </a:rPr>
                      <m:t>𝒎𝒙</m:t>
                    </m:r>
                    <m:r>
                      <a:rPr lang="en-GB" b="1" i="1" smtClean="0">
                        <a:latin typeface="Cambria Math" panose="02040503050406030204" pitchFamily="18" charset="0"/>
                      </a:rPr>
                      <m:t>+</m:t>
                    </m:r>
                    <m:r>
                      <a:rPr lang="en-GB" b="1" i="1" smtClean="0">
                        <a:latin typeface="Cambria Math" panose="02040503050406030204" pitchFamily="18" charset="0"/>
                      </a:rPr>
                      <m:t>𝒄</m:t>
                    </m:r>
                  </m:oMath>
                </a14:m>
                <a:r>
                  <a:rPr lang="en-GB" b="1" dirty="0"/>
                  <a:t> </a:t>
                </a:r>
                <a:r>
                  <a:rPr lang="en-GB" dirty="0"/>
                  <a:t>where </a:t>
                </a:r>
                <a14:m>
                  <m:oMath xmlns:m="http://schemas.openxmlformats.org/officeDocument/2006/math">
                    <m:r>
                      <a:rPr lang="en-GB" b="0" i="1" smtClean="0">
                        <a:latin typeface="Cambria Math" panose="02040503050406030204" pitchFamily="18" charset="0"/>
                      </a:rPr>
                      <m:t>𝑥</m:t>
                    </m:r>
                  </m:oMath>
                </a14:m>
                <a:r>
                  <a:rPr lang="en-GB" dirty="0"/>
                  <a:t> is a student’s GCSE mark and </a:t>
                </a:r>
                <a14:m>
                  <m:oMath xmlns:m="http://schemas.openxmlformats.org/officeDocument/2006/math">
                    <m:r>
                      <a:rPr lang="en-GB" b="0" i="1" smtClean="0">
                        <a:latin typeface="Cambria Math" panose="02040503050406030204" pitchFamily="18" charset="0"/>
                      </a:rPr>
                      <m:t>𝑦</m:t>
                    </m:r>
                  </m:oMath>
                </a14:m>
                <a:r>
                  <a:rPr lang="en-GB" dirty="0"/>
                  <a:t> is the predicted A Level mark.</a:t>
                </a:r>
              </a:p>
            </p:txBody>
          </p:sp>
        </mc:Choice>
        <mc:Fallback xmlns="">
          <p:sp>
            <p:nvSpPr>
              <p:cNvPr id="42" name="TextBox 41"/>
              <p:cNvSpPr txBox="1">
                <a:spLocks noRot="1" noChangeAspect="1" noMove="1" noResize="1" noEditPoints="1" noAdjustHandles="1" noChangeArrowheads="1" noChangeShapeType="1" noTextEdit="1"/>
              </p:cNvSpPr>
              <p:nvPr/>
            </p:nvSpPr>
            <p:spPr>
              <a:xfrm>
                <a:off x="5317604" y="2582391"/>
                <a:ext cx="3419996" cy="1477328"/>
              </a:xfrm>
              <a:prstGeom prst="rect">
                <a:avLst/>
              </a:prstGeom>
              <a:blipFill>
                <a:blip r:embed="rId4"/>
                <a:stretch>
                  <a:fillRect l="-1426" t="-2479" r="-2496" b="-57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22783" y="4526489"/>
                <a:ext cx="3754140" cy="2308324"/>
              </a:xfrm>
              <a:prstGeom prst="rect">
                <a:avLst/>
              </a:prstGeom>
              <a:noFill/>
            </p:spPr>
            <p:txBody>
              <a:bodyPr wrap="square" rtlCol="0">
                <a:spAutoFit/>
              </a:bodyPr>
              <a:lstStyle/>
              <a:p>
                <a:r>
                  <a:rPr lang="en-GB" sz="1600" b="1" dirty="0"/>
                  <a:t>Such a linear model can be drawn as a line of best fit.</a:t>
                </a:r>
              </a:p>
              <a:p>
                <a:r>
                  <a:rPr lang="en-GB" sz="1600" dirty="0"/>
                  <a:t>The data obviously doesn’t fit this line exactly. This chosen model may only partially fit the data (and the further the points are away from the line, the less suitable this model is).</a:t>
                </a:r>
              </a:p>
              <a:p>
                <a:r>
                  <a:rPr lang="en-GB" sz="1600" dirty="0"/>
                  <a:t>We might decide another model, e.g. </a:t>
                </a:r>
              </a:p>
              <a:p>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𝑎</m:t>
                    </m:r>
                    <m:sSup>
                      <m:sSupPr>
                        <m:ctrlPr>
                          <a:rPr lang="en-GB" sz="1600" b="0" i="1" smtClean="0">
                            <a:latin typeface="Cambria Math" panose="02040503050406030204" pitchFamily="18" charset="0"/>
                          </a:rPr>
                        </m:ctrlPr>
                      </m:sSupPr>
                      <m:e>
                        <m:r>
                          <a:rPr lang="en-GB" sz="1600" b="0" i="1" smtClean="0">
                            <a:latin typeface="Cambria Math" panose="02040503050406030204" pitchFamily="18" charset="0"/>
                          </a:rPr>
                          <m:t>𝑥</m:t>
                        </m:r>
                      </m:e>
                      <m:sup>
                        <m:r>
                          <a:rPr lang="en-GB" sz="1600" b="0" i="1" smtClean="0">
                            <a:latin typeface="Cambria Math" panose="02040503050406030204" pitchFamily="18" charset="0"/>
                          </a:rPr>
                          <m:t>2</m:t>
                        </m:r>
                      </m:sup>
                    </m:sSup>
                    <m:r>
                      <a:rPr lang="en-GB" sz="1600" b="0" i="1" smtClean="0">
                        <a:latin typeface="Cambria Math" panose="02040503050406030204" pitchFamily="18" charset="0"/>
                      </a:rPr>
                      <m:t>+</m:t>
                    </m:r>
                    <m:r>
                      <a:rPr lang="en-GB" sz="1600" b="0" i="1" smtClean="0">
                        <a:latin typeface="Cambria Math" panose="02040503050406030204" pitchFamily="18" charset="0"/>
                      </a:rPr>
                      <m:t>𝑏𝑥</m:t>
                    </m:r>
                    <m:r>
                      <a:rPr lang="en-GB" sz="1600" b="0" i="1" smtClean="0">
                        <a:latin typeface="Cambria Math" panose="02040503050406030204" pitchFamily="18" charset="0"/>
                      </a:rPr>
                      <m:t>+</m:t>
                    </m:r>
                    <m:r>
                      <a:rPr lang="en-GB" sz="1600" b="0" i="1" smtClean="0">
                        <a:latin typeface="Cambria Math" panose="02040503050406030204" pitchFamily="18" charset="0"/>
                      </a:rPr>
                      <m:t>𝑐</m:t>
                    </m:r>
                  </m:oMath>
                </a14:m>
                <a:r>
                  <a:rPr lang="en-GB" sz="1600" dirty="0"/>
                  <a:t>, is more appropriate.</a:t>
                </a:r>
              </a:p>
            </p:txBody>
          </p:sp>
        </mc:Choice>
        <mc:Fallback xmlns="">
          <p:sp>
            <p:nvSpPr>
              <p:cNvPr id="43" name="TextBox 42"/>
              <p:cNvSpPr txBox="1">
                <a:spLocks noRot="1" noChangeAspect="1" noMove="1" noResize="1" noEditPoints="1" noAdjustHandles="1" noChangeArrowheads="1" noChangeShapeType="1" noTextEdit="1"/>
              </p:cNvSpPr>
              <p:nvPr/>
            </p:nvSpPr>
            <p:spPr>
              <a:xfrm>
                <a:off x="322783" y="4526489"/>
                <a:ext cx="3754140" cy="2308324"/>
              </a:xfrm>
              <a:prstGeom prst="rect">
                <a:avLst/>
              </a:prstGeom>
              <a:blipFill>
                <a:blip r:embed="rId5"/>
                <a:stretch>
                  <a:fillRect l="-974" t="-794" r="-1948" b="-26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525516" y="4541242"/>
                <a:ext cx="4248472" cy="2308324"/>
              </a:xfrm>
              <a:prstGeom prst="rect">
                <a:avLst/>
              </a:prstGeom>
              <a:noFill/>
            </p:spPr>
            <p:txBody>
              <a:bodyPr wrap="square" rtlCol="0">
                <a:spAutoFit/>
              </a:bodyPr>
              <a:lstStyle/>
              <a:p>
                <a:r>
                  <a:rPr lang="en-GB" sz="1600" dirty="0"/>
                  <a:t>But if we choose a well-known model such as a linear one, then we can use </a:t>
                </a:r>
                <a:r>
                  <a:rPr lang="en-GB" sz="1600" b="1" dirty="0"/>
                  <a:t>established mathematical theory </a:t>
                </a:r>
                <a:r>
                  <a:rPr lang="en-GB" sz="1600" dirty="0"/>
                  <a:t>in useful ways:</a:t>
                </a:r>
              </a:p>
              <a:p>
                <a:pPr marL="285750" indent="-285750">
                  <a:buFont typeface="Arial" panose="020B0604020202020204" pitchFamily="34" charset="0"/>
                  <a:buChar char="•"/>
                </a:pPr>
                <a:r>
                  <a:rPr lang="en-GB" sz="1600" dirty="0"/>
                  <a:t>We need to choose the most appropriate ‘parameters’ </a:t>
                </a:r>
                <a14:m>
                  <m:oMath xmlns:m="http://schemas.openxmlformats.org/officeDocument/2006/math">
                    <m:r>
                      <a:rPr lang="en-GB" sz="1600" b="0" i="1" smtClean="0">
                        <a:latin typeface="Cambria Math" panose="02040503050406030204" pitchFamily="18" charset="0"/>
                      </a:rPr>
                      <m:t>𝑚</m:t>
                    </m:r>
                  </m:oMath>
                </a14:m>
                <a:r>
                  <a:rPr lang="en-GB" sz="1600" dirty="0"/>
                  <a:t> and </a:t>
                </a:r>
                <a14:m>
                  <m:oMath xmlns:m="http://schemas.openxmlformats.org/officeDocument/2006/math">
                    <m:r>
                      <a:rPr lang="en-GB" sz="1600" b="0" i="1" smtClean="0">
                        <a:latin typeface="Cambria Math" panose="02040503050406030204" pitchFamily="18" charset="0"/>
                      </a:rPr>
                      <m:t>𝑐</m:t>
                    </m:r>
                  </m:oMath>
                </a14:m>
                <a:r>
                  <a:rPr lang="en-GB" sz="1600" dirty="0"/>
                  <a:t> so the model best matches the data. You will learn in S1 there are existing techniques to do this.</a:t>
                </a:r>
              </a:p>
              <a:p>
                <a:pPr marL="285750" indent="-285750">
                  <a:buFont typeface="Arial" panose="020B0604020202020204" pitchFamily="34" charset="0"/>
                  <a:buChar char="•"/>
                </a:pPr>
                <a:r>
                  <a:rPr lang="en-GB" sz="1600" dirty="0"/>
                  <a:t>We can then predict a student’s A Level mark based on their maths mark.</a:t>
                </a:r>
              </a:p>
            </p:txBody>
          </p:sp>
        </mc:Choice>
        <mc:Fallback xmlns="">
          <p:sp>
            <p:nvSpPr>
              <p:cNvPr id="44" name="TextBox 43"/>
              <p:cNvSpPr txBox="1">
                <a:spLocks noRot="1" noChangeAspect="1" noMove="1" noResize="1" noEditPoints="1" noAdjustHandles="1" noChangeArrowheads="1" noChangeShapeType="1" noTextEdit="1"/>
              </p:cNvSpPr>
              <p:nvPr/>
            </p:nvSpPr>
            <p:spPr>
              <a:xfrm>
                <a:off x="4525516" y="4541242"/>
                <a:ext cx="4248472" cy="2308324"/>
              </a:xfrm>
              <a:prstGeom prst="rect">
                <a:avLst/>
              </a:prstGeom>
              <a:blipFill>
                <a:blip r:embed="rId6"/>
                <a:stretch>
                  <a:fillRect l="-717" t="-792" r="-430" b="-2375"/>
                </a:stretch>
              </a:blipFill>
            </p:spPr>
            <p:txBody>
              <a:bodyPr/>
              <a:lstStyle/>
              <a:p>
                <a:r>
                  <a:rPr lang="en-GB">
                    <a:noFill/>
                  </a:rPr>
                  <a:t> </a:t>
                </a:r>
              </a:p>
            </p:txBody>
          </p:sp>
        </mc:Fallback>
      </mc:AlternateContent>
      <p:cxnSp>
        <p:nvCxnSpPr>
          <p:cNvPr id="46" name="Straight Connector 45"/>
          <p:cNvCxnSpPr/>
          <p:nvPr/>
        </p:nvCxnSpPr>
        <p:spPr>
          <a:xfrm flipV="1">
            <a:off x="1835696" y="1460556"/>
            <a:ext cx="2555329" cy="1231704"/>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6574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22" presetClass="entr" presetSubtype="8"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wipe(left)">
                                      <p:cBhvr>
                                        <p:cTn id="15" dur="2000"/>
                                        <p:tgtEl>
                                          <p:spTgt spid="4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Example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6" name="Straight Arrow Connector 5"/>
          <p:cNvCxnSpPr/>
          <p:nvPr/>
        </p:nvCxnSpPr>
        <p:spPr>
          <a:xfrm flipV="1">
            <a:off x="3190280" y="1090960"/>
            <a:ext cx="0" cy="23762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p:cNvCxnSpPr/>
          <p:nvPr/>
        </p:nvCxnSpPr>
        <p:spPr>
          <a:xfrm>
            <a:off x="3190280" y="3467224"/>
            <a:ext cx="30243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p:cNvSpPr/>
          <p:nvPr/>
        </p:nvSpPr>
        <p:spPr>
          <a:xfrm>
            <a:off x="3704232" y="178588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p:cNvSpPr/>
          <p:nvPr/>
        </p:nvSpPr>
        <p:spPr>
          <a:xfrm>
            <a:off x="3982368" y="2166144"/>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p:cNvSpPr/>
          <p:nvPr/>
        </p:nvSpPr>
        <p:spPr>
          <a:xfrm>
            <a:off x="4007892" y="191738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p:cNvSpPr/>
          <p:nvPr/>
        </p:nvSpPr>
        <p:spPr>
          <a:xfrm>
            <a:off x="4342408" y="192343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4643586" y="23812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Oval 12"/>
          <p:cNvSpPr/>
          <p:nvPr/>
        </p:nvSpPr>
        <p:spPr>
          <a:xfrm>
            <a:off x="4377700" y="236322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p:cNvSpPr/>
          <p:nvPr/>
        </p:nvSpPr>
        <p:spPr>
          <a:xfrm>
            <a:off x="4417268" y="245821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Oval 14"/>
          <p:cNvSpPr/>
          <p:nvPr/>
        </p:nvSpPr>
        <p:spPr>
          <a:xfrm>
            <a:off x="4833317" y="27427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Oval 15"/>
          <p:cNvSpPr/>
          <p:nvPr/>
        </p:nvSpPr>
        <p:spPr>
          <a:xfrm>
            <a:off x="5038686" y="288150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5265365" y="25600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p:cNvSpPr/>
          <p:nvPr/>
        </p:nvSpPr>
        <p:spPr>
          <a:xfrm>
            <a:off x="5542742" y="2930197"/>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p:cNvSpPr/>
          <p:nvPr/>
        </p:nvSpPr>
        <p:spPr>
          <a:xfrm>
            <a:off x="3269332" y="15054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p:cNvSpPr/>
          <p:nvPr/>
        </p:nvSpPr>
        <p:spPr>
          <a:xfrm>
            <a:off x="3804550" y="244245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p:cNvSpPr/>
          <p:nvPr/>
        </p:nvSpPr>
        <p:spPr>
          <a:xfrm>
            <a:off x="4074332" y="244599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p:cNvSpPr/>
          <p:nvPr/>
        </p:nvSpPr>
        <p:spPr>
          <a:xfrm>
            <a:off x="5043262" y="2531492"/>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p:cNvSpPr/>
          <p:nvPr/>
        </p:nvSpPr>
        <p:spPr>
          <a:xfrm>
            <a:off x="4792003" y="2617239"/>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p:cNvSpPr/>
          <p:nvPr/>
        </p:nvSpPr>
        <p:spPr>
          <a:xfrm>
            <a:off x="5070347" y="270679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p:cNvSpPr/>
          <p:nvPr/>
        </p:nvSpPr>
        <p:spPr>
          <a:xfrm>
            <a:off x="4951134" y="2493188"/>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p:cNvSpPr/>
          <p:nvPr/>
        </p:nvSpPr>
        <p:spPr>
          <a:xfrm>
            <a:off x="4475981" y="2545231"/>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p:cNvSpPr/>
          <p:nvPr/>
        </p:nvSpPr>
        <p:spPr>
          <a:xfrm>
            <a:off x="4366317" y="2593253"/>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p:cNvSpPr/>
          <p:nvPr/>
        </p:nvSpPr>
        <p:spPr>
          <a:xfrm>
            <a:off x="4625124" y="217759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Oval 28"/>
          <p:cNvSpPr/>
          <p:nvPr/>
        </p:nvSpPr>
        <p:spPr>
          <a:xfrm>
            <a:off x="4228877" y="2120326"/>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Oval 29"/>
          <p:cNvSpPr/>
          <p:nvPr/>
        </p:nvSpPr>
        <p:spPr>
          <a:xfrm>
            <a:off x="3741223" y="2121135"/>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p:cNvSpPr/>
          <p:nvPr/>
        </p:nvSpPr>
        <p:spPr>
          <a:xfrm>
            <a:off x="5170500" y="3029000"/>
            <a:ext cx="72008" cy="720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p:cNvSpPr txBox="1"/>
          <p:nvPr/>
        </p:nvSpPr>
        <p:spPr>
          <a:xfrm>
            <a:off x="3334296" y="3467224"/>
            <a:ext cx="2738844" cy="369332"/>
          </a:xfrm>
          <a:prstGeom prst="rect">
            <a:avLst/>
          </a:prstGeom>
          <a:noFill/>
        </p:spPr>
        <p:txBody>
          <a:bodyPr wrap="square" rtlCol="0">
            <a:spAutoFit/>
          </a:bodyPr>
          <a:lstStyle/>
          <a:p>
            <a:r>
              <a:rPr lang="en-GB" dirty="0"/>
              <a:t>   50     100   150   200   250</a:t>
            </a:r>
          </a:p>
        </p:txBody>
      </p:sp>
      <p:sp>
        <p:nvSpPr>
          <p:cNvPr id="33" name="TextBox 32"/>
          <p:cNvSpPr txBox="1"/>
          <p:nvPr/>
        </p:nvSpPr>
        <p:spPr>
          <a:xfrm>
            <a:off x="3720319" y="3763235"/>
            <a:ext cx="2031082" cy="307777"/>
          </a:xfrm>
          <a:prstGeom prst="rect">
            <a:avLst/>
          </a:prstGeom>
          <a:noFill/>
        </p:spPr>
        <p:txBody>
          <a:bodyPr wrap="square" rtlCol="0">
            <a:spAutoFit/>
          </a:bodyPr>
          <a:lstStyle/>
          <a:p>
            <a:pPr algn="ctr"/>
            <a:r>
              <a:rPr lang="en-GB" sz="1400" dirty="0"/>
              <a:t>Altitude (m)</a:t>
            </a:r>
          </a:p>
        </p:txBody>
      </p:sp>
      <mc:AlternateContent xmlns:mc="http://schemas.openxmlformats.org/markup-compatibility/2006" xmlns:a14="http://schemas.microsoft.com/office/drawing/2010/main">
        <mc:Choice Requires="a14">
          <p:sp>
            <p:nvSpPr>
              <p:cNvPr id="34" name="TextBox 33"/>
              <p:cNvSpPr txBox="1"/>
              <p:nvPr/>
            </p:nvSpPr>
            <p:spPr>
              <a:xfrm rot="16200000">
                <a:off x="1633811" y="1921123"/>
                <a:ext cx="2031082" cy="307777"/>
              </a:xfrm>
              <a:prstGeom prst="rect">
                <a:avLst/>
              </a:prstGeom>
              <a:noFill/>
            </p:spPr>
            <p:txBody>
              <a:bodyPr wrap="square" rtlCol="0">
                <a:spAutoFit/>
              </a:bodyPr>
              <a:lstStyle/>
              <a:p>
                <a:pPr algn="ctr"/>
                <a:r>
                  <a:rPr lang="en-GB" sz="1400" dirty="0"/>
                  <a:t>Temperature </a:t>
                </a:r>
                <a14:m>
                  <m:oMath xmlns:m="http://schemas.openxmlformats.org/officeDocument/2006/math">
                    <m:r>
                      <a:rPr lang="en-GB" sz="1400" b="0" i="1" smtClean="0">
                        <a:latin typeface="Cambria Math" panose="02040503050406030204" pitchFamily="18" charset="0"/>
                      </a:rPr>
                      <m:t>°</m:t>
                    </m:r>
                    <m:r>
                      <a:rPr lang="en-GB" sz="1400" b="0" i="1" smtClean="0">
                        <a:latin typeface="Cambria Math" panose="02040503050406030204" pitchFamily="18" charset="0"/>
                      </a:rPr>
                      <m:t>𝐹</m:t>
                    </m:r>
                  </m:oMath>
                </a14:m>
                <a:endParaRPr lang="en-GB" sz="1400" dirty="0"/>
              </a:p>
            </p:txBody>
          </p:sp>
        </mc:Choice>
        <mc:Fallback xmlns="">
          <p:sp>
            <p:nvSpPr>
              <p:cNvPr id="34" name="TextBox 33"/>
              <p:cNvSpPr txBox="1">
                <a:spLocks noRot="1" noChangeAspect="1" noMove="1" noResize="1" noEditPoints="1" noAdjustHandles="1" noChangeArrowheads="1" noChangeShapeType="1" noTextEdit="1"/>
              </p:cNvSpPr>
              <p:nvPr/>
            </p:nvSpPr>
            <p:spPr>
              <a:xfrm rot="16200000">
                <a:off x="1633811" y="1921123"/>
                <a:ext cx="2031082" cy="307777"/>
              </a:xfrm>
              <a:prstGeom prst="rect">
                <a:avLst/>
              </a:prstGeom>
              <a:blipFill>
                <a:blip r:embed="rId2"/>
                <a:stretch>
                  <a:fillRect l="-1961" r="-19608"/>
                </a:stretch>
              </a:blipFill>
            </p:spPr>
            <p:txBody>
              <a:bodyPr/>
              <a:lstStyle/>
              <a:p>
                <a:r>
                  <a:rPr lang="en-GB">
                    <a:noFill/>
                  </a:rPr>
                  <a:t> </a:t>
                </a:r>
              </a:p>
            </p:txBody>
          </p:sp>
        </mc:Fallback>
      </mc:AlternateContent>
      <p:sp>
        <p:nvSpPr>
          <p:cNvPr id="35" name="TextBox 34"/>
          <p:cNvSpPr txBox="1"/>
          <p:nvPr/>
        </p:nvSpPr>
        <p:spPr>
          <a:xfrm>
            <a:off x="2574140" y="998744"/>
            <a:ext cx="605295" cy="2169825"/>
          </a:xfrm>
          <a:prstGeom prst="rect">
            <a:avLst/>
          </a:prstGeom>
          <a:noFill/>
        </p:spPr>
        <p:txBody>
          <a:bodyPr wrap="square" rtlCol="0">
            <a:spAutoFit/>
          </a:bodyPr>
          <a:lstStyle/>
          <a:p>
            <a:pPr algn="r"/>
            <a:r>
              <a:rPr lang="en-GB" dirty="0"/>
              <a:t>100</a:t>
            </a:r>
          </a:p>
          <a:p>
            <a:pPr algn="r"/>
            <a:endParaRPr lang="en-GB" sz="1100" dirty="0"/>
          </a:p>
          <a:p>
            <a:pPr algn="r"/>
            <a:r>
              <a:rPr lang="en-GB" dirty="0"/>
              <a:t>80</a:t>
            </a:r>
          </a:p>
          <a:p>
            <a:pPr algn="r"/>
            <a:endParaRPr lang="en-GB" sz="1100" dirty="0"/>
          </a:p>
          <a:p>
            <a:pPr algn="r"/>
            <a:r>
              <a:rPr lang="en-GB" dirty="0"/>
              <a:t>60</a:t>
            </a:r>
          </a:p>
          <a:p>
            <a:pPr algn="r"/>
            <a:endParaRPr lang="en-GB" sz="1100" dirty="0"/>
          </a:p>
          <a:p>
            <a:pPr algn="r"/>
            <a:r>
              <a:rPr lang="en-GB" dirty="0"/>
              <a:t>40</a:t>
            </a:r>
          </a:p>
          <a:p>
            <a:pPr algn="r"/>
            <a:endParaRPr lang="en-GB" sz="1100" dirty="0"/>
          </a:p>
          <a:p>
            <a:pPr algn="r"/>
            <a:r>
              <a:rPr lang="en-GB" dirty="0"/>
              <a:t>20</a:t>
            </a:r>
          </a:p>
        </p:txBody>
      </p:sp>
      <mc:AlternateContent xmlns:mc="http://schemas.openxmlformats.org/markup-compatibility/2006" xmlns:a14="http://schemas.microsoft.com/office/drawing/2010/main">
        <mc:Choice Requires="a14">
          <p:sp>
            <p:nvSpPr>
              <p:cNvPr id="36" name="TextBox 35"/>
              <p:cNvSpPr txBox="1"/>
              <p:nvPr/>
            </p:nvSpPr>
            <p:spPr>
              <a:xfrm>
                <a:off x="6116315" y="3267125"/>
                <a:ext cx="544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𝑥</m:t>
                      </m:r>
                    </m:oMath>
                  </m:oMathPara>
                </a14:m>
                <a:endParaRPr lang="en-GB" dirty="0"/>
              </a:p>
            </p:txBody>
          </p:sp>
        </mc:Choice>
        <mc:Fallback xmlns="">
          <p:sp>
            <p:nvSpPr>
              <p:cNvPr id="36" name="TextBox 35"/>
              <p:cNvSpPr txBox="1">
                <a:spLocks noRot="1" noChangeAspect="1" noMove="1" noResize="1" noEditPoints="1" noAdjustHandles="1" noChangeArrowheads="1" noChangeShapeType="1" noTextEdit="1"/>
              </p:cNvSpPr>
              <p:nvPr/>
            </p:nvSpPr>
            <p:spPr>
              <a:xfrm>
                <a:off x="6116315" y="3267125"/>
                <a:ext cx="544835"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2938915" y="685543"/>
                <a:ext cx="54483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oMath>
                  </m:oMathPara>
                </a14:m>
                <a:endParaRPr lang="en-GB" dirty="0"/>
              </a:p>
            </p:txBody>
          </p:sp>
        </mc:Choice>
        <mc:Fallback xmlns="">
          <p:sp>
            <p:nvSpPr>
              <p:cNvPr id="37" name="TextBox 36"/>
              <p:cNvSpPr txBox="1">
                <a:spLocks noRot="1" noChangeAspect="1" noMove="1" noResize="1" noEditPoints="1" noAdjustHandles="1" noChangeArrowheads="1" noChangeShapeType="1" noTextEdit="1"/>
              </p:cNvSpPr>
              <p:nvPr/>
            </p:nvSpPr>
            <p:spPr>
              <a:xfrm>
                <a:off x="2938915" y="685543"/>
                <a:ext cx="544835" cy="369332"/>
              </a:xfrm>
              <a:prstGeom prst="rect">
                <a:avLst/>
              </a:prstGeom>
              <a:blipFill>
                <a:blip r:embed="rId4"/>
                <a:stretch>
                  <a:fillRect b="-6557"/>
                </a:stretch>
              </a:blipFill>
            </p:spPr>
            <p:txBody>
              <a:bodyPr/>
              <a:lstStyle/>
              <a:p>
                <a:r>
                  <a:rPr lang="en-GB">
                    <a:noFill/>
                  </a:rPr>
                  <a:t> </a:t>
                </a:r>
              </a:p>
            </p:txBody>
          </p:sp>
        </mc:Fallback>
      </mc:AlternateContent>
      <p:cxnSp>
        <p:nvCxnSpPr>
          <p:cNvPr id="38" name="Straight Connector 37"/>
          <p:cNvCxnSpPr/>
          <p:nvPr/>
        </p:nvCxnSpPr>
        <p:spPr>
          <a:xfrm>
            <a:off x="3195638" y="1800225"/>
            <a:ext cx="2562225" cy="127635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512987" y="4154275"/>
                <a:ext cx="7884740" cy="2770951"/>
              </a:xfrm>
              <a:prstGeom prst="rect">
                <a:avLst/>
              </a:prstGeom>
              <a:noFill/>
            </p:spPr>
            <p:txBody>
              <a:bodyPr wrap="square" rtlCol="0">
                <a:spAutoFit/>
              </a:bodyPr>
              <a:lstStyle/>
              <a:p>
                <a:r>
                  <a:rPr lang="en-GB" sz="1600" dirty="0"/>
                  <a:t>The temperature </a:t>
                </a:r>
                <a14:m>
                  <m:oMath xmlns:m="http://schemas.openxmlformats.org/officeDocument/2006/math">
                    <m:r>
                      <a:rPr lang="en-GB" sz="1600" b="0" i="1" smtClean="0">
                        <a:latin typeface="Cambria Math" panose="02040503050406030204" pitchFamily="18" charset="0"/>
                      </a:rPr>
                      <m:t>𝑦</m:t>
                    </m:r>
                  </m:oMath>
                </a14:m>
                <a:r>
                  <a:rPr lang="en-GB" sz="1600" dirty="0"/>
                  <a:t> at different points on a mountain is recorded at different altitudes </a:t>
                </a:r>
                <a14:m>
                  <m:oMath xmlns:m="http://schemas.openxmlformats.org/officeDocument/2006/math">
                    <m:r>
                      <a:rPr lang="en-GB" sz="1600" b="0" i="1" smtClean="0">
                        <a:latin typeface="Cambria Math" panose="02040503050406030204" pitchFamily="18" charset="0"/>
                      </a:rPr>
                      <m:t>𝑥</m:t>
                    </m:r>
                  </m:oMath>
                </a14:m>
                <a:r>
                  <a:rPr lang="en-GB" sz="1600" dirty="0"/>
                  <a:t>.</a:t>
                </a:r>
              </a:p>
              <a:p>
                <a:r>
                  <a:rPr lang="en-GB" sz="1600" dirty="0"/>
                  <a:t>Suppose we were to use a linear model </a:t>
                </a:r>
                <a14:m>
                  <m:oMath xmlns:m="http://schemas.openxmlformats.org/officeDocument/2006/math">
                    <m:r>
                      <a:rPr lang="en-GB" sz="1600" b="0" i="1" smtClean="0">
                        <a:latin typeface="Cambria Math" panose="02040503050406030204" pitchFamily="18" charset="0"/>
                      </a:rPr>
                      <m:t>𝑦</m:t>
                    </m:r>
                    <m:r>
                      <a:rPr lang="en-GB" sz="1600" b="0" i="1" smtClean="0">
                        <a:latin typeface="Cambria Math" panose="02040503050406030204" pitchFamily="18" charset="0"/>
                      </a:rPr>
                      <m:t>=</m:t>
                    </m:r>
                    <m:r>
                      <a:rPr lang="en-GB" sz="1600" b="0" i="1" smtClean="0">
                        <a:latin typeface="Cambria Math" panose="02040503050406030204" pitchFamily="18" charset="0"/>
                      </a:rPr>
                      <m:t>𝑚𝑥</m:t>
                    </m:r>
                    <m:r>
                      <a:rPr lang="en-GB" sz="1600" b="0" i="1" smtClean="0">
                        <a:latin typeface="Cambria Math" panose="02040503050406030204" pitchFamily="18" charset="0"/>
                      </a:rPr>
                      <m:t>+</m:t>
                    </m:r>
                    <m:r>
                      <a:rPr lang="en-GB" sz="1600" b="0" i="1" smtClean="0">
                        <a:latin typeface="Cambria Math" panose="02040503050406030204" pitchFamily="18" charset="0"/>
                      </a:rPr>
                      <m:t>𝑐</m:t>
                    </m:r>
                  </m:oMath>
                </a14:m>
                <a:r>
                  <a:rPr lang="en-GB" sz="1600" dirty="0"/>
                  <a:t>.</a:t>
                </a:r>
              </a:p>
              <a:p>
                <a:endParaRPr lang="en-GB" sz="1600" dirty="0"/>
              </a:p>
              <a:p>
                <a:r>
                  <a:rPr lang="en-GB" sz="1600" dirty="0"/>
                  <a:t>Determine </a:t>
                </a:r>
                <a14:m>
                  <m:oMath xmlns:m="http://schemas.openxmlformats.org/officeDocument/2006/math">
                    <m:r>
                      <a:rPr lang="en-GB" sz="1600" b="0" i="1" smtClean="0">
                        <a:latin typeface="Cambria Math" panose="02040503050406030204" pitchFamily="18" charset="0"/>
                      </a:rPr>
                      <m:t>𝑚</m:t>
                    </m:r>
                  </m:oMath>
                </a14:m>
                <a:r>
                  <a:rPr lang="en-GB" sz="1600" dirty="0"/>
                  <a:t> and </a:t>
                </a:r>
                <a14:m>
                  <m:oMath xmlns:m="http://schemas.openxmlformats.org/officeDocument/2006/math">
                    <m:r>
                      <a:rPr lang="en-GB" sz="1600" b="0" i="1" smtClean="0">
                        <a:latin typeface="Cambria Math" panose="02040503050406030204" pitchFamily="18" charset="0"/>
                      </a:rPr>
                      <m:t>𝑐</m:t>
                    </m:r>
                  </m:oMath>
                </a14:m>
                <a:r>
                  <a:rPr lang="en-GB" sz="1600" dirty="0"/>
                  <a:t> (you can assume the line goes through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0,70</m:t>
                        </m:r>
                      </m:e>
                    </m:d>
                  </m:oMath>
                </a14:m>
                <a:r>
                  <a:rPr lang="en-GB" sz="1600" dirty="0"/>
                  <a:t> and </a:t>
                </a:r>
                <a14:m>
                  <m:oMath xmlns:m="http://schemas.openxmlformats.org/officeDocument/2006/math">
                    <m:d>
                      <m:dPr>
                        <m:ctrlPr>
                          <a:rPr lang="en-GB" sz="1600" b="0" i="1" smtClean="0">
                            <a:latin typeface="Cambria Math" panose="02040503050406030204" pitchFamily="18" charset="0"/>
                          </a:rPr>
                        </m:ctrlPr>
                      </m:dPr>
                      <m:e>
                        <m:r>
                          <a:rPr lang="en-GB" sz="1600" b="0" i="1" smtClean="0">
                            <a:latin typeface="Cambria Math" panose="02040503050406030204" pitchFamily="18" charset="0"/>
                          </a:rPr>
                          <m:t>250,20</m:t>
                        </m:r>
                      </m:e>
                    </m:d>
                  </m:oMath>
                </a14:m>
                <a:r>
                  <a:rPr lang="en-GB" sz="1600" dirty="0"/>
                  <a:t>.</a:t>
                </a:r>
              </a:p>
              <a:p>
                <a:pP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𝒎</m:t>
                      </m:r>
                      <m:r>
                        <a:rPr lang="en-GB" sz="1600" b="1" i="1" smtClean="0">
                          <a:latin typeface="Cambria Math" panose="02040503050406030204" pitchFamily="18" charset="0"/>
                        </a:rPr>
                        <m:t>=</m:t>
                      </m:r>
                      <m:f>
                        <m:fPr>
                          <m:ctrlPr>
                            <a:rPr lang="en-GB" sz="1600" b="1" i="1" smtClean="0">
                              <a:latin typeface="Cambria Math" panose="02040503050406030204" pitchFamily="18" charset="0"/>
                            </a:rPr>
                          </m:ctrlPr>
                        </m:fPr>
                        <m:num>
                          <m:r>
                            <a:rPr lang="en-GB" sz="1600" b="1" i="1" smtClean="0">
                              <a:latin typeface="Cambria Math" panose="02040503050406030204" pitchFamily="18" charset="0"/>
                            </a:rPr>
                            <m:t>−</m:t>
                          </m:r>
                          <m:r>
                            <a:rPr lang="en-GB" sz="1600" b="1" i="1" smtClean="0">
                              <a:latin typeface="Cambria Math" panose="02040503050406030204" pitchFamily="18" charset="0"/>
                            </a:rPr>
                            <m:t>𝟓𝟎</m:t>
                          </m:r>
                        </m:num>
                        <m:den>
                          <m:r>
                            <a:rPr lang="en-GB" sz="1600" b="1" i="1" smtClean="0">
                              <a:latin typeface="Cambria Math" panose="02040503050406030204" pitchFamily="18" charset="0"/>
                            </a:rPr>
                            <m:t>𝟐𝟓𝟎</m:t>
                          </m:r>
                        </m:den>
                      </m:f>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         </m:t>
                      </m:r>
                      <m:r>
                        <a:rPr lang="en-GB" sz="1600" b="1" i="1" smtClean="0">
                          <a:latin typeface="Cambria Math" panose="02040503050406030204" pitchFamily="18" charset="0"/>
                        </a:rPr>
                        <m:t>𝒄</m:t>
                      </m:r>
                      <m:r>
                        <a:rPr lang="en-GB" sz="1600" b="1" i="1" smtClean="0">
                          <a:latin typeface="Cambria Math" panose="02040503050406030204" pitchFamily="18" charset="0"/>
                        </a:rPr>
                        <m:t>=</m:t>
                      </m:r>
                      <m:r>
                        <a:rPr lang="en-GB" sz="1600" b="1" i="1" smtClean="0">
                          <a:latin typeface="Cambria Math" panose="02040503050406030204" pitchFamily="18" charset="0"/>
                        </a:rPr>
                        <m:t>𝟕𝟎</m:t>
                      </m:r>
                    </m:oMath>
                  </m:oMathPara>
                </a14:m>
                <a:endParaRPr lang="en-GB" sz="1600" b="1" dirty="0"/>
              </a:p>
              <a:p>
                <a:r>
                  <a:rPr lang="en-GB" sz="1600" b="1" u="sng" dirty="0"/>
                  <a:t>Interpret</a:t>
                </a:r>
                <a:r>
                  <a:rPr lang="en-GB" sz="1600" dirty="0"/>
                  <a:t> the meaning of </a:t>
                </a:r>
                <a14:m>
                  <m:oMath xmlns:m="http://schemas.openxmlformats.org/officeDocument/2006/math">
                    <m:r>
                      <a:rPr lang="en-GB" sz="1600" b="0" i="1" smtClean="0">
                        <a:latin typeface="Cambria Math" panose="02040503050406030204" pitchFamily="18" charset="0"/>
                      </a:rPr>
                      <m:t>𝑚</m:t>
                    </m:r>
                  </m:oMath>
                </a14:m>
                <a:r>
                  <a:rPr lang="en-GB" sz="1600" dirty="0"/>
                  <a:t> and </a:t>
                </a:r>
                <a14:m>
                  <m:oMath xmlns:m="http://schemas.openxmlformats.org/officeDocument/2006/math">
                    <m:r>
                      <a:rPr lang="en-GB" sz="1600" b="0" i="1" smtClean="0">
                        <a:latin typeface="Cambria Math" panose="02040503050406030204" pitchFamily="18" charset="0"/>
                      </a:rPr>
                      <m:t>𝑐</m:t>
                    </m:r>
                  </m:oMath>
                </a14:m>
                <a:r>
                  <a:rPr lang="en-GB" sz="1600" dirty="0"/>
                  <a:t> </a:t>
                </a:r>
                <a:r>
                  <a:rPr lang="en-GB" sz="1600" b="1" u="sng" dirty="0"/>
                  <a:t>in this context</a:t>
                </a:r>
                <a:r>
                  <a:rPr lang="en-GB" sz="1600" dirty="0"/>
                  <a:t>.</a:t>
                </a:r>
              </a:p>
              <a:p>
                <a:r>
                  <a:rPr lang="en-GB" sz="1600" b="1" dirty="0"/>
                  <a:t>The temperature at sea level is </a:t>
                </a:r>
                <a14:m>
                  <m:oMath xmlns:m="http://schemas.openxmlformats.org/officeDocument/2006/math">
                    <m:r>
                      <a:rPr lang="en-GB" sz="1600" b="1" i="1" smtClean="0">
                        <a:latin typeface="Cambria Math" panose="02040503050406030204" pitchFamily="18" charset="0"/>
                      </a:rPr>
                      <m:t>𝟕𝟎</m:t>
                    </m:r>
                    <m:r>
                      <a:rPr lang="en-GB" sz="1600" b="1" i="1" smtClean="0">
                        <a:latin typeface="Cambria Math" panose="02040503050406030204" pitchFamily="18" charset="0"/>
                      </a:rPr>
                      <m:t>°</m:t>
                    </m:r>
                    <m:r>
                      <a:rPr lang="en-GB" sz="1600" b="1" i="1" smtClean="0">
                        <a:latin typeface="Cambria Math" panose="02040503050406030204" pitchFamily="18" charset="0"/>
                      </a:rPr>
                      <m:t>𝑭</m:t>
                    </m:r>
                  </m:oMath>
                </a14:m>
                <a:r>
                  <a:rPr lang="en-GB" sz="1600" b="1" dirty="0"/>
                  <a:t>. The temperature goes down </a:t>
                </a:r>
                <a14:m>
                  <m:oMath xmlns:m="http://schemas.openxmlformats.org/officeDocument/2006/math">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m:t>
                    </m:r>
                    <m:r>
                      <a:rPr lang="en-GB" sz="1600" b="1" i="1" smtClean="0">
                        <a:latin typeface="Cambria Math" panose="02040503050406030204" pitchFamily="18" charset="0"/>
                      </a:rPr>
                      <m:t>𝑭</m:t>
                    </m:r>
                  </m:oMath>
                </a14:m>
                <a:r>
                  <a:rPr lang="en-GB" sz="1600" b="1" dirty="0"/>
                  <a:t> for each extra metre in altitude.</a:t>
                </a:r>
              </a:p>
              <a:p>
                <a:r>
                  <a:rPr lang="en-GB" sz="1600" dirty="0"/>
                  <a:t>Predict at what altitude the temperature reaches </a:t>
                </a:r>
                <a14:m>
                  <m:oMath xmlns:m="http://schemas.openxmlformats.org/officeDocument/2006/math">
                    <m:r>
                      <a:rPr lang="en-GB" sz="1600" b="0" i="1" smtClean="0">
                        <a:latin typeface="Cambria Math" panose="02040503050406030204" pitchFamily="18" charset="0"/>
                      </a:rPr>
                      <m:t>0°</m:t>
                    </m:r>
                    <m:r>
                      <a:rPr lang="en-GB" sz="1600" b="0" i="1" smtClean="0">
                        <a:latin typeface="Cambria Math" panose="02040503050406030204" pitchFamily="18" charset="0"/>
                      </a:rPr>
                      <m:t>𝐹</m:t>
                    </m:r>
                  </m:oMath>
                </a14:m>
                <a:r>
                  <a:rPr lang="en-GB" sz="1600" dirty="0"/>
                  <a:t>.</a:t>
                </a:r>
              </a:p>
              <a:p>
                <a:pP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𝟎</m:t>
                      </m:r>
                      <m:r>
                        <a:rPr lang="en-GB" sz="1600" b="1" i="1" smtClean="0">
                          <a:latin typeface="Cambria Math" panose="02040503050406030204" pitchFamily="18" charset="0"/>
                        </a:rPr>
                        <m:t>.</m:t>
                      </m:r>
                      <m:r>
                        <a:rPr lang="en-GB" sz="1600" b="1" i="1" smtClean="0">
                          <a:latin typeface="Cambria Math" panose="02040503050406030204" pitchFamily="18" charset="0"/>
                        </a:rPr>
                        <m:t>𝟐</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𝟕𝟎</m:t>
                      </m:r>
                      <m:r>
                        <a:rPr lang="en-GB" sz="1600" b="1" i="1" smtClean="0">
                          <a:latin typeface="Cambria Math" panose="02040503050406030204" pitchFamily="18" charset="0"/>
                        </a:rPr>
                        <m:t>    →   </m:t>
                      </m:r>
                      <m:r>
                        <a:rPr lang="en-GB" sz="1600" b="1" i="1" smtClean="0">
                          <a:latin typeface="Cambria Math" panose="02040503050406030204" pitchFamily="18" charset="0"/>
                        </a:rPr>
                        <m:t>𝒙</m:t>
                      </m:r>
                      <m:r>
                        <a:rPr lang="en-GB" sz="1600" b="1" i="1" smtClean="0">
                          <a:latin typeface="Cambria Math" panose="02040503050406030204" pitchFamily="18" charset="0"/>
                        </a:rPr>
                        <m:t>=</m:t>
                      </m:r>
                      <m:r>
                        <a:rPr lang="en-GB" sz="1600" b="1" i="1" smtClean="0">
                          <a:latin typeface="Cambria Math" panose="02040503050406030204" pitchFamily="18" charset="0"/>
                        </a:rPr>
                        <m:t>𝟑𝟓𝟎</m:t>
                      </m:r>
                      <m:r>
                        <a:rPr lang="en-GB" sz="1600" b="1" i="1" smtClean="0">
                          <a:latin typeface="Cambria Math" panose="02040503050406030204" pitchFamily="18" charset="0"/>
                        </a:rPr>
                        <m:t>°</m:t>
                      </m:r>
                      <m:r>
                        <a:rPr lang="en-GB" sz="1600" b="1" i="1" smtClean="0">
                          <a:latin typeface="Cambria Math" panose="02040503050406030204" pitchFamily="18" charset="0"/>
                        </a:rPr>
                        <m:t>𝑪</m:t>
                      </m:r>
                    </m:oMath>
                  </m:oMathPara>
                </a14:m>
                <a:endParaRPr lang="en-GB" sz="1600" b="1" dirty="0"/>
              </a:p>
            </p:txBody>
          </p:sp>
        </mc:Choice>
        <mc:Fallback xmlns="">
          <p:sp>
            <p:nvSpPr>
              <p:cNvPr id="39" name="TextBox 38"/>
              <p:cNvSpPr txBox="1">
                <a:spLocks noRot="1" noChangeAspect="1" noMove="1" noResize="1" noEditPoints="1" noAdjustHandles="1" noChangeArrowheads="1" noChangeShapeType="1" noTextEdit="1"/>
              </p:cNvSpPr>
              <p:nvPr/>
            </p:nvSpPr>
            <p:spPr>
              <a:xfrm>
                <a:off x="512987" y="4154275"/>
                <a:ext cx="7884740" cy="2770951"/>
              </a:xfrm>
              <a:prstGeom prst="rect">
                <a:avLst/>
              </a:prstGeom>
              <a:blipFill>
                <a:blip r:embed="rId5"/>
                <a:stretch>
                  <a:fillRect l="-386" t="-659"/>
                </a:stretch>
              </a:blipFill>
            </p:spPr>
            <p:txBody>
              <a:bodyPr/>
              <a:lstStyle/>
              <a:p>
                <a:r>
                  <a:rPr lang="en-GB">
                    <a:noFill/>
                  </a:rPr>
                  <a:t> </a:t>
                </a:r>
              </a:p>
            </p:txBody>
          </p:sp>
        </mc:Fallback>
      </mc:AlternateContent>
      <p:cxnSp>
        <p:nvCxnSpPr>
          <p:cNvPr id="50" name="Straight Connector 49"/>
          <p:cNvCxnSpPr/>
          <p:nvPr/>
        </p:nvCxnSpPr>
        <p:spPr>
          <a:xfrm>
            <a:off x="3706031" y="3400425"/>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224920" y="339521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723599" y="339521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236944" y="339521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749595" y="3395216"/>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3131071" y="3002856"/>
            <a:ext cx="140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130228" y="2514460"/>
            <a:ext cx="140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128988" y="2053578"/>
            <a:ext cx="140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3128988" y="1577503"/>
            <a:ext cx="140344"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2663579" y="5175679"/>
            <a:ext cx="3144570" cy="4984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64" name="Rectangle 63"/>
          <p:cNvSpPr/>
          <p:nvPr/>
        </p:nvSpPr>
        <p:spPr>
          <a:xfrm>
            <a:off x="589309" y="5922565"/>
            <a:ext cx="7440441" cy="4122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65" name="Rectangle 64"/>
          <p:cNvSpPr/>
          <p:nvPr/>
        </p:nvSpPr>
        <p:spPr>
          <a:xfrm>
            <a:off x="2647507" y="6624084"/>
            <a:ext cx="3487480" cy="21210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66" name="Rectangle 65"/>
          <p:cNvSpPr/>
          <p:nvPr/>
        </p:nvSpPr>
        <p:spPr>
          <a:xfrm>
            <a:off x="198358" y="4928135"/>
            <a:ext cx="261467" cy="2513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a</a:t>
            </a:r>
          </a:p>
        </p:txBody>
      </p:sp>
      <p:sp>
        <p:nvSpPr>
          <p:cNvPr id="67" name="Rectangle 66"/>
          <p:cNvSpPr/>
          <p:nvPr/>
        </p:nvSpPr>
        <p:spPr>
          <a:xfrm>
            <a:off x="213652" y="5655233"/>
            <a:ext cx="261467" cy="2513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b</a:t>
            </a:r>
          </a:p>
        </p:txBody>
      </p:sp>
      <p:sp>
        <p:nvSpPr>
          <p:cNvPr id="68" name="Rectangle 67"/>
          <p:cNvSpPr/>
          <p:nvPr/>
        </p:nvSpPr>
        <p:spPr>
          <a:xfrm>
            <a:off x="224939" y="6382331"/>
            <a:ext cx="261467" cy="25135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c</a:t>
            </a:r>
          </a:p>
        </p:txBody>
      </p:sp>
      <p:cxnSp>
        <p:nvCxnSpPr>
          <p:cNvPr id="70" name="Straight Connector 69"/>
          <p:cNvCxnSpPr/>
          <p:nvPr/>
        </p:nvCxnSpPr>
        <p:spPr>
          <a:xfrm>
            <a:off x="0" y="4797152"/>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5756326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childTnLst>
                    </p:cTn>
                  </p:par>
                </p:childTnLst>
              </p:cTn>
              <p:nextCondLst>
                <p:cond evt="onClick" delay="0">
                  <p:tgtEl>
                    <p:spTgt spid="63"/>
                  </p:tgtEl>
                </p:cond>
              </p:nextCondLst>
            </p:seq>
            <p:seq concurrent="1" nextAc="seek">
              <p:cTn id="8" restart="whenNotActive" fill="hold" evtFilter="cancelBubble" nodeType="interactiveSeq">
                <p:stCondLst>
                  <p:cond evt="onClick" delay="0">
                    <p:tgtEl>
                      <p:spTgt spid="6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64"/>
                                        </p:tgtEl>
                                      </p:cBhvr>
                                    </p:animEffect>
                                    <p:set>
                                      <p:cBhvr>
                                        <p:cTn id="13" dur="1" fill="hold">
                                          <p:stCondLst>
                                            <p:cond delay="499"/>
                                          </p:stCondLst>
                                        </p:cTn>
                                        <p:tgtEl>
                                          <p:spTgt spid="64"/>
                                        </p:tgtEl>
                                        <p:attrNameLst>
                                          <p:attrName>style.visibility</p:attrName>
                                        </p:attrNameLst>
                                      </p:cBhvr>
                                      <p:to>
                                        <p:strVal val="hidden"/>
                                      </p:to>
                                    </p:set>
                                  </p:childTnLst>
                                </p:cTn>
                              </p:par>
                            </p:childTnLst>
                          </p:cTn>
                        </p:par>
                      </p:childTnLst>
                    </p:cTn>
                  </p:par>
                </p:childTnLst>
              </p:cTn>
              <p:nextCondLst>
                <p:cond evt="onClick" delay="0">
                  <p:tgtEl>
                    <p:spTgt spid="64"/>
                  </p:tgtEl>
                </p:cond>
              </p:nextCondLst>
            </p:seq>
            <p:seq concurrent="1" nextAc="seek">
              <p:cTn id="14" restart="whenNotActive" fill="hold" evtFilter="cancelBubble" nodeType="interactiveSeq">
                <p:stCondLst>
                  <p:cond evt="onClick" delay="0">
                    <p:tgtEl>
                      <p:spTgt spid="6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65"/>
                                        </p:tgtEl>
                                      </p:cBhvr>
                                    </p:animEffect>
                                    <p:set>
                                      <p:cBhvr>
                                        <p:cTn id="19" dur="1" fill="hold">
                                          <p:stCondLst>
                                            <p:cond delay="499"/>
                                          </p:stCondLst>
                                        </p:cTn>
                                        <p:tgtEl>
                                          <p:spTgt spid="65"/>
                                        </p:tgtEl>
                                        <p:attrNameLst>
                                          <p:attrName>style.visibility</p:attrName>
                                        </p:attrNameLst>
                                      </p:cBhvr>
                                      <p:to>
                                        <p:strVal val="hidden"/>
                                      </p:to>
                                    </p:set>
                                  </p:childTnLst>
                                </p:cTn>
                              </p:par>
                            </p:childTnLst>
                          </p:cTn>
                        </p:par>
                      </p:childTnLst>
                    </p:cTn>
                  </p:par>
                </p:childTnLst>
              </p:cTn>
              <p:nextCondLst>
                <p:cond evt="onClick" delay="0">
                  <p:tgtEl>
                    <p:spTgt spid="65"/>
                  </p:tgtEl>
                </p:cond>
              </p:nextCondLst>
            </p:seq>
          </p:childTnLst>
        </p:cTn>
      </p:par>
    </p:tnLst>
    <p:bldLst>
      <p:bldP spid="63" grpId="0" animBg="1"/>
      <p:bldP spid="64" grpId="0" animBg="1"/>
      <p:bldP spid="6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Evaluating if a linear model is most suitable</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467544" y="980728"/>
                <a:ext cx="7056784" cy="1200329"/>
              </a:xfrm>
              <a:prstGeom prst="rect">
                <a:avLst/>
              </a:prstGeom>
              <a:noFill/>
            </p:spPr>
            <p:txBody>
              <a:bodyPr wrap="square" rtlCol="0">
                <a:spAutoFit/>
              </a:bodyPr>
              <a:lstStyle/>
              <a:p>
                <a:r>
                  <a:rPr lang="en-GB" dirty="0"/>
                  <a:t>Choosing a model for our data usually involves making </a:t>
                </a:r>
                <a:r>
                  <a:rPr lang="en-GB" b="1" dirty="0"/>
                  <a:t>simplifying assumptions</a:t>
                </a:r>
                <a:r>
                  <a:rPr lang="en-GB" dirty="0"/>
                  <a:t>. For a linear model we are assuming:</a:t>
                </a:r>
              </a:p>
              <a:p>
                <a:endParaRPr lang="en-GB" dirty="0"/>
              </a:p>
              <a:p>
                <a:r>
                  <a:rPr lang="en-GB" dirty="0"/>
                  <a:t>The </a:t>
                </a:r>
                <a14:m>
                  <m:oMath xmlns:m="http://schemas.openxmlformats.org/officeDocument/2006/math">
                    <m:r>
                      <a:rPr lang="en-GB" b="0" i="1" smtClean="0">
                        <a:latin typeface="Cambria Math" panose="02040503050406030204" pitchFamily="18" charset="0"/>
                      </a:rPr>
                      <m:t>𝑦</m:t>
                    </m:r>
                  </m:oMath>
                </a14:m>
                <a:r>
                  <a:rPr lang="en-GB" dirty="0"/>
                  <a:t> value goes up the same amount for each unit increase in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980728"/>
                <a:ext cx="7056784" cy="1200329"/>
              </a:xfrm>
              <a:prstGeom prst="rect">
                <a:avLst/>
              </a:prstGeom>
              <a:blipFill>
                <a:blip r:embed="rId2"/>
                <a:stretch>
                  <a:fillRect l="-778" t="-3046" b="-7107"/>
                </a:stretch>
              </a:blipFill>
            </p:spPr>
            <p:txBody>
              <a:bodyPr/>
              <a:lstStyle/>
              <a:p>
                <a:r>
                  <a:rPr lang="en-GB">
                    <a:noFill/>
                  </a:rPr>
                  <a:t> </a:t>
                </a:r>
              </a:p>
            </p:txBody>
          </p:sp>
        </mc:Fallback>
      </mc:AlternateContent>
      <p:sp>
        <p:nvSpPr>
          <p:cNvPr id="6" name="TextBox 5"/>
          <p:cNvSpPr txBox="1"/>
          <p:nvPr/>
        </p:nvSpPr>
        <p:spPr>
          <a:xfrm>
            <a:off x="600927" y="4690827"/>
            <a:ext cx="7056784" cy="369332"/>
          </a:xfrm>
          <a:prstGeom prst="rect">
            <a:avLst/>
          </a:prstGeom>
          <a:noFill/>
        </p:spPr>
        <p:txBody>
          <a:bodyPr wrap="square" rtlCol="0">
            <a:spAutoFit/>
          </a:bodyPr>
          <a:lstStyle/>
          <a:p>
            <a:r>
              <a:rPr lang="en-GB" dirty="0"/>
              <a:t>The population is unlikely to increase by the same amount each year. </a:t>
            </a:r>
          </a:p>
        </p:txBody>
      </p:sp>
      <mc:AlternateContent xmlns:mc="http://schemas.openxmlformats.org/markup-compatibility/2006" xmlns:a14="http://schemas.microsoft.com/office/drawing/2010/main">
        <mc:Choice Requires="a14">
          <p:sp>
            <p:nvSpPr>
              <p:cNvPr id="7" name="Rectangle 6"/>
              <p:cNvSpPr/>
              <p:nvPr/>
            </p:nvSpPr>
            <p:spPr>
              <a:xfrm>
                <a:off x="596089" y="2785201"/>
                <a:ext cx="7632848" cy="1754326"/>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t>The current population of Bickerstonia is 26000. This year (2017) the population increased by 150. Matt decides to model the population </a:t>
                </a:r>
                <a14:m>
                  <m:oMath xmlns:m="http://schemas.openxmlformats.org/officeDocument/2006/math">
                    <m:r>
                      <a:rPr lang="en-GB" i="1">
                        <a:latin typeface="Cambria Math" panose="02040503050406030204" pitchFamily="18" charset="0"/>
                      </a:rPr>
                      <m:t>𝑃</m:t>
                    </m:r>
                  </m:oMath>
                </a14:m>
                <a:r>
                  <a:rPr lang="en-GB" dirty="0"/>
                  <a:t> based on the years </a:t>
                </a:r>
                <a14:m>
                  <m:oMath xmlns:m="http://schemas.openxmlformats.org/officeDocument/2006/math">
                    <m:r>
                      <a:rPr lang="en-GB" i="1">
                        <a:latin typeface="Cambria Math" panose="02040503050406030204" pitchFamily="18" charset="0"/>
                      </a:rPr>
                      <m:t>𝑡</m:t>
                    </m:r>
                  </m:oMath>
                </a14:m>
                <a:r>
                  <a:rPr lang="en-GB" dirty="0"/>
                  <a:t> after 2017 by the linear model:</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𝑚𝑡</m:t>
                      </m:r>
                      <m:r>
                        <a:rPr lang="en-GB" i="1">
                          <a:latin typeface="Cambria Math" panose="02040503050406030204" pitchFamily="18" charset="0"/>
                        </a:rPr>
                        <m:t>+</m:t>
                      </m:r>
                      <m:r>
                        <a:rPr lang="en-GB" i="1">
                          <a:latin typeface="Cambria Math" panose="02040503050406030204" pitchFamily="18" charset="0"/>
                        </a:rPr>
                        <m:t>𝑐</m:t>
                      </m:r>
                    </m:oMath>
                  </m:oMathPara>
                </a14:m>
                <a:endParaRPr lang="en-GB" dirty="0"/>
              </a:p>
              <a:p>
                <a:endParaRPr lang="en-GB" dirty="0"/>
              </a:p>
              <a:p>
                <a:r>
                  <a:rPr lang="en-GB" dirty="0"/>
                  <a:t>Why might this not be a suitable model?</a:t>
                </a:r>
              </a:p>
            </p:txBody>
          </p:sp>
        </mc:Choice>
        <mc:Fallback xmlns="">
          <p:sp>
            <p:nvSpPr>
              <p:cNvPr id="7" name="Rectangle 6"/>
              <p:cNvSpPr>
                <a:spLocks noRot="1" noChangeAspect="1" noMove="1" noResize="1" noEditPoints="1" noAdjustHandles="1" noChangeArrowheads="1" noChangeShapeType="1" noTextEdit="1"/>
              </p:cNvSpPr>
              <p:nvPr/>
            </p:nvSpPr>
            <p:spPr>
              <a:xfrm>
                <a:off x="596089" y="2785201"/>
                <a:ext cx="7632848" cy="1754326"/>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8" name="TextBox 7"/>
          <p:cNvSpPr txBox="1"/>
          <p:nvPr/>
        </p:nvSpPr>
        <p:spPr>
          <a:xfrm>
            <a:off x="7126597" y="5226780"/>
            <a:ext cx="1512168" cy="646331"/>
          </a:xfrm>
          <a:prstGeom prst="rect">
            <a:avLst/>
          </a:prstGeom>
          <a:noFill/>
        </p:spPr>
        <p:txBody>
          <a:bodyPr wrap="square" rtlCol="0">
            <a:spAutoFit/>
          </a:bodyPr>
          <a:lstStyle/>
          <a:p>
            <a:r>
              <a:rPr lang="en-GB" sz="1200" dirty="0"/>
              <a:t>i.e. the assumption of a linear model is violated.</a:t>
            </a:r>
          </a:p>
        </p:txBody>
      </p:sp>
      <p:cxnSp>
        <p:nvCxnSpPr>
          <p:cNvPr id="10" name="Straight Arrow Connector 9"/>
          <p:cNvCxnSpPr>
            <a:stCxn id="8" idx="1"/>
          </p:cNvCxnSpPr>
          <p:nvPr/>
        </p:nvCxnSpPr>
        <p:spPr>
          <a:xfrm flipH="1" flipV="1">
            <a:off x="6516216" y="5060159"/>
            <a:ext cx="610381" cy="489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2220888" y="5437587"/>
                <a:ext cx="4318136"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Fro Note:</a:t>
                </a:r>
                <a:r>
                  <a:rPr lang="en-GB" sz="1200" dirty="0"/>
                  <a:t> Population tends to grow/decline by a percentage each year. Therefore a better model would be an </a:t>
                </a:r>
                <a:r>
                  <a:rPr lang="en-GB" sz="1200" b="1" dirty="0"/>
                  <a:t>exponential</a:t>
                </a:r>
                <a:r>
                  <a:rPr lang="en-GB" sz="1200" dirty="0"/>
                  <a:t> function </a:t>
                </a:r>
                <a14:m>
                  <m:oMath xmlns:m="http://schemas.openxmlformats.org/officeDocument/2006/math">
                    <m:r>
                      <a:rPr lang="en-GB" sz="1200" b="0" i="1" smtClean="0">
                        <a:latin typeface="Cambria Math" panose="02040503050406030204" pitchFamily="18" charset="0"/>
                      </a:rPr>
                      <m:t>𝑃</m:t>
                    </m:r>
                    <m:r>
                      <a:rPr lang="en-GB" sz="1200" b="0" i="1" smtClean="0">
                        <a:latin typeface="Cambria Math" panose="02040503050406030204" pitchFamily="18" charset="0"/>
                      </a:rPr>
                      <m:t>=</m:t>
                    </m:r>
                    <m:r>
                      <a:rPr lang="en-GB" sz="1200" b="0" i="1" smtClean="0">
                        <a:latin typeface="Cambria Math" panose="02040503050406030204" pitchFamily="18" charset="0"/>
                      </a:rPr>
                      <m:t>𝑎</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𝑡</m:t>
                        </m:r>
                      </m:sup>
                    </m:sSup>
                  </m:oMath>
                </a14:m>
                <a:r>
                  <a:rPr lang="en-GB" sz="1200" dirty="0"/>
                  <a:t> where </a:t>
                </a:r>
                <a14:m>
                  <m:oMath xmlns:m="http://schemas.openxmlformats.org/officeDocument/2006/math">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𝑏</m:t>
                    </m:r>
                  </m:oMath>
                </a14:m>
                <a:r>
                  <a:rPr lang="en-GB" sz="1200" dirty="0"/>
                  <a:t> are constants. The </a:t>
                </a:r>
                <a14:m>
                  <m:oMath xmlns:m="http://schemas.openxmlformats.org/officeDocument/2006/math">
                    <m:r>
                      <a:rPr lang="en-GB" sz="1200" b="0" i="1" smtClean="0">
                        <a:latin typeface="Cambria Math" panose="02040503050406030204" pitchFamily="18" charset="0"/>
                      </a:rPr>
                      <m:t>𝑎</m:t>
                    </m:r>
                  </m:oMath>
                </a14:m>
                <a:r>
                  <a:rPr lang="en-GB" sz="1200" dirty="0"/>
                  <a:t> would be the initial population and the </a:t>
                </a:r>
                <a14:m>
                  <m:oMath xmlns:m="http://schemas.openxmlformats.org/officeDocument/2006/math">
                    <m:r>
                      <a:rPr lang="en-GB" sz="1200" b="0" i="1" smtClean="0">
                        <a:latin typeface="Cambria Math" panose="02040503050406030204" pitchFamily="18" charset="0"/>
                      </a:rPr>
                      <m:t>𝑏</m:t>
                    </m:r>
                  </m:oMath>
                </a14:m>
                <a:r>
                  <a:rPr lang="en-GB" sz="1200" dirty="0"/>
                  <a:t> the factor increase each year, e.g. </a:t>
                </a:r>
                <a14:m>
                  <m:oMath xmlns:m="http://schemas.openxmlformats.org/officeDocument/2006/math">
                    <m:r>
                      <a:rPr lang="en-GB" sz="1200" b="0" i="1" smtClean="0">
                        <a:latin typeface="Cambria Math" panose="02040503050406030204" pitchFamily="18" charset="0"/>
                      </a:rPr>
                      <m:t>𝑏</m:t>
                    </m:r>
                    <m:r>
                      <a:rPr lang="en-GB" sz="1200" b="0" i="1" smtClean="0">
                        <a:latin typeface="Cambria Math" panose="02040503050406030204" pitchFamily="18" charset="0"/>
                      </a:rPr>
                      <m:t>=1.1</m:t>
                    </m:r>
                  </m:oMath>
                </a14:m>
                <a:r>
                  <a:rPr lang="en-GB" sz="1200" dirty="0"/>
                  <a:t> would be a 10% annual growth.</a:t>
                </a:r>
              </a:p>
            </p:txBody>
          </p:sp>
        </mc:Choice>
        <mc:Fallback xmlns="">
          <p:sp>
            <p:nvSpPr>
              <p:cNvPr id="11" name="TextBox 10"/>
              <p:cNvSpPr txBox="1">
                <a:spLocks noRot="1" noChangeAspect="1" noMove="1" noResize="1" noEditPoints="1" noAdjustHandles="1" noChangeArrowheads="1" noChangeShapeType="1" noTextEdit="1"/>
              </p:cNvSpPr>
              <p:nvPr/>
            </p:nvSpPr>
            <p:spPr>
              <a:xfrm>
                <a:off x="2220888" y="5437587"/>
                <a:ext cx="4318136" cy="1015663"/>
              </a:xfrm>
              <a:prstGeom prst="rect">
                <a:avLst/>
              </a:prstGeom>
              <a:blipFill>
                <a:blip r:embed="rId4"/>
                <a:stretch>
                  <a:fillRect b="-2339"/>
                </a:stretch>
              </a:blipFill>
            </p:spPr>
            <p:txBody>
              <a:bodyPr/>
              <a:lstStyle/>
              <a:p>
                <a:r>
                  <a:rPr lang="en-GB">
                    <a:noFill/>
                  </a:rPr>
                  <a:t> </a:t>
                </a:r>
              </a:p>
            </p:txBody>
          </p:sp>
        </mc:Fallback>
      </mc:AlternateContent>
      <p:sp>
        <p:nvSpPr>
          <p:cNvPr id="12" name="Rectangle 11"/>
          <p:cNvSpPr/>
          <p:nvPr/>
        </p:nvSpPr>
        <p:spPr>
          <a:xfrm>
            <a:off x="598090" y="4667692"/>
            <a:ext cx="7862341" cy="19296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Tree>
    <p:extLst>
      <p:ext uri="{BB962C8B-B14F-4D97-AF65-F5344CB8AC3E}">
        <p14:creationId xmlns:p14="http://schemas.microsoft.com/office/powerpoint/2010/main" val="285210831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824DA-C509-90B3-6F26-71B46D76234C}"/>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B9C6BD7-F8E2-5CB9-633B-9D8F8C1C8A67}"/>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A0C3DCC0-17AF-2386-25ED-1D802A66F126}"/>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Evaluating if a linear model is most suitable</a:t>
              </a:r>
              <a:endParaRPr lang="en-GB" sz="3200" dirty="0"/>
            </a:p>
          </p:txBody>
        </p:sp>
        <p:cxnSp>
          <p:nvCxnSpPr>
            <p:cNvPr id="4" name="Straight Connector 3">
              <a:extLst>
                <a:ext uri="{FF2B5EF4-FFF2-40B4-BE49-F238E27FC236}">
                  <a16:creationId xmlns:a16="http://schemas.microsoft.com/office/drawing/2014/main" id="{AEAE9358-C785-22B9-076B-7FE45C22F8F4}"/>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B1FD2CA-EB8F-07C4-7DC3-E958EECC1DC9}"/>
                  </a:ext>
                </a:extLst>
              </p:cNvPr>
              <p:cNvSpPr txBox="1"/>
              <p:nvPr/>
            </p:nvSpPr>
            <p:spPr>
              <a:xfrm>
                <a:off x="467544" y="980728"/>
                <a:ext cx="7056784" cy="1200329"/>
              </a:xfrm>
              <a:prstGeom prst="rect">
                <a:avLst/>
              </a:prstGeom>
              <a:noFill/>
            </p:spPr>
            <p:txBody>
              <a:bodyPr wrap="square" rtlCol="0">
                <a:spAutoFit/>
              </a:bodyPr>
              <a:lstStyle/>
              <a:p>
                <a:r>
                  <a:rPr lang="en-GB" dirty="0"/>
                  <a:t>Choosing a model for our data usually involves making </a:t>
                </a:r>
                <a:r>
                  <a:rPr lang="en-GB" b="1" dirty="0"/>
                  <a:t>simplifying assumptions</a:t>
                </a:r>
                <a:r>
                  <a:rPr lang="en-GB" dirty="0"/>
                  <a:t>. For a linear model we are assuming:</a:t>
                </a:r>
              </a:p>
              <a:p>
                <a:endParaRPr lang="en-GB" dirty="0"/>
              </a:p>
              <a:p>
                <a:r>
                  <a:rPr lang="en-GB" dirty="0"/>
                  <a:t>The </a:t>
                </a:r>
                <a14:m>
                  <m:oMath xmlns:m="http://schemas.openxmlformats.org/officeDocument/2006/math">
                    <m:r>
                      <a:rPr lang="en-GB" b="0" i="1" smtClean="0">
                        <a:latin typeface="Cambria Math" panose="02040503050406030204" pitchFamily="18" charset="0"/>
                      </a:rPr>
                      <m:t>𝑦</m:t>
                    </m:r>
                  </m:oMath>
                </a14:m>
                <a:r>
                  <a:rPr lang="en-GB" dirty="0"/>
                  <a:t> value goes up the same amount for each unit increase in </a:t>
                </a:r>
                <a14:m>
                  <m:oMath xmlns:m="http://schemas.openxmlformats.org/officeDocument/2006/math">
                    <m:r>
                      <a:rPr lang="en-GB" b="0" i="1" smtClean="0">
                        <a:latin typeface="Cambria Math" panose="02040503050406030204" pitchFamily="18" charset="0"/>
                      </a:rPr>
                      <m:t>𝑥</m:t>
                    </m:r>
                  </m:oMath>
                </a14:m>
                <a:r>
                  <a:rPr lang="en-GB"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467544" y="980728"/>
                <a:ext cx="7056784" cy="1200329"/>
              </a:xfrm>
              <a:prstGeom prst="rect">
                <a:avLst/>
              </a:prstGeom>
              <a:blipFill>
                <a:blip r:embed="rId2"/>
                <a:stretch>
                  <a:fillRect l="-778" t="-3046" b="-7107"/>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E3390787-910A-DC5E-303F-1A75DC0D6327}"/>
              </a:ext>
            </a:extLst>
          </p:cNvPr>
          <p:cNvSpPr txBox="1"/>
          <p:nvPr/>
        </p:nvSpPr>
        <p:spPr>
          <a:xfrm>
            <a:off x="600927" y="4690827"/>
            <a:ext cx="7056784" cy="369332"/>
          </a:xfrm>
          <a:prstGeom prst="rect">
            <a:avLst/>
          </a:prstGeom>
          <a:noFill/>
        </p:spPr>
        <p:txBody>
          <a:bodyPr wrap="square" rtlCol="0">
            <a:spAutoFit/>
          </a:bodyPr>
          <a:lstStyle/>
          <a:p>
            <a:r>
              <a:rPr lang="en-GB" dirty="0"/>
              <a:t>The population is unlikely to increase by the same amount each year. </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C54E307-232B-BF2A-A467-566FCBC6BA75}"/>
                  </a:ext>
                </a:extLst>
              </p:cNvPr>
              <p:cNvSpPr/>
              <p:nvPr/>
            </p:nvSpPr>
            <p:spPr>
              <a:xfrm>
                <a:off x="596089" y="2785201"/>
                <a:ext cx="7632848" cy="1754326"/>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t>The current population of Bickerstonia is 26000. This year (2017) the population increased by 150. Matt decides to model the population </a:t>
                </a:r>
                <a14:m>
                  <m:oMath xmlns:m="http://schemas.openxmlformats.org/officeDocument/2006/math">
                    <m:r>
                      <a:rPr lang="en-GB" i="1">
                        <a:latin typeface="Cambria Math" panose="02040503050406030204" pitchFamily="18" charset="0"/>
                      </a:rPr>
                      <m:t>𝑃</m:t>
                    </m:r>
                  </m:oMath>
                </a14:m>
                <a:r>
                  <a:rPr lang="en-GB" dirty="0"/>
                  <a:t> based on the years </a:t>
                </a:r>
                <a14:m>
                  <m:oMath xmlns:m="http://schemas.openxmlformats.org/officeDocument/2006/math">
                    <m:r>
                      <a:rPr lang="en-GB" i="1">
                        <a:latin typeface="Cambria Math" panose="02040503050406030204" pitchFamily="18" charset="0"/>
                      </a:rPr>
                      <m:t>𝑡</m:t>
                    </m:r>
                  </m:oMath>
                </a14:m>
                <a:r>
                  <a:rPr lang="en-GB" dirty="0"/>
                  <a:t> after 2017 by the linear model:</a:t>
                </a:r>
              </a:p>
              <a:p>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𝑃</m:t>
                      </m:r>
                      <m:r>
                        <a:rPr lang="en-GB" i="1">
                          <a:latin typeface="Cambria Math" panose="02040503050406030204" pitchFamily="18" charset="0"/>
                        </a:rPr>
                        <m:t>=</m:t>
                      </m:r>
                      <m:r>
                        <a:rPr lang="en-GB" i="1">
                          <a:latin typeface="Cambria Math" panose="02040503050406030204" pitchFamily="18" charset="0"/>
                        </a:rPr>
                        <m:t>𝑚𝑡</m:t>
                      </m:r>
                      <m:r>
                        <a:rPr lang="en-GB" i="1">
                          <a:latin typeface="Cambria Math" panose="02040503050406030204" pitchFamily="18" charset="0"/>
                        </a:rPr>
                        <m:t>+</m:t>
                      </m:r>
                      <m:r>
                        <a:rPr lang="en-GB" i="1">
                          <a:latin typeface="Cambria Math" panose="02040503050406030204" pitchFamily="18" charset="0"/>
                        </a:rPr>
                        <m:t>𝑐</m:t>
                      </m:r>
                    </m:oMath>
                  </m:oMathPara>
                </a14:m>
                <a:endParaRPr lang="en-GB" dirty="0"/>
              </a:p>
              <a:p>
                <a:endParaRPr lang="en-GB" dirty="0"/>
              </a:p>
              <a:p>
                <a:r>
                  <a:rPr lang="en-GB" dirty="0"/>
                  <a:t>Why might this not be a suitable model?</a:t>
                </a:r>
              </a:p>
            </p:txBody>
          </p:sp>
        </mc:Choice>
        <mc:Fallback xmlns="">
          <p:sp>
            <p:nvSpPr>
              <p:cNvPr id="7" name="Rectangle 6"/>
              <p:cNvSpPr>
                <a:spLocks noRot="1" noChangeAspect="1" noMove="1" noResize="1" noEditPoints="1" noAdjustHandles="1" noChangeArrowheads="1" noChangeShapeType="1" noTextEdit="1"/>
              </p:cNvSpPr>
              <p:nvPr/>
            </p:nvSpPr>
            <p:spPr>
              <a:xfrm>
                <a:off x="596089" y="2785201"/>
                <a:ext cx="7632848" cy="1754326"/>
              </a:xfrm>
              <a:prstGeom prst="rect">
                <a:avLst/>
              </a:prstGeom>
              <a:blipFill>
                <a:blip r:embed="rId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8" name="TextBox 7">
            <a:extLst>
              <a:ext uri="{FF2B5EF4-FFF2-40B4-BE49-F238E27FC236}">
                <a16:creationId xmlns:a16="http://schemas.microsoft.com/office/drawing/2014/main" id="{751C1BFD-E9F8-87C7-3C6A-AF7E74DDE6A9}"/>
              </a:ext>
            </a:extLst>
          </p:cNvPr>
          <p:cNvSpPr txBox="1"/>
          <p:nvPr/>
        </p:nvSpPr>
        <p:spPr>
          <a:xfrm>
            <a:off x="7126597" y="5226780"/>
            <a:ext cx="1512168" cy="646331"/>
          </a:xfrm>
          <a:prstGeom prst="rect">
            <a:avLst/>
          </a:prstGeom>
          <a:noFill/>
        </p:spPr>
        <p:txBody>
          <a:bodyPr wrap="square" rtlCol="0">
            <a:spAutoFit/>
          </a:bodyPr>
          <a:lstStyle/>
          <a:p>
            <a:r>
              <a:rPr lang="en-GB" sz="1200" dirty="0"/>
              <a:t>i.e. the assumption of a linear model is violated.</a:t>
            </a:r>
          </a:p>
        </p:txBody>
      </p:sp>
      <p:cxnSp>
        <p:nvCxnSpPr>
          <p:cNvPr id="10" name="Straight Arrow Connector 9">
            <a:extLst>
              <a:ext uri="{FF2B5EF4-FFF2-40B4-BE49-F238E27FC236}">
                <a16:creationId xmlns:a16="http://schemas.microsoft.com/office/drawing/2014/main" id="{59094BD0-FA91-3946-AF89-7DFE4BAF096C}"/>
              </a:ext>
            </a:extLst>
          </p:cNvPr>
          <p:cNvCxnSpPr>
            <a:stCxn id="8" idx="1"/>
          </p:cNvCxnSpPr>
          <p:nvPr/>
        </p:nvCxnSpPr>
        <p:spPr>
          <a:xfrm flipH="1" flipV="1">
            <a:off x="6516216" y="5060159"/>
            <a:ext cx="610381" cy="489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F3A718CC-3E10-20C1-DEEE-BE46928EC2C3}"/>
                  </a:ext>
                </a:extLst>
              </p:cNvPr>
              <p:cNvSpPr txBox="1"/>
              <p:nvPr/>
            </p:nvSpPr>
            <p:spPr>
              <a:xfrm>
                <a:off x="2220888" y="5437587"/>
                <a:ext cx="4318136"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b="1" dirty="0"/>
                  <a:t>Note:</a:t>
                </a:r>
                <a:r>
                  <a:rPr lang="en-GB" sz="1200" dirty="0"/>
                  <a:t> Population tends to grow/decline by a percentage each year. Hence a better model would be an </a:t>
                </a:r>
                <a:r>
                  <a:rPr lang="en-GB" sz="1200" b="1" dirty="0"/>
                  <a:t>exponential</a:t>
                </a:r>
                <a:r>
                  <a:rPr lang="en-GB" sz="1200" dirty="0"/>
                  <a:t> function </a:t>
                </a:r>
                <a14:m>
                  <m:oMath xmlns:m="http://schemas.openxmlformats.org/officeDocument/2006/math">
                    <m:r>
                      <a:rPr lang="en-GB" sz="1200" b="0" i="1" smtClean="0">
                        <a:latin typeface="Cambria Math" panose="02040503050406030204" pitchFamily="18" charset="0"/>
                      </a:rPr>
                      <m:t>𝑃</m:t>
                    </m:r>
                    <m:r>
                      <a:rPr lang="en-GB" sz="1200" b="0" i="1" smtClean="0">
                        <a:latin typeface="Cambria Math" panose="02040503050406030204" pitchFamily="18" charset="0"/>
                      </a:rPr>
                      <m:t>=</m:t>
                    </m:r>
                    <m:r>
                      <a:rPr lang="en-GB" sz="1200" b="0" i="1" smtClean="0">
                        <a:latin typeface="Cambria Math" panose="02040503050406030204" pitchFamily="18" charset="0"/>
                      </a:rPr>
                      <m:t>𝑎</m:t>
                    </m:r>
                    <m:sSup>
                      <m:sSupPr>
                        <m:ctrlPr>
                          <a:rPr lang="en-GB" sz="1200" b="0" i="1" smtClean="0">
                            <a:latin typeface="Cambria Math" panose="02040503050406030204" pitchFamily="18" charset="0"/>
                          </a:rPr>
                        </m:ctrlPr>
                      </m:sSupPr>
                      <m:e>
                        <m:r>
                          <a:rPr lang="en-GB" sz="1200" b="0" i="1" smtClean="0">
                            <a:latin typeface="Cambria Math" panose="02040503050406030204" pitchFamily="18" charset="0"/>
                          </a:rPr>
                          <m:t>𝑏</m:t>
                        </m:r>
                      </m:e>
                      <m:sup>
                        <m:r>
                          <a:rPr lang="en-GB" sz="1200" b="0" i="1" smtClean="0">
                            <a:latin typeface="Cambria Math" panose="02040503050406030204" pitchFamily="18" charset="0"/>
                          </a:rPr>
                          <m:t>𝑡</m:t>
                        </m:r>
                      </m:sup>
                    </m:sSup>
                  </m:oMath>
                </a14:m>
                <a:r>
                  <a:rPr lang="en-GB" sz="1200" dirty="0"/>
                  <a:t> where </a:t>
                </a:r>
                <a14:m>
                  <m:oMath xmlns:m="http://schemas.openxmlformats.org/officeDocument/2006/math">
                    <m:r>
                      <a:rPr lang="en-GB" sz="1200" b="0" i="1" smtClean="0">
                        <a:latin typeface="Cambria Math" panose="02040503050406030204" pitchFamily="18" charset="0"/>
                      </a:rPr>
                      <m:t>𝑎</m:t>
                    </m:r>
                    <m:r>
                      <a:rPr lang="en-GB" sz="1200" b="0" i="1" smtClean="0">
                        <a:latin typeface="Cambria Math" panose="02040503050406030204" pitchFamily="18" charset="0"/>
                      </a:rPr>
                      <m:t>,</m:t>
                    </m:r>
                    <m:r>
                      <a:rPr lang="en-GB" sz="1200" b="0" i="1" smtClean="0">
                        <a:latin typeface="Cambria Math" panose="02040503050406030204" pitchFamily="18" charset="0"/>
                      </a:rPr>
                      <m:t>𝑏</m:t>
                    </m:r>
                  </m:oMath>
                </a14:m>
                <a:r>
                  <a:rPr lang="en-GB" sz="1200" dirty="0"/>
                  <a:t> are constants. The </a:t>
                </a:r>
                <a14:m>
                  <m:oMath xmlns:m="http://schemas.openxmlformats.org/officeDocument/2006/math">
                    <m:r>
                      <a:rPr lang="en-GB" sz="1200" b="0" i="1" smtClean="0">
                        <a:latin typeface="Cambria Math" panose="02040503050406030204" pitchFamily="18" charset="0"/>
                      </a:rPr>
                      <m:t>𝑎</m:t>
                    </m:r>
                  </m:oMath>
                </a14:m>
                <a:r>
                  <a:rPr lang="en-GB" sz="1200" dirty="0"/>
                  <a:t> would be the initial population and the </a:t>
                </a:r>
                <a14:m>
                  <m:oMath xmlns:m="http://schemas.openxmlformats.org/officeDocument/2006/math">
                    <m:r>
                      <a:rPr lang="en-GB" sz="1200" b="0" i="1" smtClean="0">
                        <a:latin typeface="Cambria Math" panose="02040503050406030204" pitchFamily="18" charset="0"/>
                      </a:rPr>
                      <m:t>𝑏</m:t>
                    </m:r>
                  </m:oMath>
                </a14:m>
                <a:r>
                  <a:rPr lang="en-GB" sz="1200" dirty="0"/>
                  <a:t> the factor increase each year, e.g. </a:t>
                </a:r>
                <a14:m>
                  <m:oMath xmlns:m="http://schemas.openxmlformats.org/officeDocument/2006/math">
                    <m:r>
                      <a:rPr lang="en-GB" sz="1200" b="0" i="1" smtClean="0">
                        <a:latin typeface="Cambria Math" panose="02040503050406030204" pitchFamily="18" charset="0"/>
                      </a:rPr>
                      <m:t>𝑏</m:t>
                    </m:r>
                    <m:r>
                      <a:rPr lang="en-GB" sz="1200" b="0" i="1" smtClean="0">
                        <a:latin typeface="Cambria Math" panose="02040503050406030204" pitchFamily="18" charset="0"/>
                      </a:rPr>
                      <m:t>=1.1</m:t>
                    </m:r>
                  </m:oMath>
                </a14:m>
                <a:r>
                  <a:rPr lang="en-GB" sz="1200" dirty="0"/>
                  <a:t> would be a 10% annual growth.</a:t>
                </a:r>
              </a:p>
            </p:txBody>
          </p:sp>
        </mc:Choice>
        <mc:Fallback>
          <p:sp>
            <p:nvSpPr>
              <p:cNvPr id="11" name="TextBox 10">
                <a:extLst>
                  <a:ext uri="{FF2B5EF4-FFF2-40B4-BE49-F238E27FC236}">
                    <a16:creationId xmlns:a16="http://schemas.microsoft.com/office/drawing/2014/main" id="{F3A718CC-3E10-20C1-DEEE-BE46928EC2C3}"/>
                  </a:ext>
                </a:extLst>
              </p:cNvPr>
              <p:cNvSpPr txBox="1">
                <a:spLocks noRot="1" noChangeAspect="1" noMove="1" noResize="1" noEditPoints="1" noAdjustHandles="1" noChangeArrowheads="1" noChangeShapeType="1" noTextEdit="1"/>
              </p:cNvSpPr>
              <p:nvPr/>
            </p:nvSpPr>
            <p:spPr>
              <a:xfrm>
                <a:off x="2220888" y="5437587"/>
                <a:ext cx="4318136" cy="1015663"/>
              </a:xfrm>
              <a:prstGeom prst="rect">
                <a:avLst/>
              </a:prstGeom>
              <a:blipFill>
                <a:blip r:embed="rId4"/>
                <a:stretch>
                  <a:fillRect r="-281" b="-2339"/>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0666C095-500C-9343-B3EB-DCE77E634E8E}"/>
              </a:ext>
            </a:extLst>
          </p:cNvPr>
          <p:cNvSpPr/>
          <p:nvPr/>
        </p:nvSpPr>
        <p:spPr>
          <a:xfrm>
            <a:off x="598090" y="4667692"/>
            <a:ext cx="7862341" cy="19296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Tree>
    <p:extLst>
      <p:ext uri="{BB962C8B-B14F-4D97-AF65-F5344CB8AC3E}">
        <p14:creationId xmlns:p14="http://schemas.microsoft.com/office/powerpoint/2010/main" val="13685598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5.5</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58939"/>
            <a:ext cx="7920880" cy="830997"/>
          </a:xfrm>
          <a:prstGeom prst="rect">
            <a:avLst/>
          </a:prstGeom>
          <a:noFill/>
        </p:spPr>
        <p:txBody>
          <a:bodyPr wrap="square" rtlCol="0">
            <a:spAutoFit/>
          </a:bodyPr>
          <a:lstStyle/>
          <a:p>
            <a:r>
              <a:rPr lang="en-GB" sz="2400" dirty="0"/>
              <a:t>Pearson Pure Mathematics Year 1/AS</a:t>
            </a:r>
          </a:p>
          <a:p>
            <a:r>
              <a:rPr lang="en-GB" sz="2400" dirty="0"/>
              <a:t>Page 42</a:t>
            </a:r>
          </a:p>
        </p:txBody>
      </p:sp>
      <p:cxnSp>
        <p:nvCxnSpPr>
          <p:cNvPr id="6" name="Straight Connector 5"/>
          <p:cNvCxnSpPr/>
          <p:nvPr/>
        </p:nvCxnSpPr>
        <p:spPr>
          <a:xfrm>
            <a:off x="0" y="1772816"/>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5565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B7DD3B96-E433-AFB2-BA46-9C2775891FFE}"/>
              </a:ext>
            </a:extLst>
          </p:cNvPr>
          <p:cNvPicPr>
            <a:picLocks noChangeAspect="1"/>
          </p:cNvPicPr>
          <p:nvPr/>
        </p:nvPicPr>
        <p:blipFill>
          <a:blip r:embed="rId2"/>
          <a:stretch>
            <a:fillRect/>
          </a:stretch>
        </p:blipFill>
        <p:spPr>
          <a:xfrm>
            <a:off x="852487" y="909637"/>
            <a:ext cx="7439025" cy="5038725"/>
          </a:xfrm>
          <a:prstGeom prst="rect">
            <a:avLst/>
          </a:prstGeom>
        </p:spPr>
      </p:pic>
    </p:spTree>
    <p:extLst>
      <p:ext uri="{BB962C8B-B14F-4D97-AF65-F5344CB8AC3E}">
        <p14:creationId xmlns:p14="http://schemas.microsoft.com/office/powerpoint/2010/main" val="3896053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033AC-846C-1B51-B0D6-66FCEF5199D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A33E61B-5971-C1CA-63B6-84D4E8CD15B9}"/>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91569A6F-F775-6BAD-E18A-F451C7CF95D5}"/>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a:extLst>
                <a:ext uri="{FF2B5EF4-FFF2-40B4-BE49-F238E27FC236}">
                  <a16:creationId xmlns:a16="http://schemas.microsoft.com/office/drawing/2014/main" id="{24CF18F9-8040-27F2-298F-E639F1017697}"/>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E0709EEB-BFC7-8632-1B73-8FFA02D7D185}"/>
              </a:ext>
            </a:extLst>
          </p:cNvPr>
          <p:cNvPicPr>
            <a:picLocks noChangeAspect="1"/>
          </p:cNvPicPr>
          <p:nvPr/>
        </p:nvPicPr>
        <p:blipFill>
          <a:blip r:embed="rId2"/>
          <a:stretch>
            <a:fillRect/>
          </a:stretch>
        </p:blipFill>
        <p:spPr>
          <a:xfrm>
            <a:off x="827584" y="692696"/>
            <a:ext cx="7239000" cy="5962650"/>
          </a:xfrm>
          <a:prstGeom prst="rect">
            <a:avLst/>
          </a:prstGeom>
        </p:spPr>
      </p:pic>
    </p:spTree>
    <p:extLst>
      <p:ext uri="{BB962C8B-B14F-4D97-AF65-F5344CB8AC3E}">
        <p14:creationId xmlns:p14="http://schemas.microsoft.com/office/powerpoint/2010/main" val="4091202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F9F0BF-CA8C-4D24-90A1-67BA839288EB}">
  <ds:schemaRefs>
    <ds:schemaRef ds:uri="http://schemas.microsoft.com/sharepoint/v3/contenttype/forms"/>
  </ds:schemaRefs>
</ds:datastoreItem>
</file>

<file path=customXml/itemProps2.xml><?xml version="1.0" encoding="utf-8"?>
<ds:datastoreItem xmlns:ds="http://schemas.openxmlformats.org/officeDocument/2006/customXml" ds:itemID="{7A78994C-A71F-42AC-8C1A-2D47B8B074D2}">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3.xml><?xml version="1.0" encoding="utf-8"?>
<ds:datastoreItem xmlns:ds="http://schemas.openxmlformats.org/officeDocument/2006/customXml" ds:itemID="{C9CFC61B-804A-451F-96CB-09693B40877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61754</TotalTime>
  <Words>895</Words>
  <Application>Microsoft Office PowerPoint</Application>
  <PresentationFormat>On-screen Show (4:3)</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Office Theme</vt:lpstr>
      <vt:lpstr>P1 Chapter 5: Linear Graphs  Linear Modelling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1284</cp:revision>
  <dcterms:created xsi:type="dcterms:W3CDTF">2013-02-28T07:36:55Z</dcterms:created>
  <dcterms:modified xsi:type="dcterms:W3CDTF">2025-06-25T08:18:59Z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