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547" r:id="rId5"/>
    <p:sldId id="662" r:id="rId6"/>
    <p:sldId id="664" r:id="rId7"/>
    <p:sldId id="549" r:id="rId8"/>
    <p:sldId id="663" r:id="rId9"/>
    <p:sldId id="543" r:id="rId10"/>
    <p:sldId id="551" r:id="rId11"/>
    <p:sldId id="665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869F8-BC3D-4930-8B93-0C0F9BADA819}" v="1" dt="2025-06-18T15:16:00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3AEE708-54E7-4915-AE1F-77978A4C3D58}"/>
    <pc:docChg chg="addSld delSld modSld sldOrd">
      <pc:chgData name="Dieter Beaven" userId="9bbdb69f-69d0-4759-aa9b-5c090a2da237" providerId="ADAL" clId="{D3AEE708-54E7-4915-AE1F-77978A4C3D58}" dt="2025-05-13T13:21:53.468" v="32"/>
      <pc:docMkLst>
        <pc:docMk/>
      </pc:docMkLst>
      <pc:sldChg chg="modSp mod">
        <pc:chgData name="Dieter Beaven" userId="9bbdb69f-69d0-4759-aa9b-5c090a2da237" providerId="ADAL" clId="{D3AEE708-54E7-4915-AE1F-77978A4C3D58}" dt="2025-05-13T13:20:12.154" v="2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3AEE708-54E7-4915-AE1F-77978A4C3D58}" dt="2025-05-13T13:20:12.154" v="24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3AEE708-54E7-4915-AE1F-77978A4C3D58}" dt="2025-05-13T13:20:22.516" v="28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3AEE708-54E7-4915-AE1F-77978A4C3D58}" dt="2025-05-13T13:20:19.298" v="2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D3AEE708-54E7-4915-AE1F-77978A4C3D58}" dt="2025-05-13T13:20:22.516" v="28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 del">
        <pc:chgData name="Dieter Beaven" userId="9bbdb69f-69d0-4759-aa9b-5c090a2da237" providerId="ADAL" clId="{D3AEE708-54E7-4915-AE1F-77978A4C3D58}" dt="2025-05-13T13:21:47.999" v="30" actId="47"/>
        <pc:sldMkLst>
          <pc:docMk/>
          <pc:sldMk cId="3777078604" sldId="625"/>
        </pc:sldMkLst>
      </pc:sldChg>
      <pc:sldChg chg="add">
        <pc:chgData name="Dieter Beaven" userId="9bbdb69f-69d0-4759-aa9b-5c090a2da237" providerId="ADAL" clId="{D3AEE708-54E7-4915-AE1F-77978A4C3D58}" dt="2025-05-13T13:20:33.234" v="29"/>
        <pc:sldMkLst>
          <pc:docMk/>
          <pc:sldMk cId="1217779558" sldId="662"/>
        </pc:sldMkLst>
      </pc:sldChg>
      <pc:sldChg chg="add ord">
        <pc:chgData name="Dieter Beaven" userId="9bbdb69f-69d0-4759-aa9b-5c090a2da237" providerId="ADAL" clId="{D3AEE708-54E7-4915-AE1F-77978A4C3D58}" dt="2025-05-13T13:21:53.468" v="32"/>
        <pc:sldMkLst>
          <pc:docMk/>
          <pc:sldMk cId="3824473490" sldId="663"/>
        </pc:sldMkLst>
      </pc:sldChg>
      <pc:sldChg chg="add">
        <pc:chgData name="Dieter Beaven" userId="9bbdb69f-69d0-4759-aa9b-5c090a2da237" providerId="ADAL" clId="{D3AEE708-54E7-4915-AE1F-77978A4C3D58}" dt="2025-05-13T13:20:33.234" v="29"/>
        <pc:sldMkLst>
          <pc:docMk/>
          <pc:sldMk cId="171995150" sldId="664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E660B6C7-BFA5-4865-B8BE-A9753879AC3B}"/>
    <pc:docChg chg="modSld">
      <pc:chgData name="Dieter Beaven" userId="9bbdb69f-69d0-4759-aa9b-5c090a2da237" providerId="ADAL" clId="{E660B6C7-BFA5-4865-B8BE-A9753879AC3B}" dt="2025-04-25T15:27:54.574" v="3" actId="20577"/>
      <pc:docMkLst>
        <pc:docMk/>
      </pc:docMkLst>
      <pc:sldChg chg="modSp mod">
        <pc:chgData name="Dieter Beaven" userId="9bbdb69f-69d0-4759-aa9b-5c090a2da237" providerId="ADAL" clId="{E660B6C7-BFA5-4865-B8BE-A9753879AC3B}" dt="2025-04-25T15:27:48.231" v="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660B6C7-BFA5-4865-B8BE-A9753879AC3B}" dt="2025-04-25T15:27:48.231" v="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660B6C7-BFA5-4865-B8BE-A9753879AC3B}" dt="2025-04-25T15:27:54.574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660B6C7-BFA5-4865-B8BE-A9753879AC3B}" dt="2025-04-25T15:27:54.574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660B6C7-BFA5-4865-B8BE-A9753879AC3B}" dt="2025-04-25T15:27:52.215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445FCB-0D8E-43EF-8EC4-4FEA0B38C423}"/>
    <pc:docChg chg="modSld">
      <pc:chgData name="Dieter Beaven" userId="9bbdb69f-69d0-4759-aa9b-5c090a2da237" providerId="ADAL" clId="{5B445FCB-0D8E-43EF-8EC4-4FEA0B38C423}" dt="2025-04-29T12:06:17.051" v="23" actId="20577"/>
      <pc:docMkLst>
        <pc:docMk/>
      </pc:docMkLst>
      <pc:sldChg chg="modSp mod">
        <pc:chgData name="Dieter Beaven" userId="9bbdb69f-69d0-4759-aa9b-5c090a2da237" providerId="ADAL" clId="{5B445FCB-0D8E-43EF-8EC4-4FEA0B38C423}" dt="2025-04-29T12:05:58.100" v="2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B445FCB-0D8E-43EF-8EC4-4FEA0B38C423}" dt="2025-04-29T12:05:58.100" v="2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B445FCB-0D8E-43EF-8EC4-4FEA0B38C423}" dt="2025-04-29T12:06:17.051" v="2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B445FCB-0D8E-43EF-8EC4-4FEA0B38C423}" dt="2025-04-29T12:06:17.051" v="2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AC3869F8-BC3D-4930-8B93-0C0F9BADA819}"/>
    <pc:docChg chg="undo custSel addSld delSld modSld">
      <pc:chgData name="Dieter Beaven" userId="9bbdb69f-69d0-4759-aa9b-5c090a2da237" providerId="ADAL" clId="{AC3869F8-BC3D-4930-8B93-0C0F9BADA819}" dt="2025-06-20T14:45:31.607" v="33" actId="47"/>
      <pc:docMkLst>
        <pc:docMk/>
      </pc:docMkLst>
      <pc:sldChg chg="addSp delSp modSp mod">
        <pc:chgData name="Dieter Beaven" userId="9bbdb69f-69d0-4759-aa9b-5c090a2da237" providerId="ADAL" clId="{AC3869F8-BC3D-4930-8B93-0C0F9BADA819}" dt="2025-06-18T15:18:38.444" v="25" actId="1035"/>
        <pc:sldMkLst>
          <pc:docMk/>
          <pc:sldMk cId="3896053727" sldId="543"/>
        </pc:sldMkLst>
        <pc:picChg chg="add mod">
          <ac:chgData name="Dieter Beaven" userId="9bbdb69f-69d0-4759-aa9b-5c090a2da237" providerId="ADAL" clId="{AC3869F8-BC3D-4930-8B93-0C0F9BADA819}" dt="2025-06-18T15:18:38.444" v="25" actId="1035"/>
          <ac:picMkLst>
            <pc:docMk/>
            <pc:sldMk cId="3896053727" sldId="543"/>
            <ac:picMk id="10" creationId="{8A238E63-B706-EAED-C965-FA394019FCF3}"/>
          </ac:picMkLst>
        </pc:picChg>
      </pc:sldChg>
      <pc:sldChg chg="addSp modSp mod">
        <pc:chgData name="Dieter Beaven" userId="9bbdb69f-69d0-4759-aa9b-5c090a2da237" providerId="ADAL" clId="{AC3869F8-BC3D-4930-8B93-0C0F9BADA819}" dt="2025-06-20T14:45:27.630" v="32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AC3869F8-BC3D-4930-8B93-0C0F9BADA819}" dt="2025-06-20T14:45:27.630" v="32" actId="1035"/>
          <ac:picMkLst>
            <pc:docMk/>
            <pc:sldMk cId="3458699803" sldId="545"/>
            <ac:picMk id="6" creationId="{567AE469-5BDD-307F-781E-0343E8365DDA}"/>
          </ac:picMkLst>
        </pc:picChg>
      </pc:sldChg>
      <pc:sldChg chg="del">
        <pc:chgData name="Dieter Beaven" userId="9bbdb69f-69d0-4759-aa9b-5c090a2da237" providerId="ADAL" clId="{AC3869F8-BC3D-4930-8B93-0C0F9BADA819}" dt="2025-06-18T15:14:42.055" v="6" actId="47"/>
        <pc:sldMkLst>
          <pc:docMk/>
          <pc:sldMk cId="4091202299" sldId="550"/>
        </pc:sldMkLst>
      </pc:sldChg>
      <pc:sldChg chg="addSp delSp mod">
        <pc:chgData name="Dieter Beaven" userId="9bbdb69f-69d0-4759-aa9b-5c090a2da237" providerId="ADAL" clId="{AC3869F8-BC3D-4930-8B93-0C0F9BADA819}" dt="2025-06-18T15:17:23.607" v="12" actId="22"/>
        <pc:sldMkLst>
          <pc:docMk/>
          <pc:sldMk cId="3826585799" sldId="551"/>
        </pc:sldMkLst>
        <pc:picChg chg="add">
          <ac:chgData name="Dieter Beaven" userId="9bbdb69f-69d0-4759-aa9b-5c090a2da237" providerId="ADAL" clId="{AC3869F8-BC3D-4930-8B93-0C0F9BADA819}" dt="2025-06-18T15:17:23.607" v="12" actId="22"/>
          <ac:picMkLst>
            <pc:docMk/>
            <pc:sldMk cId="3826585799" sldId="551"/>
            <ac:picMk id="8" creationId="{E8A3105C-72A8-282C-946E-BEBF5340A335}"/>
          </ac:picMkLst>
        </pc:picChg>
      </pc:sldChg>
      <pc:sldChg chg="del">
        <pc:chgData name="Dieter Beaven" userId="9bbdb69f-69d0-4759-aa9b-5c090a2da237" providerId="ADAL" clId="{AC3869F8-BC3D-4930-8B93-0C0F9BADA819}" dt="2025-06-20T14:45:31.607" v="33" actId="47"/>
        <pc:sldMkLst>
          <pc:docMk/>
          <pc:sldMk cId="2531956736" sldId="552"/>
        </pc:sldMkLst>
      </pc:sldChg>
      <pc:sldChg chg="addSp modSp add mod">
        <pc:chgData name="Dieter Beaven" userId="9bbdb69f-69d0-4759-aa9b-5c090a2da237" providerId="ADAL" clId="{AC3869F8-BC3D-4930-8B93-0C0F9BADA819}" dt="2025-06-18T15:16:13.277" v="11" actId="1076"/>
        <pc:sldMkLst>
          <pc:docMk/>
          <pc:sldMk cId="2867251502" sldId="665"/>
        </pc:sldMkLst>
        <pc:picChg chg="add mod">
          <ac:chgData name="Dieter Beaven" userId="9bbdb69f-69d0-4759-aa9b-5c090a2da237" providerId="ADAL" clId="{AC3869F8-BC3D-4930-8B93-0C0F9BADA819}" dt="2025-06-18T15:16:13.277" v="11" actId="1076"/>
          <ac:picMkLst>
            <pc:docMk/>
            <pc:sldMk cId="2867251502" sldId="665"/>
            <ac:picMk id="6" creationId="{C072BE60-2731-EAAF-9648-6DE55F9D7255}"/>
          </ac:picMkLst>
        </pc:pic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jpe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14: </a:t>
            </a:r>
            <a:r>
              <a:rPr lang="en-GB" dirty="0">
                <a:solidFill>
                  <a:schemeClr val="accent5"/>
                </a:solidFill>
              </a:rPr>
              <a:t>Logarithms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Exponential Modelling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Exponential Modelling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5900" y="730920"/>
                <a:ext cx="8813800" cy="2591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There are two key features of exponential functions which make them suitable for </a:t>
                </a:r>
                <a:r>
                  <a:rPr lang="en-GB" sz="1600" b="1" dirty="0"/>
                  <a:t>population growth</a:t>
                </a:r>
                <a:r>
                  <a:rPr lang="en-GB" sz="1600" dirty="0"/>
                  <a:t>:</a:t>
                </a:r>
              </a:p>
              <a:p>
                <a:endParaRPr lang="en-GB" sz="900" dirty="0"/>
              </a:p>
              <a:p>
                <a:pPr marL="342900" indent="-342900">
                  <a:buAutoNum type="arabicPeriod"/>
                </a:pPr>
                <a:r>
                  <a:rPr lang="en-GB" sz="17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700" b="1" dirty="0"/>
                  <a:t> gets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700" b="1" dirty="0"/>
                  <a:t> times bigger each time </a:t>
                </a:r>
                <a14:m>
                  <m:oMath xmlns:m="http://schemas.openxmlformats.org/officeDocument/2006/math"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700" b="1" dirty="0"/>
                  <a:t> increases by 1. (Because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700" b="1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17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GB" sz="17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GB" sz="1700" b="1" dirty="0"/>
                  <a:t>)</a:t>
                </a:r>
                <a:br>
                  <a:rPr lang="en-GB" sz="1700" b="1" dirty="0"/>
                </a:br>
                <a:r>
                  <a:rPr lang="en-GB" sz="1700" dirty="0"/>
                  <a:t>With population growth, we typically have a fixed percentage increase each year. So suppose the growth was 10% a year, and we used the equivalent decimal multiplier, 1.1, as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700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1.1</m:t>
                        </m:r>
                      </m:e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1700" dirty="0"/>
                  <a:t>, where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700" dirty="0"/>
                  <a:t> is the number of years, would get 1.1 times bigger each year.</a:t>
                </a:r>
              </a:p>
              <a:p>
                <a:pPr marL="342900" indent="-342900">
                  <a:buAutoNum type="arabicPeriod"/>
                </a:pPr>
                <a:r>
                  <a:rPr lang="en-GB" sz="1700" b="1" dirty="0"/>
                  <a:t>The rate of increase is proportional to the size of the population at a given moment.</a:t>
                </a:r>
                <a:br>
                  <a:rPr lang="en-GB" sz="1700" dirty="0"/>
                </a:br>
                <a:r>
                  <a:rPr lang="en-GB" sz="1700" dirty="0"/>
                  <a:t>This makes sense: The 10% increase of a population will be twice as large if the population itself is twice as large.</a:t>
                </a:r>
              </a:p>
              <a:p>
                <a:pPr marL="342900" indent="-342900">
                  <a:buAutoNum type="arabicPeriod"/>
                </a:pPr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00" y="730920"/>
                <a:ext cx="8813800" cy="2591222"/>
              </a:xfrm>
              <a:prstGeom prst="rect">
                <a:avLst/>
              </a:prstGeom>
              <a:blipFill>
                <a:blip r:embed="rId2"/>
                <a:stretch>
                  <a:fillRect l="-415" t="-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/>
          <p:cNvSpPr/>
          <p:nvPr/>
        </p:nvSpPr>
        <p:spPr>
          <a:xfrm>
            <a:off x="579048" y="4737100"/>
            <a:ext cx="2583252" cy="1094968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0" h="609600">
                <a:moveTo>
                  <a:pt x="0" y="609600"/>
                </a:moveTo>
                <a:cubicBezTo>
                  <a:pt x="394758" y="533400"/>
                  <a:pt x="789517" y="457200"/>
                  <a:pt x="1117600" y="355600"/>
                </a:cubicBezTo>
                <a:cubicBezTo>
                  <a:pt x="1445683" y="254000"/>
                  <a:pt x="1707091" y="127000"/>
                  <a:pt x="1968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553616" y="4441119"/>
            <a:ext cx="5008" cy="183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35208" y="4062628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08" y="4062628"/>
                <a:ext cx="44894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V="1">
            <a:off x="566316" y="6278084"/>
            <a:ext cx="279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24297" y="6007328"/>
                <a:ext cx="4489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297" y="6007328"/>
                <a:ext cx="448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60400" y="3327252"/>
                <a:ext cx="7931347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Suppose the population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b="0" dirty="0"/>
                  <a:t> in </a:t>
                </a:r>
                <a:r>
                  <a:rPr lang="en-GB" b="0" i="1" dirty="0"/>
                  <a:t>The Republic of Dave        </a:t>
                </a:r>
                <a:r>
                  <a:rPr lang="en-GB" b="0" dirty="0"/>
                  <a:t>is modelled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numbers years since </a:t>
                </a:r>
                <a:r>
                  <a:rPr lang="en-GB" i="1" dirty="0"/>
                  <a:t>The Republic</a:t>
                </a:r>
                <a:r>
                  <a:rPr lang="en-GB" dirty="0"/>
                  <a:t> was established.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3327252"/>
                <a:ext cx="7931347" cy="646331"/>
              </a:xfrm>
              <a:prstGeom prst="rect">
                <a:avLst/>
              </a:prstGeom>
              <a:blipFill>
                <a:blip r:embed="rId5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581400" y="4022576"/>
            <a:ext cx="315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initial population?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664424" y="4098776"/>
                <a:ext cx="23652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GB" b="1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𝟏𝟎𝟎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24" y="4098776"/>
                <a:ext cx="2365276" cy="646331"/>
              </a:xfrm>
              <a:prstGeom prst="rect">
                <a:avLst/>
              </a:prstGeom>
              <a:blipFill>
                <a:blip r:embed="rId6"/>
                <a:stretch>
                  <a:fillRect l="-2062" t="-47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641204" y="4781262"/>
            <a:ext cx="315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is the initial rate of population growth?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18262" y="4840915"/>
                <a:ext cx="2365276" cy="1017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𝒅𝑷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𝟑𝟎𝟎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  <a:p>
                <a:r>
                  <a:rPr lang="en-GB" b="1" dirty="0"/>
                  <a:t>When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𝒅𝑷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𝟑𝟎𝟎</m:t>
                    </m:r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262" y="4840915"/>
                <a:ext cx="2365276" cy="1017202"/>
              </a:xfrm>
              <a:prstGeom prst="rect">
                <a:avLst/>
              </a:prstGeom>
              <a:blipFill>
                <a:blip r:embed="rId7"/>
                <a:stretch>
                  <a:fillRect l="-2320"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6661000" y="4049539"/>
            <a:ext cx="2241699" cy="7256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418262" y="4834854"/>
            <a:ext cx="2484438" cy="9817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pic>
        <p:nvPicPr>
          <p:cNvPr id="2050" name="Picture 2" descr="man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200" y="320040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88340" y="6015665"/>
            <a:ext cx="1051676" cy="1703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105991" y="6088401"/>
                <a:ext cx="3911009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“Use of Technology” Monkey says:</a:t>
                </a:r>
              </a:p>
              <a:p>
                <a:r>
                  <a:rPr lang="en-GB" sz="1200" dirty="0"/>
                  <a:t>When I’m not busy eating ticks off other monkeys, I use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□</m:t>
                        </m:r>
                      </m:sup>
                    </m:sSup>
                  </m:oMath>
                </a14:m>
                <a:r>
                  <a:rPr lang="en-GB" sz="1200" dirty="0"/>
                  <a:t> key. I can also use [ALPHA] [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] to get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without a power.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991" y="6088401"/>
                <a:ext cx="3911009" cy="646331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7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22" grpId="0" animBg="1"/>
      <p:bldP spid="25" grpId="0"/>
      <p:bldP spid="27" grpId="0"/>
      <p:bldP spid="31" grpId="0" animBg="1"/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05644" y="893068"/>
                <a:ext cx="7327924" cy="243028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density of a pesticide in a given section of field,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mg/m</a:t>
                </a:r>
                <a:r>
                  <a:rPr lang="en-GB" baseline="30000" dirty="0"/>
                  <a:t>2</a:t>
                </a:r>
                <a:r>
                  <a:rPr lang="en-GB" dirty="0"/>
                  <a:t>, can be modelled by the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=160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−0.006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is the time in days since the pesticide was first applied.</a:t>
                </a:r>
              </a:p>
              <a:p>
                <a:r>
                  <a:rPr lang="en-GB" dirty="0"/>
                  <a:t>a. Use this model to estimate the density of pesticide after 15 days.</a:t>
                </a:r>
              </a:p>
              <a:p>
                <a:r>
                  <a:rPr lang="en-GB" dirty="0"/>
                  <a:t>b. Interpret the meaning of the value 160 in this model.</a:t>
                </a:r>
              </a:p>
              <a:p>
                <a:r>
                  <a:rPr lang="en-GB" dirty="0"/>
                  <a:t>c. Show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𝑘𝑃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is a constant, and state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d. Interpret the significance of the sign of your answer in part (c).</a:t>
                </a:r>
              </a:p>
              <a:p>
                <a:r>
                  <a:rPr lang="en-GB" dirty="0"/>
                  <a:t>e. Sketch the graph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against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4" y="893068"/>
                <a:ext cx="7327924" cy="24302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Another Example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505644" y="3573016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82700" y="3547616"/>
                <a:ext cx="3714700" cy="3032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=15,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=160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−0.006(15)</m:t>
                        </m:r>
                      </m:sup>
                    </m:sSup>
                  </m:oMath>
                </a14:m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=145.2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, then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=160</m:t>
                    </m:r>
                  </m:oMath>
                </a14:m>
                <a:r>
                  <a:rPr lang="en-GB" sz="1600" dirty="0"/>
                  <a:t>. Thus 160 is the initial density of pesticide in the field.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160×−0.006</m:t>
                          </m:r>
                        </m:e>
                      </m:d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−0.006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=−0.96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−0.006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=−0.96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The rate is negative, thus the density of pesticide is decreasing.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700" y="3547616"/>
                <a:ext cx="3714700" cy="3032305"/>
              </a:xfrm>
              <a:prstGeom prst="rect">
                <a:avLst/>
              </a:prstGeom>
              <a:blipFill>
                <a:blip r:embed="rId3"/>
                <a:stretch>
                  <a:fillRect l="-985" t="-201" b="-18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492476" y="3619996"/>
                <a:ext cx="2311772" cy="73866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In general, the ‘initial value’,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is the coefficient of the exponential term.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76" y="3619996"/>
                <a:ext cx="2311772" cy="738664"/>
              </a:xfrm>
              <a:prstGeom prst="rect">
                <a:avLst/>
              </a:prstGeom>
              <a:blipFill>
                <a:blip r:embed="rId4"/>
                <a:stretch>
                  <a:fillRect l="-261" r="-1828" b="-56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203700" y="3989328"/>
            <a:ext cx="288776" cy="20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05644" y="4354592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5632" y="5100876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05632" y="6021288"/>
            <a:ext cx="321940" cy="288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25" name="Freeform: Shape 24"/>
          <p:cNvSpPr/>
          <p:nvPr/>
        </p:nvSpPr>
        <p:spPr>
          <a:xfrm flipH="1">
            <a:off x="5495436" y="5483932"/>
            <a:ext cx="2621351" cy="1094968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  <a:gd name="connsiteX0" fmla="*/ 0 w 1978178"/>
              <a:gd name="connsiteY0" fmla="*/ 581318 h 581318"/>
              <a:gd name="connsiteX1" fmla="*/ 1127278 w 1978178"/>
              <a:gd name="connsiteY1" fmla="*/ 355600 h 581318"/>
              <a:gd name="connsiteX2" fmla="*/ 1978178 w 1978178"/>
              <a:gd name="connsiteY2" fmla="*/ 0 h 581318"/>
              <a:gd name="connsiteX0" fmla="*/ 0 w 1978178"/>
              <a:gd name="connsiteY0" fmla="*/ 581318 h 581318"/>
              <a:gd name="connsiteX1" fmla="*/ 1127278 w 1978178"/>
              <a:gd name="connsiteY1" fmla="*/ 355600 h 581318"/>
              <a:gd name="connsiteX2" fmla="*/ 1978178 w 1978178"/>
              <a:gd name="connsiteY2" fmla="*/ 0 h 581318"/>
              <a:gd name="connsiteX0" fmla="*/ 0 w 1997533"/>
              <a:gd name="connsiteY0" fmla="*/ 609600 h 609600"/>
              <a:gd name="connsiteX1" fmla="*/ 1146633 w 1997533"/>
              <a:gd name="connsiteY1" fmla="*/ 355600 h 609600"/>
              <a:gd name="connsiteX2" fmla="*/ 1997533 w 1997533"/>
              <a:gd name="connsiteY2" fmla="*/ 0 h 609600"/>
              <a:gd name="connsiteX0" fmla="*/ 0 w 1997533"/>
              <a:gd name="connsiteY0" fmla="*/ 609600 h 609600"/>
              <a:gd name="connsiteX1" fmla="*/ 1146633 w 1997533"/>
              <a:gd name="connsiteY1" fmla="*/ 355600 h 609600"/>
              <a:gd name="connsiteX2" fmla="*/ 1997533 w 1997533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97533" h="609600">
                <a:moveTo>
                  <a:pt x="0" y="609600"/>
                </a:moveTo>
                <a:cubicBezTo>
                  <a:pt x="597990" y="526330"/>
                  <a:pt x="813711" y="457200"/>
                  <a:pt x="1146633" y="355600"/>
                </a:cubicBezTo>
                <a:cubicBezTo>
                  <a:pt x="1479555" y="254000"/>
                  <a:pt x="1736124" y="127000"/>
                  <a:pt x="1997533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5495404" y="4819651"/>
            <a:ext cx="5008" cy="183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76996" y="4441160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996" y="4441160"/>
                <a:ext cx="44894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 flipV="1">
            <a:off x="5508104" y="6656616"/>
            <a:ext cx="27914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02585" y="6423960"/>
                <a:ext cx="44894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2585" y="6423960"/>
                <a:ext cx="448940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978400" y="5312708"/>
            <a:ext cx="552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160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124252" y="4440984"/>
                <a:ext cx="2943548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Recall that if the power in the exponential term is negative, we have an </a:t>
                </a:r>
                <a:r>
                  <a:rPr lang="en-GB" sz="1400" b="1" dirty="0"/>
                  <a:t>exponential decay graph</a:t>
                </a:r>
                <a:r>
                  <a:rPr lang="en-GB" sz="1400" dirty="0"/>
                  <a:t>, which gradually decreases towards 0.</a:t>
                </a:r>
              </a:p>
              <a:p>
                <a:r>
                  <a:rPr lang="en-GB" sz="1400" dirty="0"/>
                  <a:t>If in doubt, just try a large value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r>
                  <a:rPr lang="en-GB" sz="1400" dirty="0"/>
                  <a:t>Don’t forget to put in the 160!</a:t>
                </a: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252" y="4440984"/>
                <a:ext cx="2943548" cy="1384995"/>
              </a:xfrm>
              <a:prstGeom prst="rect">
                <a:avLst/>
              </a:prstGeom>
              <a:blipFill>
                <a:blip r:embed="rId7"/>
                <a:stretch>
                  <a:fillRect l="-205" r="-616" b="-25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 flipH="1">
            <a:off x="7451638" y="5829744"/>
            <a:ext cx="288776" cy="201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44400" y="3554239"/>
            <a:ext cx="3092600" cy="5859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44400" y="4354593"/>
            <a:ext cx="3562500" cy="5222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44400" y="5100876"/>
            <a:ext cx="3549800" cy="7157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34888" y="6021288"/>
            <a:ext cx="3549800" cy="620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906656" y="4535552"/>
            <a:ext cx="3805544" cy="22335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199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</p:childTnLst>
        </p:cTn>
      </p:par>
    </p:tnLst>
    <p:bldLst>
      <p:bldP spid="16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14.3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115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/>
          <p:cNvSpPr/>
          <p:nvPr/>
        </p:nvSpPr>
        <p:spPr>
          <a:xfrm rot="5400000">
            <a:off x="1505992" y="-161900"/>
            <a:ext cx="431304" cy="77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251520" y="548680"/>
            <a:ext cx="2999680" cy="6480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1</a:t>
            </a:r>
            <a:r>
              <a:rPr lang="en-GB" dirty="0"/>
              <a:t>: Solutions to many ‘differential equations’.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0012" y="1238052"/>
                <a:ext cx="3081188" cy="56557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Frequently in physics/maths, </a:t>
                </a:r>
                <a:r>
                  <a:rPr lang="en-GB" sz="1400" b="1" dirty="0"/>
                  <a:t>the rate of change of a variable is proportional to the value itself</a:t>
                </a:r>
                <a:r>
                  <a:rPr lang="en-GB" sz="1400" dirty="0"/>
                  <a:t>. So with a population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behaving in this way, if the population doubled, the rate of increase would double.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𝑑𝑃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endParaRPr lang="en-GB" sz="1400" dirty="0"/>
              </a:p>
              <a:p>
                <a:r>
                  <a:rPr lang="en-GB" sz="1300" dirty="0"/>
                  <a:t>This is known as a ‘differential equation’ because the equation involves both the variable and its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300" dirty="0"/>
                  <a:t>.</a:t>
                </a:r>
              </a:p>
              <a:p>
                <a:endParaRPr lang="en-GB" sz="1300" dirty="0"/>
              </a:p>
              <a:p>
                <a:r>
                  <a:rPr lang="en-GB" sz="1300" dirty="0"/>
                  <a:t>The ‘solution’ to a differentiation equation means to have an equation relating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300" dirty="0"/>
                  <a:t> without the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𝑑𝑃</m:t>
                        </m:r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1300" dirty="0"/>
                  <a:t>. We end up with (using Year 2 techniques):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300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GB" sz="13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3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GB" sz="1300" b="1" i="1" smtClean="0">
                              <a:latin typeface="Cambria Math" panose="02040503050406030204" pitchFamily="18" charset="0"/>
                            </a:rPr>
                            <m:t>𝒌𝒕</m:t>
                          </m:r>
                        </m:sup>
                      </m:sSup>
                    </m:oMath>
                  </m:oMathPara>
                </a14:m>
                <a:endParaRPr lang="en-GB" sz="1300" b="1" dirty="0"/>
              </a:p>
              <a:p>
                <a:r>
                  <a:rPr lang="en-GB" sz="1300" dirty="0"/>
                  <a:t>where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300" dirty="0"/>
                  <a:t> and </a:t>
                </a:r>
                <a14:m>
                  <m:oMath xmlns:m="http://schemas.openxmlformats.org/officeDocument/2006/math"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300" dirty="0"/>
                  <a:t> are constants. This is expected, because we know from experience that population growth is usually exponential.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12" y="1238052"/>
                <a:ext cx="3081188" cy="5655715"/>
              </a:xfrm>
              <a:prstGeom prst="rect">
                <a:avLst/>
              </a:prstGeom>
              <a:blipFill>
                <a:blip r:embed="rId2"/>
                <a:stretch>
                  <a:fillRect l="-594" t="-216" r="-15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/>
          <p:cNvSpPr/>
          <p:nvPr/>
        </p:nvSpPr>
        <p:spPr>
          <a:xfrm>
            <a:off x="1125508" y="3301306"/>
            <a:ext cx="916940" cy="396240"/>
          </a:xfrm>
          <a:custGeom>
            <a:avLst/>
            <a:gdLst>
              <a:gd name="connsiteX0" fmla="*/ 0 w 1968500"/>
              <a:gd name="connsiteY0" fmla="*/ 609600 h 609600"/>
              <a:gd name="connsiteX1" fmla="*/ 1117600 w 1968500"/>
              <a:gd name="connsiteY1" fmla="*/ 355600 h 609600"/>
              <a:gd name="connsiteX2" fmla="*/ 1968500 w 1968500"/>
              <a:gd name="connsiteY2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8500" h="609600">
                <a:moveTo>
                  <a:pt x="0" y="609600"/>
                </a:moveTo>
                <a:cubicBezTo>
                  <a:pt x="394758" y="533400"/>
                  <a:pt x="789517" y="457200"/>
                  <a:pt x="1117600" y="355600"/>
                </a:cubicBezTo>
                <a:cubicBezTo>
                  <a:pt x="1445683" y="254000"/>
                  <a:pt x="1707091" y="127000"/>
                  <a:pt x="19685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131826" y="3232726"/>
            <a:ext cx="3842" cy="63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4368" y="302030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68" y="3020306"/>
                <a:ext cx="44894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1138176" y="3865186"/>
            <a:ext cx="972852" cy="5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991157" y="3682306"/>
                <a:ext cx="44894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157" y="3682306"/>
                <a:ext cx="44894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3594100" y="278284"/>
            <a:ext cx="3248768" cy="5218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2</a:t>
            </a:r>
            <a:r>
              <a:rPr lang="en-GB" dirty="0"/>
              <a:t>: Russian Roulette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195181" y="3540615"/>
            <a:ext cx="3177480" cy="364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Application 3</a:t>
            </a:r>
            <a:r>
              <a:rPr lang="en-GB" dirty="0"/>
              <a:t>: Secret Santa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517901" y="907852"/>
                <a:ext cx="38862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I once wondered (as you do), if I was playing Russian Roulette, where you randomly rotate the barrel of a gun each time with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200" b="1" dirty="0"/>
                  <a:t> chambers, but with one bullet, what’s the probability I’m still alive after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GB" sz="1200" b="1" dirty="0"/>
                  <a:t> shots?</a:t>
                </a:r>
                <a:endParaRPr lang="en-GB" sz="12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901" y="907852"/>
                <a:ext cx="3886200" cy="830997"/>
              </a:xfrm>
              <a:prstGeom prst="rect">
                <a:avLst/>
              </a:prstGeom>
              <a:blipFill>
                <a:blip r:embed="rId5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mage result for russian roulet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971" y="971430"/>
            <a:ext cx="140193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3479800" y="1729811"/>
                <a:ext cx="5575300" cy="17357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200" dirty="0">
                    <a:solidFill>
                      <a:prstClr val="black"/>
                    </a:solidFill>
                  </a:rPr>
                  <a:t>The probability of surviving each time is </a:t>
                </a:r>
                <a:br>
                  <a:rPr lang="en-GB" sz="12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GB" sz="1200" dirty="0">
                    <a:solidFill>
                      <a:prstClr val="black"/>
                    </a:solidFill>
                  </a:rPr>
                  <a:t>, so the probability of surviving all </a:t>
                </a:r>
                <a14:m>
                  <m:oMath xmlns:m="http://schemas.openxmlformats.org/officeDocument/2006/math">
                    <m:r>
                      <a:rPr lang="en-GB" sz="12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>
                    <a:solidFill>
                      <a:prstClr val="black"/>
                    </a:solidFill>
                  </a:rPr>
                  <a:t> shots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2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2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1200" dirty="0"/>
                  <a:t>. We might consider what happens when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becomes large,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i="1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GB" sz="1200" dirty="0"/>
                  <a:t>. 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GB" sz="1200" dirty="0"/>
                  <a:t>. Thus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2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2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func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GB" sz="1200" dirty="0"/>
                  <a:t>, i.e. I have a 1 in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chance of surviving. Bad odds!</a:t>
                </a:r>
              </a:p>
              <a:p>
                <a:r>
                  <a:rPr lang="en-GB" sz="1200" b="1" dirty="0"/>
                  <a:t>This is also applicable to the lottery. </a:t>
                </a:r>
                <a:r>
                  <a:rPr lang="en-GB" sz="1200" dirty="0"/>
                  <a:t>If there was a 1 in 20 million chance of winning the lottery, we might naturally wonder what happens if we bought 20 million (random) lottery tickets. There’s a 1 in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GB" sz="1200" dirty="0"/>
                  <a:t> (roughly a third) chance of winning no money at all!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800" y="1729811"/>
                <a:ext cx="5575300" cy="1735732"/>
              </a:xfrm>
              <a:prstGeom prst="rect">
                <a:avLst/>
              </a:prstGeom>
              <a:blipFill>
                <a:blip r:embed="rId7"/>
                <a:stretch>
                  <a:fillRect l="-109" r="-328" b="-21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312496" y="227484"/>
            <a:ext cx="1653704" cy="646331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/>
              <a:t>A scene from one of Dr Frost’s favourite films, </a:t>
            </a:r>
            <a:r>
              <a:rPr lang="en-GB" sz="1200" i="1" dirty="0"/>
              <a:t>The Deer Hunter</a:t>
            </a:r>
            <a:r>
              <a:rPr lang="en-GB" sz="12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728357" y="4019759"/>
                <a:ext cx="2231038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You might have encountered </a:t>
                </a:r>
                <a:br>
                  <a:rPr lang="en-GB" sz="1200" dirty="0"/>
                </a:b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×…×2×1</m:t>
                    </m:r>
                  </m:oMath>
                </a14:m>
                <a:r>
                  <a:rPr lang="en-GB" sz="1200" dirty="0"/>
                  <a:t>, said “</a:t>
                </a:r>
                <a14:m>
                  <m:oMath xmlns:m="http://schemas.openxmlformats.org/officeDocument/2006/math">
                    <m:r>
                      <a:rPr lang="en-GB" sz="12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factorial” meaning “</a:t>
                </a:r>
                <a:r>
                  <a:rPr lang="en-GB" sz="1200" i="1" dirty="0"/>
                  <a:t>the number of ways of arranging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i="1" dirty="0"/>
                  <a:t> objects in a line</a:t>
                </a:r>
                <a:r>
                  <a:rPr lang="en-GB" sz="1200" dirty="0"/>
                  <a:t>”. So if we had 3 letters ABC, we have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3!=6</m:t>
                    </m:r>
                  </m:oMath>
                </a14:m>
                <a:r>
                  <a:rPr lang="en-GB" sz="1200" dirty="0"/>
                  <a:t> ways of arranging them.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Meanwhile,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!</m:t>
                    </m:r>
                    <m:r>
                      <a:rPr lang="en-GB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 means the number of </a:t>
                </a:r>
                <a:r>
                  <a:rPr lang="en-GB" sz="1200" b="1" dirty="0"/>
                  <a:t>derangements</a:t>
                </a:r>
                <a:r>
                  <a:rPr lang="en-GB" sz="1200" dirty="0"/>
                  <a:t> of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200" dirty="0"/>
                  <a:t>, i.e. the arrangements where </a:t>
                </a:r>
                <a:r>
                  <a:rPr lang="en-GB" sz="1200" b="1" dirty="0"/>
                  <a:t>no letter appears in its original place</a:t>
                </a:r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57" y="4019759"/>
                <a:ext cx="2231038" cy="2492990"/>
              </a:xfrm>
              <a:prstGeom prst="rect">
                <a:avLst/>
              </a:prstGeom>
              <a:blipFill>
                <a:blip r:embed="rId8"/>
                <a:stretch>
                  <a:fillRect l="-273" b="-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gift, present ico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53" y="3460959"/>
            <a:ext cx="528847" cy="52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223354" y="4889565"/>
            <a:ext cx="57637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b="1" i="1" dirty="0"/>
              <a:t>ABC, </a:t>
            </a:r>
          </a:p>
          <a:p>
            <a:r>
              <a:rPr lang="en-GB" sz="1400" b="1" i="1" dirty="0"/>
              <a:t>ACB, </a:t>
            </a:r>
          </a:p>
          <a:p>
            <a:r>
              <a:rPr lang="en-GB" sz="1400" b="1" i="1" dirty="0"/>
              <a:t>BAC, </a:t>
            </a:r>
          </a:p>
          <a:p>
            <a:r>
              <a:rPr lang="en-GB" sz="1400" b="1" i="1" dirty="0"/>
              <a:t>BCA, </a:t>
            </a:r>
          </a:p>
          <a:p>
            <a:r>
              <a:rPr lang="en-GB" sz="1400" b="1" i="1" dirty="0"/>
              <a:t>CAB, </a:t>
            </a:r>
          </a:p>
          <a:p>
            <a:r>
              <a:rPr lang="en-GB" sz="1400" b="1" i="1" dirty="0"/>
              <a:t>CBA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722008" y="5411788"/>
            <a:ext cx="1332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80101" y="4018444"/>
                <a:ext cx="3244850" cy="2493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For ABC, that only gives BCA or CAB, so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!3=2</m:t>
                    </m:r>
                  </m:oMath>
                </a14:m>
                <a:r>
                  <a:rPr lang="en-GB" sz="1200" dirty="0"/>
                  <a:t>. This is applicable to ‘</a:t>
                </a:r>
                <a:r>
                  <a:rPr lang="en-GB" sz="1200" b="1" dirty="0"/>
                  <a:t>Secret Santa</a:t>
                </a:r>
                <a:r>
                  <a:rPr lang="en-GB" sz="1200" dirty="0"/>
                  <a:t>’ (where each person is given a name out a hat of whom to give their present to) because ideally we want the scenario where </a:t>
                </a:r>
                <a:r>
                  <a:rPr lang="en-GB" sz="1200" i="1" dirty="0"/>
                  <a:t>no person gets their own name</a:t>
                </a:r>
                <a:r>
                  <a:rPr lang="en-GB" sz="1200" dirty="0"/>
                  <a:t>.</a:t>
                </a:r>
              </a:p>
              <a:p>
                <a:endParaRPr lang="en-GB" sz="300" dirty="0"/>
              </a:p>
              <a:p>
                <a:r>
                  <a:rPr lang="en-GB" sz="1200" b="1" dirty="0"/>
                  <a:t>Remarkably, a derangement occurs an </a:t>
                </a:r>
                <a14:m>
                  <m:oMath xmlns:m="http://schemas.openxmlformats.org/officeDocument/2006/math">
                    <m:r>
                      <a:rPr lang="en-GB" sz="12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GB" sz="1200" b="1" dirty="0"/>
                  <a:t>-</a:t>
                </a:r>
                <a:r>
                  <a:rPr lang="en-GB" sz="1200" b="1" dirty="0" err="1"/>
                  <a:t>th</a:t>
                </a:r>
                <a:r>
                  <a:rPr lang="en-GB" sz="1200" b="1" dirty="0"/>
                  <a:t> of the time</a:t>
                </a:r>
                <a:r>
                  <a:rPr lang="en-GB" sz="1200" dirty="0"/>
                  <a:t>. So if there are 5 people and hence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5!=120</m:t>
                    </m:r>
                  </m:oMath>
                </a14:m>
                <a:r>
                  <a:rPr lang="en-GB" sz="1200" dirty="0"/>
                  <a:t> possible allocations of recipient names, we only get the ideal Secret Santa situation just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120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=44.15→44</m:t>
                    </m:r>
                  </m:oMath>
                </a14:m>
                <a:r>
                  <a:rPr lang="en-GB" sz="1200" dirty="0"/>
                  <a:t> times. And so we get </a:t>
                </a:r>
                <a:r>
                  <a:rPr lang="en-GB" sz="1200" b="1" dirty="0"/>
                  <a:t>my favourite result in the whole of mathematics</a:t>
                </a:r>
                <a:r>
                  <a:rPr lang="en-GB" sz="12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01" y="4018444"/>
                <a:ext cx="3244850" cy="2493568"/>
              </a:xfrm>
              <a:prstGeom prst="rect">
                <a:avLst/>
              </a:prstGeom>
              <a:blipFill>
                <a:blip r:embed="rId10"/>
                <a:stretch>
                  <a:fillRect l="-188" r="-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5" name="Straight Connector 1024"/>
          <p:cNvCxnSpPr/>
          <p:nvPr/>
        </p:nvCxnSpPr>
        <p:spPr>
          <a:xfrm flipV="1">
            <a:off x="5056981" y="5347494"/>
            <a:ext cx="0" cy="690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1029"/>
              <p:cNvSpPr/>
              <p:nvPr/>
            </p:nvSpPr>
            <p:spPr>
              <a:xfrm>
                <a:off x="8104594" y="6269162"/>
                <a:ext cx="940311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1050" dirty="0"/>
                  <a:t>(where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[…]</m:t>
                    </m:r>
                  </m:oMath>
                </a14:m>
                <a:r>
                  <a:rPr lang="en-GB" sz="1050" dirty="0"/>
                  <a:t> means round)</a:t>
                </a:r>
              </a:p>
            </p:txBody>
          </p:sp>
        </mc:Choice>
        <mc:Fallback xmlns="">
          <p:sp>
            <p:nvSpPr>
              <p:cNvPr id="1030" name="Rectangle 10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594" y="6269162"/>
                <a:ext cx="940311" cy="415498"/>
              </a:xfrm>
              <a:prstGeom prst="rect">
                <a:avLst/>
              </a:prstGeom>
              <a:blipFill>
                <a:blip r:embed="rId11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1" name="Rectangle 1030"/>
              <p:cNvSpPr/>
              <p:nvPr/>
            </p:nvSpPr>
            <p:spPr>
              <a:xfrm>
                <a:off x="6723591" y="6205913"/>
                <a:ext cx="1157817" cy="618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31" name="Rectangle 10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91" y="6205913"/>
                <a:ext cx="1157817" cy="61837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47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7" grpId="0"/>
      <p:bldP spid="13" grpId="0"/>
      <p:bldP spid="16" grpId="0" animBg="1"/>
      <p:bldP spid="17" grpId="0" animBg="1"/>
      <p:bldP spid="18" grpId="0"/>
      <p:bldP spid="20" grpId="0"/>
      <p:bldP spid="21" grpId="0" animBg="1"/>
      <p:bldP spid="22" grpId="0"/>
      <p:bldP spid="23" grpId="0"/>
      <p:bldP spid="28" grpId="0"/>
      <p:bldP spid="1030" grpId="0"/>
      <p:bldP spid="10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A238E63-B706-EAED-C965-FA394019F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908720"/>
            <a:ext cx="69151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8A3105C-72A8-282C-946E-BEBF5340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914400"/>
            <a:ext cx="71913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6382E-0164-A044-E7C2-25034F6B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CCE0A46-A4D6-6F93-1ADE-20682C27EF9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A8D3186-7D64-48A4-C553-6A35CF61038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6087B51-FCF1-AA3B-5794-3A742E96924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72BE60-2731-EAAF-9648-6DE55F9D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015" y="980728"/>
            <a:ext cx="736282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51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67AE469-5BDD-307F-781E-0343E8365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2" y="620688"/>
            <a:ext cx="8524875" cy="623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61754</TotalTime>
  <Words>1092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14: Logarithms  Exponential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2025-06-20T14:45:35Z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