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47" r:id="rId2"/>
    <p:sldId id="532" r:id="rId3"/>
    <p:sldId id="533" r:id="rId4"/>
    <p:sldId id="534" r:id="rId5"/>
    <p:sldId id="535" r:id="rId6"/>
    <p:sldId id="536" r:id="rId7"/>
    <p:sldId id="537" r:id="rId8"/>
    <p:sldId id="530" r:id="rId9"/>
    <p:sldId id="548" r:id="rId10"/>
    <p:sldId id="549" r:id="rId11"/>
    <p:sldId id="55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9: </a:t>
            </a:r>
            <a:r>
              <a:rPr lang="en-GB" dirty="0">
                <a:solidFill>
                  <a:schemeClr val="accent5"/>
                </a:solidFill>
              </a:rPr>
              <a:t>Constant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Vertical Motion Under Gravity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3B8D7B-A59E-9F4D-DBAE-77FD82B2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65151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846550F-AA86-7462-9D07-A499E5AC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78" y="1124744"/>
            <a:ext cx="4686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AA10C-ECB1-418B-B30B-52255CE1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" y="579437"/>
            <a:ext cx="9145589" cy="62785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7BC40C0-5769-4EF1-ABBD-0E84DC777D41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04DD36FA-A6C8-48C3-B0B0-2BBAB53639D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Vertical Motion Under Gravity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78AD5AE-1B33-4CB9-9D3A-BA9F79D6EED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27405CC-F434-485B-A72F-0EEFB21ABE46}"/>
              </a:ext>
            </a:extLst>
          </p:cNvPr>
          <p:cNvSpPr/>
          <p:nvPr/>
        </p:nvSpPr>
        <p:spPr>
          <a:xfrm>
            <a:off x="0" y="607434"/>
            <a:ext cx="3563888" cy="625056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F08700-A504-4BCD-9503-0FC54D4DDAEC}"/>
                  </a:ext>
                </a:extLst>
              </p:cNvPr>
              <p:cNvSpPr txBox="1"/>
              <p:nvPr/>
            </p:nvSpPr>
            <p:spPr>
              <a:xfrm>
                <a:off x="395536" y="836712"/>
                <a:ext cx="2817564" cy="5355312"/>
              </a:xfrm>
              <a:prstGeom prst="rect">
                <a:avLst/>
              </a:prstGeom>
              <a:solidFill>
                <a:schemeClr val="bg1">
                  <a:alpha val="84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Famously, when the Apollo 15 landed on the moon, astronaut David Scott conducted a famous demonstration in which a hammer and feather were released at the same time. As anticipated, they hit the ground at the same time!</a:t>
                </a:r>
              </a:p>
              <a:p>
                <a:endParaRPr lang="en-GB" dirty="0"/>
              </a:p>
              <a:p>
                <a:r>
                  <a:rPr lang="en-GB" dirty="0"/>
                  <a:t>If there is </a:t>
                </a:r>
                <a:r>
                  <a:rPr lang="en-GB" b="1" dirty="0"/>
                  <a:t>no air resistance</a:t>
                </a:r>
                <a:r>
                  <a:rPr lang="en-GB" dirty="0"/>
                  <a:t>, then the </a:t>
                </a:r>
                <a:r>
                  <a:rPr lang="en-GB" b="1" dirty="0"/>
                  <a:t>acceleration</a:t>
                </a:r>
                <a:r>
                  <a:rPr lang="en-GB" dirty="0"/>
                  <a:t> of objects under gravity, regardless of mass, </a:t>
                </a:r>
                <a:r>
                  <a:rPr lang="en-GB" b="1" dirty="0"/>
                  <a:t>is constant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The downwards acceleration under gravity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=9.8 </m:t>
                    </m:r>
                  </m:oMath>
                </a14:m>
                <a:r>
                  <a:rPr lang="en-GB" b="0" i="0" dirty="0">
                    <a:latin typeface="+mj-lt"/>
                  </a:rPr>
                  <a:t>ms</a:t>
                </a:r>
                <a:r>
                  <a:rPr lang="en-GB" b="0" i="0" baseline="30000" dirty="0">
                    <a:latin typeface="+mj-lt"/>
                  </a:rPr>
                  <a:t>-2</a:t>
                </a:r>
                <a:r>
                  <a:rPr lang="en-GB" dirty="0">
                    <a:latin typeface="+mj-lt"/>
                  </a:rPr>
                  <a:t>.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F08700-A504-4BCD-9503-0FC54D4D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2817564" cy="5355312"/>
              </a:xfrm>
              <a:prstGeom prst="rect">
                <a:avLst/>
              </a:prstGeom>
              <a:blipFill>
                <a:blip r:embed="rId3"/>
                <a:stretch>
                  <a:fillRect l="-1948" t="-569" r="-2814" b="-7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500F52-452B-4BF6-90DA-08F2AADE696E}"/>
                  </a:ext>
                </a:extLst>
              </p:cNvPr>
              <p:cNvSpPr txBox="1"/>
              <p:nvPr/>
            </p:nvSpPr>
            <p:spPr>
              <a:xfrm>
                <a:off x="4860032" y="5468379"/>
                <a:ext cx="4104456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Important Note</a:t>
                </a:r>
                <a:r>
                  <a:rPr lang="en-GB" sz="1400" dirty="0"/>
                  <a:t>: It’s </a:t>
                </a:r>
                <a:r>
                  <a:rPr lang="en-GB" sz="1400" u="sng" dirty="0"/>
                  <a:t>important you use 9.8</a:t>
                </a:r>
                <a:r>
                  <a:rPr lang="en-GB" sz="1400" dirty="0"/>
                  <a:t> and not 10 or 9.81, which is often used in other exam boards/Physics. Also note that given we’re using the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400" dirty="0"/>
                  <a:t> to 2 significant figures, any subject value calculated should also be given to 2 significant figures.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500F52-452B-4BF6-90DA-08F2AADE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468379"/>
                <a:ext cx="4104456" cy="1169551"/>
              </a:xfrm>
              <a:prstGeom prst="rect">
                <a:avLst/>
              </a:prstGeom>
              <a:blipFill>
                <a:blip r:embed="rId4"/>
                <a:stretch>
                  <a:fillRect l="-147" r="-590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C463B3-DF50-4EFE-8BF5-4A7B23F068E4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EEE7DE7-3B78-4C00-B543-B5C6B23FAD1C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450AC6E-A3CB-4870-AC15-40F0E686C34E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66C6C1-CE60-4190-A390-9C06A6E6AC0D}"/>
              </a:ext>
            </a:extLst>
          </p:cNvPr>
          <p:cNvSpPr txBox="1"/>
          <p:nvPr/>
        </p:nvSpPr>
        <p:spPr>
          <a:xfrm>
            <a:off x="395536" y="980728"/>
            <a:ext cx="7704856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[Textbook] A book falls off the top shelf of a bookcase. The shelf is 1.4 m above a wooden floor. Find:</a:t>
            </a:r>
          </a:p>
          <a:p>
            <a:pPr marL="342900" indent="-342900">
              <a:buAutoNum type="alphaLcParenBoth"/>
            </a:pPr>
            <a:r>
              <a:rPr lang="en-GB" dirty="0"/>
              <a:t>the time the book takes to reach the floor,</a:t>
            </a:r>
          </a:p>
          <a:p>
            <a:pPr marL="342900" indent="-342900">
              <a:buAutoNum type="alphaLcParenBoth"/>
            </a:pPr>
            <a:r>
              <a:rPr lang="en-GB" dirty="0"/>
              <a:t>the speed with which the book strikes the floor.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8F6FCA-0824-4FB1-BB03-CB3DCA39609F}"/>
              </a:ext>
            </a:extLst>
          </p:cNvPr>
          <p:cNvCxnSpPr/>
          <p:nvPr/>
        </p:nvCxnSpPr>
        <p:spPr>
          <a:xfrm>
            <a:off x="845493" y="2797696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CDA759C-D413-47F6-AE49-BC7D1FA5CA81}"/>
              </a:ext>
            </a:extLst>
          </p:cNvPr>
          <p:cNvSpPr/>
          <p:nvPr/>
        </p:nvSpPr>
        <p:spPr>
          <a:xfrm>
            <a:off x="591369" y="2725688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C7A6F6-A195-46B8-B716-F49204E62568}"/>
                  </a:ext>
                </a:extLst>
              </p:cNvPr>
              <p:cNvSpPr txBox="1"/>
              <p:nvPr/>
            </p:nvSpPr>
            <p:spPr>
              <a:xfrm>
                <a:off x="991790" y="2778646"/>
                <a:ext cx="420886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=1.4,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=+9.8,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C7A6F6-A195-46B8-B716-F49204E6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0" y="2778646"/>
                <a:ext cx="4208860" cy="639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B7E75F-E255-426F-8FED-1DE5396CF416}"/>
              </a:ext>
            </a:extLst>
          </p:cNvPr>
          <p:cNvCxnSpPr>
            <a:cxnSpLocks/>
          </p:cNvCxnSpPr>
          <p:nvPr/>
        </p:nvCxnSpPr>
        <p:spPr>
          <a:xfrm flipH="1">
            <a:off x="1381125" y="2438400"/>
            <a:ext cx="3819525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3A229-FEC2-46C9-8F24-42FE6FB10F0D}"/>
              </a:ext>
            </a:extLst>
          </p:cNvPr>
          <p:cNvSpPr/>
          <p:nvPr/>
        </p:nvSpPr>
        <p:spPr>
          <a:xfrm>
            <a:off x="1876183" y="2780394"/>
            <a:ext cx="581267" cy="3342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DB47CC-BC03-46AC-8DAE-BEAD636C8FD6}"/>
              </a:ext>
            </a:extLst>
          </p:cNvPr>
          <p:cNvSpPr/>
          <p:nvPr/>
        </p:nvSpPr>
        <p:spPr>
          <a:xfrm>
            <a:off x="3096220" y="2780394"/>
            <a:ext cx="494705" cy="3342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441C5-7A5E-4BEE-A471-79E6BD4A52F1}"/>
              </a:ext>
            </a:extLst>
          </p:cNvPr>
          <p:cNvSpPr/>
          <p:nvPr/>
        </p:nvSpPr>
        <p:spPr>
          <a:xfrm>
            <a:off x="4211042" y="2775997"/>
            <a:ext cx="694333" cy="3342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A3A457-7771-4CDC-82F2-6858B44B97B5}"/>
                  </a:ext>
                </a:extLst>
              </p:cNvPr>
              <p:cNvSpPr txBox="1"/>
              <p:nvPr/>
            </p:nvSpPr>
            <p:spPr>
              <a:xfrm>
                <a:off x="627931" y="3531865"/>
                <a:ext cx="3744415" cy="140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1.4=0+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×9.8×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=0.53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A3A457-7771-4CDC-82F2-6858B44B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1" y="3531865"/>
                <a:ext cx="3744415" cy="1406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F3B9A6-4578-464D-B054-3618D613998D}"/>
              </a:ext>
            </a:extLst>
          </p:cNvPr>
          <p:cNvSpPr/>
          <p:nvPr/>
        </p:nvSpPr>
        <p:spPr>
          <a:xfrm>
            <a:off x="961782" y="3490594"/>
            <a:ext cx="3414706" cy="1345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065600-2755-498F-B717-DAD8A968675F}"/>
              </a:ext>
            </a:extLst>
          </p:cNvPr>
          <p:cNvSpPr/>
          <p:nvPr/>
        </p:nvSpPr>
        <p:spPr>
          <a:xfrm>
            <a:off x="146701" y="2789227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6E1DF4-2049-4396-9479-BF7B850AAE25}"/>
              </a:ext>
            </a:extLst>
          </p:cNvPr>
          <p:cNvSpPr/>
          <p:nvPr/>
        </p:nvSpPr>
        <p:spPr>
          <a:xfrm>
            <a:off x="146701" y="5064382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59B35-18DC-48D1-8E52-24D41D63A7E8}"/>
                  </a:ext>
                </a:extLst>
              </p:cNvPr>
              <p:cNvSpPr txBox="1"/>
              <p:nvPr/>
            </p:nvSpPr>
            <p:spPr>
              <a:xfrm>
                <a:off x="643831" y="5064382"/>
                <a:ext cx="3744415" cy="712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+2×9.8×1.4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=5.2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59B35-18DC-48D1-8E52-24D41D63A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31" y="5064382"/>
                <a:ext cx="3744415" cy="712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5BBB986-C216-4515-B5AC-F6814ADC9C54}"/>
              </a:ext>
            </a:extLst>
          </p:cNvPr>
          <p:cNvSpPr txBox="1"/>
          <p:nvPr/>
        </p:nvSpPr>
        <p:spPr>
          <a:xfrm>
            <a:off x="5190357" y="5398014"/>
            <a:ext cx="2592288" cy="60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As per previous slides, quote only to 2 or 3 significant figures. </a:t>
            </a:r>
            <a:r>
              <a:rPr lang="en-GB" sz="1100" u="sng" dirty="0"/>
              <a:t>You may be penalised</a:t>
            </a:r>
            <a:r>
              <a:rPr lang="en-GB" sz="1100" dirty="0"/>
              <a:t> if you quote more!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8E27D7-E507-4BCA-A9F7-0A8CC5EC48F2}"/>
              </a:ext>
            </a:extLst>
          </p:cNvPr>
          <p:cNvSpPr/>
          <p:nvPr/>
        </p:nvSpPr>
        <p:spPr>
          <a:xfrm>
            <a:off x="961782" y="5051640"/>
            <a:ext cx="3426463" cy="1113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B27080-99A6-0658-AEC7-0CE332549F3B}"/>
                  </a:ext>
                </a:extLst>
              </p:cNvPr>
              <p:cNvSpPr txBox="1"/>
              <p:nvPr/>
            </p:nvSpPr>
            <p:spPr>
              <a:xfrm>
                <a:off x="5220071" y="2311489"/>
                <a:ext cx="3385517" cy="246221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At this stage, it’s hugely important you consider </a:t>
                </a:r>
                <a:r>
                  <a:rPr lang="en-GB" sz="1100" b="1" dirty="0"/>
                  <a:t>what direction is considered as ‘positive’ </a:t>
                </a:r>
                <a:r>
                  <a:rPr lang="en-GB" sz="1100" dirty="0"/>
                  <a:t>and then be consistent in your </a:t>
                </a:r>
                <a:r>
                  <a:rPr lang="en-GB" sz="1100" dirty="0" err="1"/>
                  <a:t>suvat</a:t>
                </a:r>
                <a:r>
                  <a:rPr lang="en-GB" sz="1100" dirty="0"/>
                  <a:t> table. If ‘up’ was positive, then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=−9.8</m:t>
                    </m:r>
                  </m:oMath>
                </a14:m>
                <a:r>
                  <a:rPr lang="en-GB" sz="1100" dirty="0"/>
                  <a:t>. If ‘down’ is positive, then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=+9.8</m:t>
                    </m:r>
                  </m:oMath>
                </a14:m>
                <a:r>
                  <a:rPr lang="en-GB" sz="1100" dirty="0"/>
                  <a:t>. The direction does not matter provided that you are consistent with each letter of </a:t>
                </a:r>
                <a:r>
                  <a:rPr lang="en-GB" sz="1100" i="1" dirty="0" err="1"/>
                  <a:t>suvat</a:t>
                </a:r>
                <a:r>
                  <a:rPr lang="en-GB" sz="1100" dirty="0"/>
                  <a:t>.</a:t>
                </a:r>
              </a:p>
              <a:p>
                <a:endParaRPr lang="en-GB" sz="1100" dirty="0"/>
              </a:p>
              <a:p>
                <a:r>
                  <a:rPr lang="en-GB" sz="1100" dirty="0"/>
                  <a:t>A good rule of thumb is to make the direction of motion (initial velocity) positive.  If unknown, make right and up the positive directions.</a:t>
                </a:r>
              </a:p>
              <a:p>
                <a:endParaRPr lang="en-GB" sz="1100" dirty="0"/>
              </a:p>
              <a:p>
                <a:r>
                  <a:rPr lang="en-GB" sz="1100" dirty="0"/>
                  <a:t>Here the entire motion is down so g=+9.8 is convenient.</a:t>
                </a:r>
              </a:p>
              <a:p>
                <a:endParaRPr lang="en-GB" sz="1100" dirty="0"/>
              </a:p>
              <a:p>
                <a:r>
                  <a:rPr lang="en-GB" sz="1100" dirty="0"/>
                  <a:t>For up and down projectiles g=-9.8 is convenient.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B27080-99A6-0658-AEC7-0CE33254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1" y="2311489"/>
                <a:ext cx="3385517" cy="2462213"/>
              </a:xfrm>
              <a:prstGeom prst="rect">
                <a:avLst/>
              </a:prstGeom>
              <a:blipFill>
                <a:blip r:embed="rId6"/>
                <a:stretch>
                  <a:fillRect b="-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57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5B09FA-0B58-4159-8EB3-1674482F73A9}"/>
                  </a:ext>
                </a:extLst>
              </p:cNvPr>
              <p:cNvSpPr txBox="1"/>
              <p:nvPr/>
            </p:nvSpPr>
            <p:spPr>
              <a:xfrm>
                <a:off x="2796567" y="5070713"/>
                <a:ext cx="5226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=−7,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=21,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=−9.8,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5B09FA-0B58-4159-8EB3-1674482F7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567" y="5070713"/>
                <a:ext cx="52265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A50E3A8-3760-4473-8AD2-F1E30D1E62F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70DA60E-0C36-48CB-BD67-F5FCDEA4F1B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556B522-940F-46D3-8A85-083CBE39A73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3DE023-8089-4D14-B08D-C736E13CC098}"/>
                  </a:ext>
                </a:extLst>
              </p:cNvPr>
              <p:cNvSpPr txBox="1"/>
              <p:nvPr/>
            </p:nvSpPr>
            <p:spPr>
              <a:xfrm>
                <a:off x="395536" y="980728"/>
                <a:ext cx="7704856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A ball is projected vertically upwards, from a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which is 7m above the ground, with speed 21 ms</a:t>
                </a:r>
                <a:r>
                  <a:rPr lang="en-GB" baseline="30000" dirty="0"/>
                  <a:t>-1</a:t>
                </a:r>
                <a:r>
                  <a:rPr lang="en-GB" dirty="0"/>
                  <a:t>. Find</a:t>
                </a:r>
              </a:p>
              <a:p>
                <a:pPr marL="342900" indent="-342900">
                  <a:buAutoNum type="alphaLcParenBoth"/>
                </a:pPr>
                <a:r>
                  <a:rPr lang="en-GB" dirty="0"/>
                  <a:t>the greatest height above the ground reached by the ball,</a:t>
                </a:r>
              </a:p>
              <a:p>
                <a:pPr marL="342900" indent="-342900">
                  <a:buAutoNum type="alphaLcParenBoth"/>
                </a:pPr>
                <a:r>
                  <a:rPr lang="en-GB" dirty="0"/>
                  <a:t>the time of flight of the ball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3DE023-8089-4D14-B08D-C736E13CC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0728"/>
                <a:ext cx="7704856" cy="1200329"/>
              </a:xfrm>
              <a:prstGeom prst="rect">
                <a:avLst/>
              </a:prstGeom>
              <a:blipFill>
                <a:blip r:embed="rId3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990FDB-65FC-4FF6-BB10-C9108BD221DA}"/>
              </a:ext>
            </a:extLst>
          </p:cNvPr>
          <p:cNvSpPr/>
          <p:nvPr/>
        </p:nvSpPr>
        <p:spPr>
          <a:xfrm>
            <a:off x="698500" y="2429335"/>
            <a:ext cx="444500" cy="1787065"/>
          </a:xfrm>
          <a:custGeom>
            <a:avLst/>
            <a:gdLst>
              <a:gd name="connsiteX0" fmla="*/ 0 w 444500"/>
              <a:gd name="connsiteY0" fmla="*/ 961565 h 1787065"/>
              <a:gd name="connsiteX1" fmla="*/ 177800 w 444500"/>
              <a:gd name="connsiteY1" fmla="*/ 21765 h 1787065"/>
              <a:gd name="connsiteX2" fmla="*/ 444500 w 444500"/>
              <a:gd name="connsiteY2" fmla="*/ 1787065 h 178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1787065">
                <a:moveTo>
                  <a:pt x="0" y="961565"/>
                </a:moveTo>
                <a:cubicBezTo>
                  <a:pt x="51858" y="422873"/>
                  <a:pt x="103717" y="-115818"/>
                  <a:pt x="177800" y="21765"/>
                </a:cubicBezTo>
                <a:cubicBezTo>
                  <a:pt x="251883" y="159348"/>
                  <a:pt x="348191" y="973206"/>
                  <a:pt x="444500" y="178706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9761F1-1008-4EE7-AA49-8AF46982FF6E}"/>
              </a:ext>
            </a:extLst>
          </p:cNvPr>
          <p:cNvCxnSpPr/>
          <p:nvPr/>
        </p:nvCxnSpPr>
        <p:spPr>
          <a:xfrm>
            <a:off x="200720" y="4271888"/>
            <a:ext cx="12961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54F516-2449-4450-9AA1-A7E9377BC3A0}"/>
              </a:ext>
            </a:extLst>
          </p:cNvPr>
          <p:cNvCxnSpPr>
            <a:cxnSpLocks/>
          </p:cNvCxnSpPr>
          <p:nvPr/>
        </p:nvCxnSpPr>
        <p:spPr>
          <a:xfrm flipH="1" flipV="1">
            <a:off x="2434856" y="2753832"/>
            <a:ext cx="4631" cy="394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CB5F603-6FAA-4FA8-9B96-CB95D92916D0}"/>
              </a:ext>
            </a:extLst>
          </p:cNvPr>
          <p:cNvSpPr/>
          <p:nvPr/>
        </p:nvSpPr>
        <p:spPr>
          <a:xfrm>
            <a:off x="2185363" y="2704543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B0DB8F-07B1-49EE-8053-96D3B4AE6712}"/>
                  </a:ext>
                </a:extLst>
              </p:cNvPr>
              <p:cNvSpPr txBox="1"/>
              <p:nvPr/>
            </p:nvSpPr>
            <p:spPr>
              <a:xfrm>
                <a:off x="2785809" y="2757501"/>
                <a:ext cx="5226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=21,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=−9.8,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B0DB8F-07B1-49EE-8053-96D3B4AE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809" y="2757501"/>
                <a:ext cx="52265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A05D124-9CBC-47CA-BED0-D74E330C6877}"/>
              </a:ext>
            </a:extLst>
          </p:cNvPr>
          <p:cNvSpPr/>
          <p:nvPr/>
        </p:nvSpPr>
        <p:spPr>
          <a:xfrm>
            <a:off x="2237556" y="2776289"/>
            <a:ext cx="362769" cy="376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231F44-BC8B-457B-BC0E-662B8709B6D7}"/>
                  </a:ext>
                </a:extLst>
              </p:cNvPr>
              <p:cNvSpPr txBox="1"/>
              <p:nvPr/>
            </p:nvSpPr>
            <p:spPr>
              <a:xfrm>
                <a:off x="2183825" y="3348795"/>
                <a:ext cx="493818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2×−9.8×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=22.5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Therefore greatest height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22.5+7=29.5</m:t>
                    </m:r>
                  </m:oMath>
                </a14:m>
                <a:r>
                  <a:rPr lang="en-GB" dirty="0"/>
                  <a:t> m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231F44-BC8B-457B-BC0E-662B8709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825" y="3348795"/>
                <a:ext cx="4938189" cy="1477328"/>
              </a:xfrm>
              <a:prstGeom prst="rect">
                <a:avLst/>
              </a:prstGeom>
              <a:blipFill>
                <a:blip r:embed="rId5"/>
                <a:stretch>
                  <a:fillRect l="-988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92A12AE-39F7-47B6-B3F8-87A44C3F6F96}"/>
              </a:ext>
            </a:extLst>
          </p:cNvPr>
          <p:cNvSpPr/>
          <p:nvPr/>
        </p:nvSpPr>
        <p:spPr>
          <a:xfrm>
            <a:off x="2176160" y="3336775"/>
            <a:ext cx="4738989" cy="14733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C669F3-EF3A-4007-86BA-3895DBDE95FB}"/>
              </a:ext>
            </a:extLst>
          </p:cNvPr>
          <p:cNvSpPr/>
          <p:nvPr/>
        </p:nvSpPr>
        <p:spPr>
          <a:xfrm>
            <a:off x="1740695" y="2768082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3CFDF1-7D7B-4B48-8A81-A28B23096799}"/>
              </a:ext>
            </a:extLst>
          </p:cNvPr>
          <p:cNvSpPr/>
          <p:nvPr/>
        </p:nvSpPr>
        <p:spPr>
          <a:xfrm>
            <a:off x="4259318" y="2729982"/>
            <a:ext cx="531757" cy="394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BA0867-8266-4655-8272-EFBAB74A2E58}"/>
              </a:ext>
            </a:extLst>
          </p:cNvPr>
          <p:cNvSpPr/>
          <p:nvPr/>
        </p:nvSpPr>
        <p:spPr>
          <a:xfrm>
            <a:off x="5409855" y="2739507"/>
            <a:ext cx="531757" cy="394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77C609-0DA5-417D-AAFE-8057B71DE2A0}"/>
              </a:ext>
            </a:extLst>
          </p:cNvPr>
          <p:cNvSpPr/>
          <p:nvPr/>
        </p:nvSpPr>
        <p:spPr>
          <a:xfrm>
            <a:off x="6547068" y="2729982"/>
            <a:ext cx="531757" cy="394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6F3465-57DC-41DA-AB09-9A30E18FE5DE}"/>
              </a:ext>
            </a:extLst>
          </p:cNvPr>
          <p:cNvCxnSpPr/>
          <p:nvPr/>
        </p:nvCxnSpPr>
        <p:spPr>
          <a:xfrm flipV="1">
            <a:off x="476166" y="2429335"/>
            <a:ext cx="0" cy="9396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0E7486-6C54-4DDB-B89B-C2C200E72263}"/>
              </a:ext>
            </a:extLst>
          </p:cNvPr>
          <p:cNvCxnSpPr>
            <a:cxnSpLocks/>
          </p:cNvCxnSpPr>
          <p:nvPr/>
        </p:nvCxnSpPr>
        <p:spPr>
          <a:xfrm flipH="1" flipV="1">
            <a:off x="476166" y="3456703"/>
            <a:ext cx="9609" cy="734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9EE680-F23B-4D2F-BFB0-680480F68B9A}"/>
                  </a:ext>
                </a:extLst>
              </p:cNvPr>
              <p:cNvSpPr txBox="1"/>
              <p:nvPr/>
            </p:nvSpPr>
            <p:spPr>
              <a:xfrm>
                <a:off x="206291" y="2764074"/>
                <a:ext cx="22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9EE680-F23B-4D2F-BFB0-680480F6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1" y="2764074"/>
                <a:ext cx="222334" cy="369332"/>
              </a:xfrm>
              <a:prstGeom prst="rect">
                <a:avLst/>
              </a:prstGeom>
              <a:blipFill>
                <a:blip r:embed="rId6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EDE80E-3A7E-4977-8FDA-693402E9E00D}"/>
                  </a:ext>
                </a:extLst>
              </p:cNvPr>
              <p:cNvSpPr txBox="1"/>
              <p:nvPr/>
            </p:nvSpPr>
            <p:spPr>
              <a:xfrm>
                <a:off x="177716" y="3635743"/>
                <a:ext cx="22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EDE80E-3A7E-4977-8FDA-693402E9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6" y="3635743"/>
                <a:ext cx="222334" cy="369332"/>
              </a:xfrm>
              <a:prstGeom prst="rect">
                <a:avLst/>
              </a:prstGeom>
              <a:blipFill>
                <a:blip r:embed="rId7"/>
                <a:stretch>
                  <a:fillRect r="-35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E36F3-6E59-462C-B929-30E93934CDCA}"/>
                  </a:ext>
                </a:extLst>
              </p:cNvPr>
              <p:cNvSpPr txBox="1"/>
              <p:nvPr/>
            </p:nvSpPr>
            <p:spPr>
              <a:xfrm>
                <a:off x="2220769" y="5459328"/>
                <a:ext cx="4271472" cy="1357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−7=21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−4.9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=4.5965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−0.3108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Therefore time of flight is 4.6 s (2sf)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2E36F3-6E59-462C-B929-30E93934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769" y="5459328"/>
                <a:ext cx="4271472" cy="1357423"/>
              </a:xfrm>
              <a:prstGeom prst="rect">
                <a:avLst/>
              </a:prstGeom>
              <a:blipFill>
                <a:blip r:embed="rId8"/>
                <a:stretch>
                  <a:fillRect l="-428" b="-40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BBFEE810-2CF3-46AD-B5F7-7B851F6CCDF0}"/>
              </a:ext>
            </a:extLst>
          </p:cNvPr>
          <p:cNvSpPr/>
          <p:nvPr/>
        </p:nvSpPr>
        <p:spPr>
          <a:xfrm>
            <a:off x="1740695" y="5013176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0E80A-7C57-4BDD-869F-63C37AF979AB}"/>
              </a:ext>
            </a:extLst>
          </p:cNvPr>
          <p:cNvCxnSpPr>
            <a:cxnSpLocks/>
          </p:cNvCxnSpPr>
          <p:nvPr/>
        </p:nvCxnSpPr>
        <p:spPr>
          <a:xfrm flipH="1" flipV="1">
            <a:off x="2449100" y="5033641"/>
            <a:ext cx="4631" cy="394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6CA9A9E-384A-4292-9A5F-0156C9ADF904}"/>
              </a:ext>
            </a:extLst>
          </p:cNvPr>
          <p:cNvSpPr/>
          <p:nvPr/>
        </p:nvSpPr>
        <p:spPr>
          <a:xfrm>
            <a:off x="2199607" y="4984352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12DBA1-5E86-4333-AAEA-8C1359EFE41E}"/>
              </a:ext>
            </a:extLst>
          </p:cNvPr>
          <p:cNvSpPr/>
          <p:nvPr/>
        </p:nvSpPr>
        <p:spPr>
          <a:xfrm>
            <a:off x="3275857" y="5025852"/>
            <a:ext cx="496044" cy="394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D34E86-24DD-44D1-BCA6-5FB15634D890}"/>
              </a:ext>
            </a:extLst>
          </p:cNvPr>
          <p:cNvSpPr/>
          <p:nvPr/>
        </p:nvSpPr>
        <p:spPr>
          <a:xfrm>
            <a:off x="4525196" y="5033961"/>
            <a:ext cx="496044" cy="394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127E11-6DED-4C15-98D7-1E4C5180BC4F}"/>
              </a:ext>
            </a:extLst>
          </p:cNvPr>
          <p:cNvSpPr/>
          <p:nvPr/>
        </p:nvSpPr>
        <p:spPr>
          <a:xfrm>
            <a:off x="5700492" y="5018141"/>
            <a:ext cx="586007" cy="394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6D5DB9-584B-454D-BC64-94EC4FED8FA9}"/>
              </a:ext>
            </a:extLst>
          </p:cNvPr>
          <p:cNvSpPr/>
          <p:nvPr/>
        </p:nvSpPr>
        <p:spPr>
          <a:xfrm>
            <a:off x="2220769" y="5520803"/>
            <a:ext cx="2922731" cy="1251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230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0" grpId="0" animBg="1"/>
      <p:bldP spid="21" grpId="0" animBg="1"/>
      <p:bldP spid="22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03E47E-EEB0-4810-AA72-9CDACA300B95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F54D1AA-9FDC-4972-8550-AFCCA4E53C1F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 further common type of question…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3FA14F-26BC-4F8C-AD05-8D28FB05949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0BC43B-1E61-4337-B5DE-73D7C0FD32A8}"/>
              </a:ext>
            </a:extLst>
          </p:cNvPr>
          <p:cNvSpPr txBox="1"/>
          <p:nvPr/>
        </p:nvSpPr>
        <p:spPr>
          <a:xfrm>
            <a:off x="395536" y="980728"/>
            <a:ext cx="7704856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A ball is projected vertically upwards from ground level at a speed of 20 ms</a:t>
            </a:r>
            <a:r>
              <a:rPr lang="en-GB" baseline="30000" dirty="0"/>
              <a:t>-1</a:t>
            </a:r>
            <a:r>
              <a:rPr lang="en-GB" dirty="0"/>
              <a:t>.</a:t>
            </a:r>
          </a:p>
          <a:p>
            <a:r>
              <a:rPr lang="en-GB" dirty="0"/>
              <a:t>Determine the amount of time the ball is at least 10m above ground level.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41B49D-E634-480C-89A9-B29FD94E1612}"/>
              </a:ext>
            </a:extLst>
          </p:cNvPr>
          <p:cNvCxnSpPr/>
          <p:nvPr/>
        </p:nvCxnSpPr>
        <p:spPr>
          <a:xfrm>
            <a:off x="416620" y="3814688"/>
            <a:ext cx="12961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6374B5C-A883-44DF-8A71-82389C08013A}"/>
              </a:ext>
            </a:extLst>
          </p:cNvPr>
          <p:cNvSpPr/>
          <p:nvPr/>
        </p:nvSpPr>
        <p:spPr>
          <a:xfrm>
            <a:off x="444500" y="2044696"/>
            <a:ext cx="1193800" cy="1638304"/>
          </a:xfrm>
          <a:custGeom>
            <a:avLst/>
            <a:gdLst>
              <a:gd name="connsiteX0" fmla="*/ 0 w 1193800"/>
              <a:gd name="connsiteY0" fmla="*/ 1638304 h 1638304"/>
              <a:gd name="connsiteX1" fmla="*/ 558800 w 1193800"/>
              <a:gd name="connsiteY1" fmla="*/ 4 h 1638304"/>
              <a:gd name="connsiteX2" fmla="*/ 1193800 w 1193800"/>
              <a:gd name="connsiteY2" fmla="*/ 1625604 h 163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800" h="1638304">
                <a:moveTo>
                  <a:pt x="0" y="1638304"/>
                </a:moveTo>
                <a:cubicBezTo>
                  <a:pt x="179916" y="820212"/>
                  <a:pt x="359833" y="2121"/>
                  <a:pt x="558800" y="4"/>
                </a:cubicBezTo>
                <a:cubicBezTo>
                  <a:pt x="757767" y="-2113"/>
                  <a:pt x="975783" y="811745"/>
                  <a:pt x="1193800" y="1625604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8080A4-6F68-488A-A6C2-AD8AF0AB1FC0}"/>
              </a:ext>
            </a:extLst>
          </p:cNvPr>
          <p:cNvCxnSpPr/>
          <p:nvPr/>
        </p:nvCxnSpPr>
        <p:spPr>
          <a:xfrm>
            <a:off x="251520" y="2852936"/>
            <a:ext cx="15841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86B331-B580-400A-977F-9669C9C50218}"/>
              </a:ext>
            </a:extLst>
          </p:cNvPr>
          <p:cNvSpPr txBox="1"/>
          <p:nvPr/>
        </p:nvSpPr>
        <p:spPr>
          <a:xfrm>
            <a:off x="107504" y="2564904"/>
            <a:ext cx="67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9A11AB-4636-4A07-ABE2-F17A6A9801F4}"/>
              </a:ext>
            </a:extLst>
          </p:cNvPr>
          <p:cNvCxnSpPr>
            <a:cxnSpLocks/>
          </p:cNvCxnSpPr>
          <p:nvPr/>
        </p:nvCxnSpPr>
        <p:spPr>
          <a:xfrm flipH="1" flipV="1">
            <a:off x="2511056" y="2182332"/>
            <a:ext cx="4631" cy="394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20F77FB-B3E5-4A25-927A-84255F9EB26E}"/>
              </a:ext>
            </a:extLst>
          </p:cNvPr>
          <p:cNvSpPr/>
          <p:nvPr/>
        </p:nvSpPr>
        <p:spPr>
          <a:xfrm>
            <a:off x="2261563" y="2133043"/>
            <a:ext cx="504056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E8A186-84FE-4B97-8F56-9726A41B9971}"/>
              </a:ext>
            </a:extLst>
          </p:cNvPr>
          <p:cNvSpPr/>
          <p:nvPr/>
        </p:nvSpPr>
        <p:spPr>
          <a:xfrm>
            <a:off x="2313756" y="2204789"/>
            <a:ext cx="362769" cy="376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5AC5AB-858B-4441-823E-90CF1C06E86D}"/>
              </a:ext>
            </a:extLst>
          </p:cNvPr>
          <p:cNvSpPr/>
          <p:nvPr/>
        </p:nvSpPr>
        <p:spPr>
          <a:xfrm>
            <a:off x="1816895" y="2196582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D9E972-B49A-4BA1-91A0-E9E64DAA6888}"/>
                  </a:ext>
                </a:extLst>
              </p:cNvPr>
              <p:cNvSpPr txBox="1"/>
              <p:nvPr/>
            </p:nvSpPr>
            <p:spPr>
              <a:xfrm>
                <a:off x="2924615" y="2184936"/>
                <a:ext cx="5733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=20,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=−9.8,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D9E972-B49A-4BA1-91A0-E9E64DAA6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15" y="2184936"/>
                <a:ext cx="57336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EB8513-DDA4-4620-A7D4-B778718A90CB}"/>
              </a:ext>
            </a:extLst>
          </p:cNvPr>
          <p:cNvSpPr/>
          <p:nvPr/>
        </p:nvSpPr>
        <p:spPr>
          <a:xfrm>
            <a:off x="3390233" y="2153580"/>
            <a:ext cx="487793" cy="376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D8413A-B23B-4178-8F40-A7CD70ABDFE7}"/>
              </a:ext>
            </a:extLst>
          </p:cNvPr>
          <p:cNvSpPr/>
          <p:nvPr/>
        </p:nvSpPr>
        <p:spPr>
          <a:xfrm>
            <a:off x="4606204" y="2196385"/>
            <a:ext cx="480146" cy="376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BFB9F-9244-4A56-A65E-E04FD6570051}"/>
              </a:ext>
            </a:extLst>
          </p:cNvPr>
          <p:cNvSpPr/>
          <p:nvPr/>
        </p:nvSpPr>
        <p:spPr>
          <a:xfrm>
            <a:off x="5823526" y="2196385"/>
            <a:ext cx="605849" cy="3764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BC551C-53CE-45CC-B091-26C2C724E0AF}"/>
                  </a:ext>
                </a:extLst>
              </p:cNvPr>
              <p:cNvSpPr txBox="1"/>
              <p:nvPr/>
            </p:nvSpPr>
            <p:spPr>
              <a:xfrm>
                <a:off x="2676525" y="2774871"/>
                <a:ext cx="5733609" cy="171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10=20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−4.9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=0.5834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=3.4983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Therefore time above 10m: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3.4983−0.5834=2.9</m:t>
                    </m:r>
                  </m:oMath>
                </a14:m>
                <a:r>
                  <a:rPr lang="en-GB" dirty="0"/>
                  <a:t> s (2sf)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BC551C-53CE-45CC-B091-26C2C724E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5" y="2774871"/>
                <a:ext cx="5733609" cy="1718932"/>
              </a:xfrm>
              <a:prstGeom prst="rect">
                <a:avLst/>
              </a:prstGeom>
              <a:blipFill>
                <a:blip r:embed="rId3"/>
                <a:stretch>
                  <a:fillRect l="-850" b="-4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DB56A25-FBFD-4844-889E-11AB69FBD527}"/>
              </a:ext>
            </a:extLst>
          </p:cNvPr>
          <p:cNvSpPr/>
          <p:nvPr/>
        </p:nvSpPr>
        <p:spPr>
          <a:xfrm>
            <a:off x="2676525" y="2801877"/>
            <a:ext cx="3581400" cy="17796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6C1642-C41A-4096-898D-FA141C11124C}"/>
              </a:ext>
            </a:extLst>
          </p:cNvPr>
          <p:cNvSpPr txBox="1"/>
          <p:nvPr/>
        </p:nvSpPr>
        <p:spPr>
          <a:xfrm>
            <a:off x="5086350" y="5085184"/>
            <a:ext cx="3158058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Froculator</a:t>
            </a:r>
            <a:r>
              <a:rPr lang="en-GB" b="1" dirty="0"/>
              <a:t> Tip</a:t>
            </a:r>
            <a:r>
              <a:rPr lang="en-GB" dirty="0"/>
              <a:t>: Be sure to use the quadratic solver on your calculator (within ‘Equation’ mode on the </a:t>
            </a:r>
            <a:r>
              <a:rPr lang="en-GB" dirty="0" err="1"/>
              <a:t>ClassWiz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481F8F-7F3F-4E16-86B5-54DC7E97BC88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122CC5B-17EA-425B-A6FD-75591642A84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DE331E8-2FBA-4F63-83DF-3274F0E1BC7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8EAB190-7E79-4EF0-A4AF-92D5EC719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4" y="1134036"/>
            <a:ext cx="6668705" cy="25202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D0763-4035-47F8-A02E-2E80D8F6C7B2}"/>
              </a:ext>
            </a:extLst>
          </p:cNvPr>
          <p:cNvSpPr txBox="1"/>
          <p:nvPr/>
        </p:nvSpPr>
        <p:spPr>
          <a:xfrm>
            <a:off x="395536" y="764704"/>
            <a:ext cx="291916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 May 2013(R) Q4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14E50-8EE2-4788-B297-29DA68B1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739932"/>
            <a:ext cx="6372225" cy="3105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549234-A4C0-4672-B387-EB62BC4E44C7}"/>
              </a:ext>
            </a:extLst>
          </p:cNvPr>
          <p:cNvSpPr/>
          <p:nvPr/>
        </p:nvSpPr>
        <p:spPr>
          <a:xfrm>
            <a:off x="1698624" y="3703576"/>
            <a:ext cx="5984875" cy="22019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3F360-DA00-4373-86B6-72510A54A725}"/>
              </a:ext>
            </a:extLst>
          </p:cNvPr>
          <p:cNvSpPr/>
          <p:nvPr/>
        </p:nvSpPr>
        <p:spPr>
          <a:xfrm>
            <a:off x="1698624" y="5905499"/>
            <a:ext cx="5984875" cy="9235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63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9.5 Vertical projectiles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Pages 64-65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1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75CCE50-06D6-8DC8-3CE6-A2F8B41A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8" y="692696"/>
            <a:ext cx="71628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385EE45-46F2-8772-6AA6-AC756897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49" y="665789"/>
            <a:ext cx="7218757" cy="61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21636</TotalTime>
  <Words>682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M1 Chapter 9: Constant Acceleration  Vertical Motion Under Gravity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800</cp:revision>
  <dcterms:created xsi:type="dcterms:W3CDTF">2013-02-28T07:36:55Z</dcterms:created>
  <dcterms:modified xsi:type="dcterms:W3CDTF">2024-06-12T17:05:56Z</dcterms:modified>
</cp:coreProperties>
</file>