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47" r:id="rId5"/>
    <p:sldId id="484" r:id="rId6"/>
    <p:sldId id="498" r:id="rId7"/>
    <p:sldId id="505" r:id="rId8"/>
    <p:sldId id="506" r:id="rId9"/>
    <p:sldId id="507" r:id="rId10"/>
    <p:sldId id="508" r:id="rId11"/>
    <p:sldId id="509" r:id="rId12"/>
    <p:sldId id="517" r:id="rId13"/>
    <p:sldId id="549" r:id="rId14"/>
    <p:sldId id="543" r:id="rId15"/>
    <p:sldId id="550" r:id="rId16"/>
    <p:sldId id="55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733B44F-AD39-4577-A6C7-F32FFB37D3C5}"/>
    <pc:docChg chg="modSld">
      <pc:chgData name="Dieter Beaven" userId="9bbdb69f-69d0-4759-aa9b-5c090a2da237" providerId="ADAL" clId="{D733B44F-AD39-4577-A6C7-F32FFB37D3C5}" dt="2025-04-25T15:28:12.772" v="3" actId="20577"/>
      <pc:docMkLst>
        <pc:docMk/>
      </pc:docMkLst>
      <pc:sldChg chg="modSp mod">
        <pc:chgData name="Dieter Beaven" userId="9bbdb69f-69d0-4759-aa9b-5c090a2da237" providerId="ADAL" clId="{D733B44F-AD39-4577-A6C7-F32FFB37D3C5}" dt="2025-04-25T15:28:12.772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D733B44F-AD39-4577-A6C7-F32FFB37D3C5}" dt="2025-04-25T15:28:12.772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D733B44F-AD39-4577-A6C7-F32FFB37D3C5}" dt="2025-04-25T15:25:32.218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D733B44F-AD39-4577-A6C7-F32FFB37D3C5}" dt="2025-04-25T15:25:32.218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BD330FF-4803-4F1D-ABF2-578ECB74A6CD}"/>
    <pc:docChg chg="modSld">
      <pc:chgData name="Dieter Beaven" userId="9bbdb69f-69d0-4759-aa9b-5c090a2da237" providerId="ADAL" clId="{3BD330FF-4803-4F1D-ABF2-578ECB74A6CD}" dt="2025-04-28T09:42:13.267" v="16" actId="20577"/>
      <pc:docMkLst>
        <pc:docMk/>
      </pc:docMkLst>
      <pc:sldChg chg="modSp mod">
        <pc:chgData name="Dieter Beaven" userId="9bbdb69f-69d0-4759-aa9b-5c090a2da237" providerId="ADAL" clId="{3BD330FF-4803-4F1D-ABF2-578ECB74A6CD}" dt="2025-04-28T09:42:13.267" v="1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3BD330FF-4803-4F1D-ABF2-578ECB74A6CD}" dt="2025-04-28T09:42:13.267" v="16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EAE8536B-3E2A-4FC4-9117-D25BAC43D484}"/>
    <pc:docChg chg="custSel addSld delSld modSld">
      <pc:chgData name="Dieter Beaven" userId="9bbdb69f-69d0-4759-aa9b-5c090a2da237" providerId="ADAL" clId="{EAE8536B-3E2A-4FC4-9117-D25BAC43D484}" dt="2025-04-28T15:08:50.100" v="65" actId="14100"/>
      <pc:docMkLst>
        <pc:docMk/>
      </pc:docMkLst>
      <pc:sldChg chg="add">
        <pc:chgData name="Dieter Beaven" userId="9bbdb69f-69d0-4759-aa9b-5c090a2da237" providerId="ADAL" clId="{EAE8536B-3E2A-4FC4-9117-D25BAC43D484}" dt="2025-04-28T15:08:02" v="37"/>
        <pc:sldMkLst>
          <pc:docMk/>
          <pc:sldMk cId="3617830027" sldId="484"/>
        </pc:sldMkLst>
      </pc:sldChg>
      <pc:sldChg chg="add">
        <pc:chgData name="Dieter Beaven" userId="9bbdb69f-69d0-4759-aa9b-5c090a2da237" providerId="ADAL" clId="{EAE8536B-3E2A-4FC4-9117-D25BAC43D484}" dt="2025-04-28T15:08:02" v="37"/>
        <pc:sldMkLst>
          <pc:docMk/>
          <pc:sldMk cId="4077294701" sldId="498"/>
        </pc:sldMkLst>
      </pc:sldChg>
      <pc:sldChg chg="modSp add mod">
        <pc:chgData name="Dieter Beaven" userId="9bbdb69f-69d0-4759-aa9b-5c090a2da237" providerId="ADAL" clId="{EAE8536B-3E2A-4FC4-9117-D25BAC43D484}" dt="2025-04-28T15:08:50.100" v="65" actId="14100"/>
        <pc:sldMkLst>
          <pc:docMk/>
          <pc:sldMk cId="81312909" sldId="505"/>
        </pc:sldMkLst>
        <pc:spChg chg="mod">
          <ac:chgData name="Dieter Beaven" userId="9bbdb69f-69d0-4759-aa9b-5c090a2da237" providerId="ADAL" clId="{EAE8536B-3E2A-4FC4-9117-D25BAC43D484}" dt="2025-04-28T15:08:41.093" v="63" actId="1076"/>
          <ac:spMkLst>
            <pc:docMk/>
            <pc:sldMk cId="81312909" sldId="505"/>
            <ac:spMk id="6" creationId="{00000000-0000-0000-0000-000000000000}"/>
          </ac:spMkLst>
        </pc:spChg>
        <pc:cxnChg chg="mod">
          <ac:chgData name="Dieter Beaven" userId="9bbdb69f-69d0-4759-aa9b-5c090a2da237" providerId="ADAL" clId="{EAE8536B-3E2A-4FC4-9117-D25BAC43D484}" dt="2025-04-28T15:08:50.100" v="65" actId="14100"/>
          <ac:cxnSpMkLst>
            <pc:docMk/>
            <pc:sldMk cId="81312909" sldId="505"/>
            <ac:cxnSpMk id="8" creationId="{00000000-0000-0000-0000-000000000000}"/>
          </ac:cxnSpMkLst>
        </pc:cxnChg>
      </pc:sldChg>
      <pc:sldChg chg="add">
        <pc:chgData name="Dieter Beaven" userId="9bbdb69f-69d0-4759-aa9b-5c090a2da237" providerId="ADAL" clId="{EAE8536B-3E2A-4FC4-9117-D25BAC43D484}" dt="2025-04-28T15:00:16.882" v="0"/>
        <pc:sldMkLst>
          <pc:docMk/>
          <pc:sldMk cId="3086269441" sldId="506"/>
        </pc:sldMkLst>
      </pc:sldChg>
      <pc:sldChg chg="add">
        <pc:chgData name="Dieter Beaven" userId="9bbdb69f-69d0-4759-aa9b-5c090a2da237" providerId="ADAL" clId="{EAE8536B-3E2A-4FC4-9117-D25BAC43D484}" dt="2025-04-28T15:00:16.882" v="0"/>
        <pc:sldMkLst>
          <pc:docMk/>
          <pc:sldMk cId="2171484172" sldId="507"/>
        </pc:sldMkLst>
      </pc:sldChg>
      <pc:sldChg chg="add">
        <pc:chgData name="Dieter Beaven" userId="9bbdb69f-69d0-4759-aa9b-5c090a2da237" providerId="ADAL" clId="{EAE8536B-3E2A-4FC4-9117-D25BAC43D484}" dt="2025-04-28T15:00:16.882" v="0"/>
        <pc:sldMkLst>
          <pc:docMk/>
          <pc:sldMk cId="3089740359" sldId="508"/>
        </pc:sldMkLst>
      </pc:sldChg>
      <pc:sldChg chg="delSp modSp add mod delAnim">
        <pc:chgData name="Dieter Beaven" userId="9bbdb69f-69d0-4759-aa9b-5c090a2da237" providerId="ADAL" clId="{EAE8536B-3E2A-4FC4-9117-D25BAC43D484}" dt="2025-04-28T15:07:35.510" v="36" actId="1036"/>
        <pc:sldMkLst>
          <pc:docMk/>
          <pc:sldMk cId="110855032" sldId="509"/>
        </pc:sldMkLst>
        <pc:spChg chg="mod">
          <ac:chgData name="Dieter Beaven" userId="9bbdb69f-69d0-4759-aa9b-5c090a2da237" providerId="ADAL" clId="{EAE8536B-3E2A-4FC4-9117-D25BAC43D484}" dt="2025-04-28T15:07:35.510" v="36" actId="1036"/>
          <ac:spMkLst>
            <pc:docMk/>
            <pc:sldMk cId="110855032" sldId="509"/>
            <ac:spMk id="10" creationId="{00000000-0000-0000-0000-000000000000}"/>
          </ac:spMkLst>
        </pc:spChg>
        <pc:spChg chg="mod">
          <ac:chgData name="Dieter Beaven" userId="9bbdb69f-69d0-4759-aa9b-5c090a2da237" providerId="ADAL" clId="{EAE8536B-3E2A-4FC4-9117-D25BAC43D484}" dt="2025-04-28T15:07:35.510" v="36" actId="1036"/>
          <ac:spMkLst>
            <pc:docMk/>
            <pc:sldMk cId="110855032" sldId="509"/>
            <ac:spMk id="16" creationId="{00000000-0000-0000-0000-000000000000}"/>
          </ac:spMkLst>
        </pc:spChg>
        <pc:spChg chg="mod">
          <ac:chgData name="Dieter Beaven" userId="9bbdb69f-69d0-4759-aa9b-5c090a2da237" providerId="ADAL" clId="{EAE8536B-3E2A-4FC4-9117-D25BAC43D484}" dt="2025-04-28T15:07:35.510" v="36" actId="1036"/>
          <ac:spMkLst>
            <pc:docMk/>
            <pc:sldMk cId="110855032" sldId="509"/>
            <ac:spMk id="17" creationId="{00000000-0000-0000-0000-000000000000}"/>
          </ac:spMkLst>
        </pc:spChg>
        <pc:spChg chg="mod">
          <ac:chgData name="Dieter Beaven" userId="9bbdb69f-69d0-4759-aa9b-5c090a2da237" providerId="ADAL" clId="{EAE8536B-3E2A-4FC4-9117-D25BAC43D484}" dt="2025-04-28T15:07:35.510" v="36" actId="1036"/>
          <ac:spMkLst>
            <pc:docMk/>
            <pc:sldMk cId="110855032" sldId="509"/>
            <ac:spMk id="18" creationId="{00000000-0000-0000-0000-000000000000}"/>
          </ac:spMkLst>
        </pc:spChg>
        <pc:picChg chg="mod">
          <ac:chgData name="Dieter Beaven" userId="9bbdb69f-69d0-4759-aa9b-5c090a2da237" providerId="ADAL" clId="{EAE8536B-3E2A-4FC4-9117-D25BAC43D484}" dt="2025-04-28T15:07:35.510" v="36" actId="1036"/>
          <ac:picMkLst>
            <pc:docMk/>
            <pc:sldMk cId="110855032" sldId="509"/>
            <ac:picMk id="8" creationId="{00000000-0000-0000-0000-000000000000}"/>
          </ac:picMkLst>
        </pc:picChg>
        <pc:picChg chg="mod">
          <ac:chgData name="Dieter Beaven" userId="9bbdb69f-69d0-4759-aa9b-5c090a2da237" providerId="ADAL" clId="{EAE8536B-3E2A-4FC4-9117-D25BAC43D484}" dt="2025-04-28T15:07:35.510" v="36" actId="1036"/>
          <ac:picMkLst>
            <pc:docMk/>
            <pc:sldMk cId="110855032" sldId="509"/>
            <ac:picMk id="13" creationId="{00000000-0000-0000-0000-000000000000}"/>
          </ac:picMkLst>
        </pc:picChg>
      </pc:sldChg>
      <pc:sldChg chg="add del">
        <pc:chgData name="Dieter Beaven" userId="9bbdb69f-69d0-4759-aa9b-5c090a2da237" providerId="ADAL" clId="{EAE8536B-3E2A-4FC4-9117-D25BAC43D484}" dt="2025-04-28T15:07:17.308" v="30" actId="47"/>
        <pc:sldMkLst>
          <pc:docMk/>
          <pc:sldMk cId="368342278" sldId="510"/>
        </pc:sldMkLst>
      </pc:sldChg>
      <pc:sldChg chg="add del">
        <pc:chgData name="Dieter Beaven" userId="9bbdb69f-69d0-4759-aa9b-5c090a2da237" providerId="ADAL" clId="{EAE8536B-3E2A-4FC4-9117-D25BAC43D484}" dt="2025-04-28T15:07:19.632" v="31" actId="47"/>
        <pc:sldMkLst>
          <pc:docMk/>
          <pc:sldMk cId="2826021692" sldId="511"/>
        </pc:sldMkLst>
      </pc:sldChg>
      <pc:sldChg chg="add del">
        <pc:chgData name="Dieter Beaven" userId="9bbdb69f-69d0-4759-aa9b-5c090a2da237" providerId="ADAL" clId="{EAE8536B-3E2A-4FC4-9117-D25BAC43D484}" dt="2025-04-28T15:07:27.438" v="32" actId="47"/>
        <pc:sldMkLst>
          <pc:docMk/>
          <pc:sldMk cId="2933996669" sldId="512"/>
        </pc:sldMkLst>
      </pc:sldChg>
      <pc:sldChg chg="add">
        <pc:chgData name="Dieter Beaven" userId="9bbdb69f-69d0-4759-aa9b-5c090a2da237" providerId="ADAL" clId="{EAE8536B-3E2A-4FC4-9117-D25BAC43D484}" dt="2025-04-28T15:00:16.882" v="0"/>
        <pc:sldMkLst>
          <pc:docMk/>
          <pc:sldMk cId="3190711409" sldId="517"/>
        </pc:sldMkLst>
      </pc:sldChg>
      <pc:sldChg chg="modSp mod">
        <pc:chgData name="Dieter Beaven" userId="9bbdb69f-69d0-4759-aa9b-5c090a2da237" providerId="ADAL" clId="{EAE8536B-3E2A-4FC4-9117-D25BAC43D484}" dt="2025-04-28T15:01:46.341" v="29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AE8536B-3E2A-4FC4-9117-D25BAC43D484}" dt="2025-04-28T15:01:46.341" v="29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AE8536B-3E2A-4FC4-9117-D25BAC43D484}" dt="2025-04-28T15:00:37.618" v="6" actId="20577"/>
        <pc:sldMkLst>
          <pc:docMk/>
          <pc:sldMk cId="3055658135" sldId="549"/>
        </pc:sldMkLst>
        <pc:spChg chg="mod">
          <ac:chgData name="Dieter Beaven" userId="9bbdb69f-69d0-4759-aa9b-5c090a2da237" providerId="ADAL" clId="{EAE8536B-3E2A-4FC4-9117-D25BAC43D484}" dt="2025-04-28T15:00:25.127" v="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AE8536B-3E2A-4FC4-9117-D25BAC43D484}" dt="2025-04-28T15:00:37.618" v="6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B1FEACC1-77E9-400C-B656-F8D5330B9A80}"/>
    <pc:docChg chg="custSel delSld modSld">
      <pc:chgData name="Dieter Beaven" userId="9bbdb69f-69d0-4759-aa9b-5c090a2da237" providerId="ADAL" clId="{B1FEACC1-77E9-400C-B656-F8D5330B9A80}" dt="2025-06-04T11:25:07.946" v="11" actId="1076"/>
      <pc:docMkLst>
        <pc:docMk/>
      </pc:docMkLst>
      <pc:sldChg chg="addSp modSp mod">
        <pc:chgData name="Dieter Beaven" userId="9bbdb69f-69d0-4759-aa9b-5c090a2da237" providerId="ADAL" clId="{B1FEACC1-77E9-400C-B656-F8D5330B9A80}" dt="2025-06-03T15:47:32.578" v="2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1FEACC1-77E9-400C-B656-F8D5330B9A80}" dt="2025-06-03T15:47:32.578" v="2" actId="1076"/>
          <ac:picMkLst>
            <pc:docMk/>
            <pc:sldMk cId="3896053727" sldId="543"/>
            <ac:picMk id="6" creationId="{0B0E9517-DAA0-14C8-5E55-9765B042B1CC}"/>
          </ac:picMkLst>
        </pc:picChg>
      </pc:sldChg>
      <pc:sldChg chg="del">
        <pc:chgData name="Dieter Beaven" userId="9bbdb69f-69d0-4759-aa9b-5c090a2da237" providerId="ADAL" clId="{B1FEACC1-77E9-400C-B656-F8D5330B9A80}" dt="2025-06-04T11:25:01.799" v="8" actId="47"/>
        <pc:sldMkLst>
          <pc:docMk/>
          <pc:sldMk cId="3458699803" sldId="545"/>
        </pc:sldMkLst>
      </pc:sldChg>
      <pc:sldChg chg="addSp modSp mod">
        <pc:chgData name="Dieter Beaven" userId="9bbdb69f-69d0-4759-aa9b-5c090a2da237" providerId="ADAL" clId="{B1FEACC1-77E9-400C-B656-F8D5330B9A80}" dt="2025-06-03T15:47:39.452" v="4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B1FEACC1-77E9-400C-B656-F8D5330B9A80}" dt="2025-06-03T15:47:39.452" v="4" actId="1076"/>
          <ac:picMkLst>
            <pc:docMk/>
            <pc:sldMk cId="4091202299" sldId="550"/>
            <ac:picMk id="6" creationId="{FCF3E708-0F8D-0FFA-9F8F-1B72E26F5241}"/>
          </ac:picMkLst>
        </pc:picChg>
      </pc:sldChg>
      <pc:sldChg chg="addSp delSp del mod">
        <pc:chgData name="Dieter Beaven" userId="9bbdb69f-69d0-4759-aa9b-5c090a2da237" providerId="ADAL" clId="{B1FEACC1-77E9-400C-B656-F8D5330B9A80}" dt="2025-06-04T11:25:00.262" v="7" actId="47"/>
        <pc:sldMkLst>
          <pc:docMk/>
          <pc:sldMk cId="3826585799" sldId="551"/>
        </pc:sldMkLst>
        <pc:picChg chg="add del">
          <ac:chgData name="Dieter Beaven" userId="9bbdb69f-69d0-4759-aa9b-5c090a2da237" providerId="ADAL" clId="{B1FEACC1-77E9-400C-B656-F8D5330B9A80}" dt="2025-06-04T11:24:58.497" v="6" actId="478"/>
          <ac:picMkLst>
            <pc:docMk/>
            <pc:sldMk cId="3826585799" sldId="551"/>
            <ac:picMk id="6" creationId="{FFA97F9C-6EE9-0007-538C-F7E16731B8A9}"/>
          </ac:picMkLst>
        </pc:picChg>
      </pc:sldChg>
      <pc:sldChg chg="addSp modSp mod">
        <pc:chgData name="Dieter Beaven" userId="9bbdb69f-69d0-4759-aa9b-5c090a2da237" providerId="ADAL" clId="{B1FEACC1-77E9-400C-B656-F8D5330B9A80}" dt="2025-06-04T11:25:07.946" v="11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B1FEACC1-77E9-400C-B656-F8D5330B9A80}" dt="2025-06-04T11:25:07.946" v="11" actId="1076"/>
          <ac:picMkLst>
            <pc:docMk/>
            <pc:sldMk cId="2531956736" sldId="552"/>
            <ac:picMk id="6" creationId="{29D3EB46-09D9-4781-B7DE-85FC49BBEE88}"/>
          </ac:picMkLst>
        </pc:pic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04/06/2025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10.png"/><Relationship Id="rId5" Type="http://schemas.openxmlformats.org/officeDocument/2006/relationships/image" Target="../media/image18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8" Type="http://schemas.openxmlformats.org/officeDocument/2006/relationships/image" Target="../media/image119.png"/><Relationship Id="rId17" Type="http://schemas.openxmlformats.org/officeDocument/2006/relationships/image" Target="../media/image118.png"/><Relationship Id="rId16" Type="http://schemas.openxmlformats.org/officeDocument/2006/relationships/image" Target="../media/image117.png"/><Relationship Id="rId20" Type="http://schemas.openxmlformats.org/officeDocument/2006/relationships/image" Target="../media/image12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16.png"/><Relationship Id="rId19" Type="http://schemas.openxmlformats.org/officeDocument/2006/relationships/image" Target="../media/image120.png"/><Relationship Id="rId14" Type="http://schemas.openxmlformats.org/officeDocument/2006/relationships/image" Target="../media/image115.png"/><Relationship Id="rId22" Type="http://schemas.openxmlformats.org/officeDocument/2006/relationships/image" Target="../media/image1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56.png"/><Relationship Id="rId7" Type="http://schemas.openxmlformats.org/officeDocument/2006/relationships/image" Target="../media/image110.png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2.png"/><Relationship Id="rId5" Type="http://schemas.openxmlformats.org/officeDocument/2006/relationships/image" Target="../media/image58.png"/><Relationship Id="rId10" Type="http://schemas.openxmlformats.org/officeDocument/2006/relationships/image" Target="../media/image61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3: </a:t>
            </a:r>
            <a:r>
              <a:rPr lang="en-GB" dirty="0">
                <a:solidFill>
                  <a:schemeClr val="accent5"/>
                </a:solidFill>
              </a:rPr>
              <a:t>Inequalities</a:t>
            </a:r>
            <a:br>
              <a:rPr lang="en-GB" dirty="0"/>
            </a:br>
            <a:br>
              <a:rPr lang="en-GB"/>
            </a:br>
            <a:r>
              <a:rPr lang="en-GB"/>
              <a:t>Linear Inequalities</a:t>
            </a:r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19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0E9517-DAA0-14C8-5E55-9765B042B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03" y="980728"/>
            <a:ext cx="83248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F3E708-0F8D-0FFA-9F8F-1B72E26F5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052736"/>
            <a:ext cx="706755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9D3EB46-09D9-4781-B7DE-85FC49BBE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196752"/>
            <a:ext cx="57435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sets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" name="TextBox 7"/>
          <p:cNvSpPr txBox="1"/>
          <p:nvPr/>
        </p:nvSpPr>
        <p:spPr>
          <a:xfrm>
            <a:off x="755576" y="1175489"/>
            <a:ext cx="50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solution(s) to an equation may be: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139952" y="1639147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+1=5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1639147"/>
                <a:ext cx="24482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1763688" y="1731480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 single value:</a:t>
            </a:r>
            <a:endParaRPr lang="en-GB" dirty="0"/>
          </a:p>
        </p:txBody>
      </p:sp>
      <p:sp>
        <p:nvSpPr>
          <p:cNvPr id="31" name="TextBox 30"/>
          <p:cNvSpPr txBox="1"/>
          <p:nvPr/>
        </p:nvSpPr>
        <p:spPr>
          <a:xfrm>
            <a:off x="1763687" y="2318249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Multiple values: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4499992" y="2287471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+2=0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2287471"/>
                <a:ext cx="24482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1763687" y="2905018"/>
            <a:ext cx="2218765" cy="707886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An infinitely large set of values: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81854" y="3052316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3052316"/>
                <a:ext cx="24482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/>
          <p:cNvSpPr txBox="1"/>
          <p:nvPr/>
        </p:nvSpPr>
        <p:spPr>
          <a:xfrm>
            <a:off x="1763687" y="3799563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No (real) values!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81854" y="3743454"/>
                <a:ext cx="24482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3743454"/>
                <a:ext cx="244827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40550" y="4878721"/>
                <a:ext cx="776229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point is that you shouldn’t think of the solution to an equation/inequality as an ‘answer’, but a </a:t>
                </a:r>
                <a:r>
                  <a:rPr lang="en-GB" b="1" u="sng" dirty="0"/>
                  <a:t>set</a:t>
                </a:r>
                <a:r>
                  <a:rPr lang="en-GB" dirty="0"/>
                  <a:t> of values, which might just be a set of 1 value (known as a singleton set), a set of no values (i.e. the empty set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dirty="0"/>
                  <a:t>), or an infinite set (in the last example above, this was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dirty="0"/>
                  <a:t>)</a:t>
                </a: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550" y="4878721"/>
                <a:ext cx="7762292" cy="1200329"/>
              </a:xfrm>
              <a:prstGeom prst="rect">
                <a:avLst/>
              </a:prstGeom>
              <a:blipFill>
                <a:blip r:embed="rId10"/>
                <a:stretch>
                  <a:fillRect l="-628" t="-2538" b="-71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1763686" y="4326459"/>
            <a:ext cx="2218765" cy="400110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2000" dirty="0"/>
              <a:t>Every value!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4581854" y="4266784"/>
                <a:ext cx="27264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854" y="4266784"/>
                <a:ext cx="2726450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1362717" y="6164382"/>
            <a:ext cx="6274550" cy="4320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Wingdings" panose="05000000000000000000" pitchFamily="2" charset="2"/>
              </a:rPr>
              <a:t>!</a:t>
            </a:r>
            <a:r>
              <a:rPr lang="en-GB" dirty="0"/>
              <a:t> The solutions to an equation are known as the </a:t>
            </a:r>
            <a:r>
              <a:rPr lang="en-GB" b="1" dirty="0"/>
              <a:t>solution set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83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/>
      <p:bldP spid="38" grpId="0" animBg="1"/>
      <p:bldP spid="39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Solutions sets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699099"/>
            <a:ext cx="73448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For simultaneous equations, the same is true, except each ‘solution’ in the solution set is an assignment to </a:t>
            </a:r>
            <a:r>
              <a:rPr lang="en-GB" b="1" dirty="0"/>
              <a:t>multiple</a:t>
            </a:r>
            <a:r>
              <a:rPr lang="en-GB" dirty="0"/>
              <a:t> variables.</a:t>
            </a:r>
          </a:p>
          <a:p>
            <a:r>
              <a:rPr lang="en-GB" dirty="0"/>
              <a:t>All equations have to be satisfied </a:t>
            </a:r>
            <a:r>
              <a:rPr lang="en-GB" b="1" dirty="0"/>
              <a:t>at the same time, i.e. ‘simultaneously’</a:t>
            </a:r>
            <a:r>
              <a:rPr lang="en-GB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7436" y="2444081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A single solution: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791548" y="2405982"/>
                <a:ext cx="186144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=9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1548" y="2405982"/>
                <a:ext cx="1861446" cy="830997"/>
              </a:xfrm>
              <a:prstGeom prst="rect">
                <a:avLst/>
              </a:prstGeom>
              <a:blipFill>
                <a:blip r:embed="rId14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114900" y="2319852"/>
                <a:ext cx="3241700" cy="984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GB" sz="1600" b="1" dirty="0"/>
                  <a:t> </a:t>
                </a:r>
              </a:p>
              <a:p>
                <a:r>
                  <a:rPr lang="en-GB" sz="1400" dirty="0"/>
                  <a:t>To be precise here, the solution set is of size 1, but this solution is an assignment to multiple variables, i.e. a pair of values.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4900" y="2319852"/>
                <a:ext cx="3241700" cy="984885"/>
              </a:xfrm>
              <a:prstGeom prst="rect">
                <a:avLst/>
              </a:prstGeom>
              <a:blipFill>
                <a:blip r:embed="rId15"/>
                <a:stretch>
                  <a:fillRect l="-940" t="-1863" b="-5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259" y="3697242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Two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760598" y="3528234"/>
                <a:ext cx="20641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98" y="3528234"/>
                <a:ext cx="2064169" cy="830997"/>
              </a:xfrm>
              <a:prstGeom prst="rect">
                <a:avLst/>
              </a:prstGeom>
              <a:blipFill>
                <a:blip r:embed="rId16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092498" y="3452034"/>
                <a:ext cx="280831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600" b="1" dirty="0"/>
              </a:p>
              <a:p>
                <a:r>
                  <a:rPr lang="en-GB" sz="1600" b="1" dirty="0"/>
                  <a:t>Solution 2: </a:t>
                </a:r>
                <a14:m>
                  <m:oMath xmlns:m="http://schemas.openxmlformats.org/officeDocument/2006/math">
                    <m:r>
                      <a:rPr lang="en-GB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>
                        <a:latin typeface="Cambria Math" panose="02040503050406030204" pitchFamily="18" charset="0"/>
                      </a:rPr>
                      <m:t>𝟑</m:t>
                    </m:r>
                  </m:oMath>
                </a14:m>
                <a:endParaRPr lang="en-GB" sz="1600" b="1" dirty="0"/>
              </a:p>
              <a:p>
                <a:r>
                  <a:rPr lang="en-GB" sz="1400" dirty="0"/>
                  <a:t>This time we have two solutions, each an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sz="1400" dirty="0"/>
                  <a:t> pair.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498" y="3452034"/>
                <a:ext cx="2808312" cy="1015663"/>
              </a:xfrm>
              <a:prstGeom prst="rect">
                <a:avLst/>
              </a:prstGeom>
              <a:blipFill>
                <a:blip r:embed="rId17"/>
                <a:stretch>
                  <a:fillRect l="-1085" t="-1796" b="-53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/>
          <p:cNvSpPr txBox="1"/>
          <p:nvPr/>
        </p:nvSpPr>
        <p:spPr>
          <a:xfrm>
            <a:off x="310559" y="4913058"/>
            <a:ext cx="2218765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No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777479" y="4715886"/>
                <a:ext cx="189627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79" y="4715886"/>
                <a:ext cx="1896272" cy="830997"/>
              </a:xfrm>
              <a:prstGeom prst="rect">
                <a:avLst/>
              </a:prstGeom>
              <a:blipFill>
                <a:blip r:embed="rId18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297858" y="5816097"/>
            <a:ext cx="2218765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GB" sz="2000" dirty="0"/>
              <a:t>Infinitely large set of solutions: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764235" y="5729141"/>
                <a:ext cx="19084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235" y="5729141"/>
                <a:ext cx="1908484" cy="830997"/>
              </a:xfrm>
              <a:prstGeom prst="rect">
                <a:avLst/>
              </a:prstGeom>
              <a:blipFill>
                <a:blip r:embed="rId19"/>
                <a:stretch>
                  <a:fillRect l="-637"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067887" y="5686759"/>
                <a:ext cx="2808312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Solution 1: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2: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3: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Solution 4: </a:t>
                </a:r>
                <a14:m>
                  <m:oMath xmlns:m="http://schemas.openxmlformats.org/officeDocument/2006/math">
                    <m:r>
                      <a:rPr lang="en-GB" sz="14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400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GB" sz="1400" b="1" dirty="0"/>
              </a:p>
              <a:p>
                <a:r>
                  <a:rPr lang="en-GB" sz="1400" b="1" dirty="0"/>
                  <a:t>…    </a:t>
                </a:r>
                <a:r>
                  <a:rPr lang="en-GB" sz="1400" dirty="0"/>
                  <a:t>Infinite possibilities!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887" y="5686759"/>
                <a:ext cx="2808312" cy="1169551"/>
              </a:xfrm>
              <a:prstGeom prst="rect">
                <a:avLst/>
              </a:prstGeom>
              <a:blipFill>
                <a:blip r:embed="rId20"/>
                <a:stretch>
                  <a:fillRect l="-651" t="-1042" b="-4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994171" y="4725436"/>
                <a:ext cx="232103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The solution set is empty, i.e.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1400" dirty="0"/>
                  <a:t>, as both equation can’t be satisfied at the same time.</a:t>
                </a: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171" y="4725436"/>
                <a:ext cx="2321030" cy="738664"/>
              </a:xfrm>
              <a:prstGeom prst="rect">
                <a:avLst/>
              </a:prstGeom>
              <a:blipFill>
                <a:blip r:embed="rId22"/>
                <a:stretch>
                  <a:fillRect l="-787" t="-1653" r="-787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/>
          <p:cNvSpPr txBox="1"/>
          <p:nvPr/>
        </p:nvSpPr>
        <p:spPr>
          <a:xfrm>
            <a:off x="442261" y="183705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Scenario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408236" y="2244484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771800" y="1820532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Example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130226" y="1804269"/>
            <a:ext cx="1575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Solution Set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06778" y="1800021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2614301" y="1800022"/>
            <a:ext cx="0" cy="470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95536" y="3352121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442261" y="4581997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42261" y="5635783"/>
            <a:ext cx="81798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848268" y="1800021"/>
            <a:ext cx="0" cy="47072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2620627" y="2260139"/>
            <a:ext cx="2227641" cy="1087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4854593" y="2260139"/>
            <a:ext cx="3744276" cy="10877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18168" y="3345901"/>
            <a:ext cx="2227641" cy="12308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849674" y="3345901"/>
            <a:ext cx="3736935" cy="12318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618168" y="4574169"/>
            <a:ext cx="2227641" cy="10494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4854645" y="4587941"/>
            <a:ext cx="3736935" cy="105034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620653" y="5629529"/>
            <a:ext cx="2227641" cy="120840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849674" y="5631190"/>
            <a:ext cx="3736935" cy="12094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399090" y="4709858"/>
            <a:ext cx="1698146" cy="2123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Textbook Error Pg39</a:t>
            </a:r>
            <a:r>
              <a:rPr lang="en-GB" sz="1200" dirty="0"/>
              <a:t>: “</a:t>
            </a:r>
            <a:r>
              <a:rPr lang="en-GB" sz="1200" i="1" dirty="0"/>
              <a:t>Linear simultaneous equations in two unknowns have </a:t>
            </a:r>
            <a:r>
              <a:rPr lang="en-GB" sz="1200" i="1" u="sng" dirty="0"/>
              <a:t>one</a:t>
            </a:r>
            <a:r>
              <a:rPr lang="en-GB" sz="1200" i="1" dirty="0"/>
              <a:t> </a:t>
            </a:r>
            <a:r>
              <a:rPr lang="en-GB" sz="1200" i="1" u="sng" dirty="0"/>
              <a:t>set</a:t>
            </a:r>
            <a:r>
              <a:rPr lang="en-GB" sz="1200" i="1" dirty="0"/>
              <a:t> of values that will make a pair of equations true at the same time</a:t>
            </a:r>
            <a:r>
              <a:rPr lang="en-GB" sz="1200" dirty="0"/>
              <a:t>.”</a:t>
            </a:r>
          </a:p>
          <a:p>
            <a:r>
              <a:rPr lang="en-GB" sz="1200" dirty="0"/>
              <a:t>There are two separate errors in this statement – I’ll let you work out what! (Hint: underlined)</a:t>
            </a:r>
          </a:p>
        </p:txBody>
      </p:sp>
    </p:spTree>
    <p:extLst>
      <p:ext uri="{BB962C8B-B14F-4D97-AF65-F5344CB8AC3E}">
        <p14:creationId xmlns:p14="http://schemas.microsoft.com/office/powerpoint/2010/main" val="407729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Set Builder Notation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836712"/>
            <a:ext cx="8208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Recall that a </a:t>
            </a:r>
            <a:r>
              <a:rPr lang="en-GB" sz="2000" b="1" dirty="0"/>
              <a:t>set</a:t>
            </a:r>
            <a:r>
              <a:rPr lang="en-GB" sz="2000" dirty="0"/>
              <a:t> is a </a:t>
            </a:r>
            <a:r>
              <a:rPr lang="en-GB" sz="2000" b="1" dirty="0"/>
              <a:t>collection of values </a:t>
            </a:r>
            <a:r>
              <a:rPr lang="en-GB" sz="2000" dirty="0"/>
              <a:t>such that:</a:t>
            </a:r>
          </a:p>
          <a:p>
            <a:pPr marL="342900" indent="-342900">
              <a:buAutoNum type="alphaLcParenR"/>
            </a:pPr>
            <a:r>
              <a:rPr lang="en-GB" sz="2000" dirty="0"/>
              <a:t>The </a:t>
            </a:r>
            <a:r>
              <a:rPr lang="en-GB" sz="2000" b="1" dirty="0"/>
              <a:t>order of values does not matter</a:t>
            </a:r>
            <a:r>
              <a:rPr lang="en-GB" sz="2000" dirty="0"/>
              <a:t>.</a:t>
            </a:r>
          </a:p>
          <a:p>
            <a:pPr marL="342900" indent="-342900">
              <a:buAutoNum type="alphaLcParenR"/>
            </a:pPr>
            <a:r>
              <a:rPr lang="en-GB" sz="2000" dirty="0"/>
              <a:t>There are </a:t>
            </a:r>
            <a:r>
              <a:rPr lang="en-GB" sz="2000" b="1" dirty="0"/>
              <a:t>no duplicates</a:t>
            </a:r>
            <a:r>
              <a:rPr lang="en-GB" sz="2000"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27011" y="1002430"/>
            <a:ext cx="2232248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Remark</a:t>
            </a:r>
            <a:r>
              <a:rPr lang="en-GB" sz="1400" dirty="0"/>
              <a:t>: Sets seem sensible for listing solutions to an equation, as the order doesn’t matter</a:t>
            </a:r>
            <a:r>
              <a:rPr lang="en-GB" dirty="0"/>
              <a:t>.</a:t>
            </a:r>
          </a:p>
        </p:txBody>
      </p:sp>
      <p:cxnSp>
        <p:nvCxnSpPr>
          <p:cNvPr id="8" name="Straight Arrow Connector 7"/>
          <p:cNvCxnSpPr>
            <a:cxnSpLocks/>
            <a:stCxn id="6" idx="1"/>
          </p:cNvCxnSpPr>
          <p:nvPr/>
        </p:nvCxnSpPr>
        <p:spPr>
          <a:xfrm flipH="1" flipV="1">
            <a:off x="4889500" y="1371601"/>
            <a:ext cx="1537511" cy="13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63638" y="1975954"/>
                <a:ext cx="7416824" cy="3354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Recap from GCSE: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700" dirty="0"/>
                  <a:t>We use curly braces to list the values in a set, e.g.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GB" sz="17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1,4,6,7</m:t>
                        </m:r>
                      </m:e>
                    </m:d>
                  </m:oMath>
                </a14:m>
                <a:endParaRPr lang="en-GB" sz="1700" b="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700" dirty="0"/>
                  <a:t>If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and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 are sets then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 is the </a:t>
                </a:r>
                <a:r>
                  <a:rPr lang="en-GB" sz="1700" b="1" dirty="0"/>
                  <a:t>intersection</a:t>
                </a:r>
                <a:r>
                  <a:rPr lang="en-GB" sz="1700" dirty="0"/>
                  <a:t> of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and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, giving a set which has the elements in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</a:t>
                </a:r>
                <a:r>
                  <a:rPr lang="en-GB" sz="1700" b="1" u="sng" dirty="0"/>
                  <a:t>and</a:t>
                </a:r>
                <a:r>
                  <a:rPr lang="en-GB" sz="1700" dirty="0"/>
                  <a:t>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a:rPr lang="en-GB" sz="17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 is the </a:t>
                </a:r>
                <a:r>
                  <a:rPr lang="en-GB" sz="1700" b="1" dirty="0"/>
                  <a:t>union</a:t>
                </a:r>
                <a:r>
                  <a:rPr lang="en-GB" sz="1700" dirty="0"/>
                  <a:t> of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and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, giving a set which has the elements in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</a:t>
                </a:r>
                <a:r>
                  <a:rPr lang="en-GB" sz="1700" b="1" u="sng" dirty="0"/>
                  <a:t>or</a:t>
                </a:r>
                <a:r>
                  <a:rPr lang="en-GB" sz="1700" dirty="0"/>
                  <a:t> in </a:t>
                </a:r>
                <a14:m>
                  <m:oMath xmlns:m="http://schemas.openxmlformats.org/officeDocument/2006/math">
                    <m:r>
                      <a:rPr lang="en-GB" sz="1700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GB" sz="1700" dirty="0"/>
                  <a:t> is the empty set, i.e. the set with nothing in it.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700" dirty="0"/>
                  <a:t>Sets can also be infinitely large.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GB" sz="1700" dirty="0"/>
                  <a:t> is the set of natural numbers (all positive integers),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GB" sz="1700" dirty="0"/>
                  <a:t> is the set of all integers (including negative numbers and 0) and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700" dirty="0"/>
                  <a:t> is the set of all real numbers (including all possible decimals).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700" dirty="0"/>
                  <a:t>We write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to mean “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700" dirty="0"/>
                  <a:t> </a:t>
                </a:r>
                <a:r>
                  <a:rPr lang="en-GB" sz="1700" u="sng" dirty="0"/>
                  <a:t>is a member of</a:t>
                </a:r>
                <a:r>
                  <a:rPr lang="en-GB" sz="1700" dirty="0"/>
                  <a:t> the set A”. So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GB" sz="1700" dirty="0"/>
                  <a:t> would mean “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700" dirty="0"/>
                  <a:t> is a real number”.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638" y="1975954"/>
                <a:ext cx="7416824" cy="3354765"/>
              </a:xfrm>
              <a:prstGeom prst="rect">
                <a:avLst/>
              </a:prstGeom>
              <a:blipFill>
                <a:blip r:embed="rId2"/>
                <a:stretch>
                  <a:fillRect l="-1316" t="-1455" r="-9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429048" y="5292824"/>
                <a:ext cx="6264696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1,2,3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3,4,5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  <m:r>
                        <a:rPr lang="en-GB" sz="2800" b="1" i="1" smtClean="0">
                          <a:latin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048" y="5292824"/>
                <a:ext cx="6264696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5081836" y="5232400"/>
            <a:ext cx="2258764" cy="500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081836" y="5732782"/>
            <a:ext cx="2258764" cy="500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081836" y="6233164"/>
            <a:ext cx="2258764" cy="5003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1312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66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7" fill="hold">
                      <p:stCondLst>
                        <p:cond delay="0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7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9" fill="hold">
                      <p:stCondLst>
                        <p:cond delay="0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Set Builder Notation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467544" y="771372"/>
            <a:ext cx="66967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It is possible to construct sets without having to explicitly list its values. We use: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99792" y="1844824"/>
                <a:ext cx="3456384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𝑒𝑥𝑝𝑟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}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or        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𝑒𝑥𝑝𝑟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𝑐𝑜𝑛𝑑𝑖𝑡𝑖𝑜𝑛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9792" y="1844824"/>
                <a:ext cx="3456384" cy="646331"/>
              </a:xfrm>
              <a:prstGeom prst="rect">
                <a:avLst/>
              </a:prstGeom>
              <a:blipFill>
                <a:blip r:embed="rId2"/>
                <a:stretch>
                  <a:fillRect l="-1226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430806" y="2831671"/>
            <a:ext cx="5523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Can you guess what sets the following give?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75280" y="3945509"/>
                <a:ext cx="6925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ℤ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={0,2,−2,4,−4,6,−6,…}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280" y="3945509"/>
                <a:ext cx="6925382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671192" y="3572375"/>
                <a:ext cx="42074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(In words “All numbers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</a:t>
                </a:r>
                <a:r>
                  <a:rPr lang="en-GB" sz="1400" u="sng" dirty="0"/>
                  <a:t>such that</a:t>
                </a: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is an integer)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192" y="3572375"/>
                <a:ext cx="4207409" cy="307777"/>
              </a:xfrm>
              <a:prstGeom prst="rect">
                <a:avLst/>
              </a:prstGeom>
              <a:blipFill>
                <a:blip r:embed="rId4"/>
                <a:stretch>
                  <a:fillRect l="-435" t="-3922" b="-196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6588224" y="1557124"/>
            <a:ext cx="2304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The | or : means “such that”.</a:t>
            </a:r>
            <a:endParaRPr lang="en-GB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211320" y="1679944"/>
            <a:ext cx="391499" cy="164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2325597" y="3790059"/>
            <a:ext cx="303065" cy="12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20403" y="3943695"/>
            <a:ext cx="1636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i.e. The set of all even numbers!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85912" y="4499290"/>
                <a:ext cx="6925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ℕ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={2,4,8,16,32,…}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2" y="4499290"/>
                <a:ext cx="692538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85912" y="5079202"/>
                <a:ext cx="692538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𝑝𝑟𝑖𝑚𝑒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={4,6,10,14,15,…}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912" y="5079202"/>
                <a:ext cx="692538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7020272" y="5112466"/>
            <a:ext cx="1974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i.e. All possible products of two primes.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51017" y="3850166"/>
            <a:ext cx="5380601" cy="6367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051017" y="4488754"/>
            <a:ext cx="5380601" cy="519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329972" y="5064628"/>
            <a:ext cx="4643908" cy="5191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8735" y="5896195"/>
            <a:ext cx="75384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We previously talked about ‘solutions sets’, so set builder notation is very useful for specifying the set of solutions!</a:t>
            </a:r>
          </a:p>
        </p:txBody>
      </p:sp>
    </p:spTree>
    <p:extLst>
      <p:ext uri="{BB962C8B-B14F-4D97-AF65-F5344CB8AC3E}">
        <p14:creationId xmlns:p14="http://schemas.microsoft.com/office/powerpoint/2010/main" val="308626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60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1" fill="hold">
                      <p:stCondLst>
                        <p:cond delay="0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  <p:bldP spid="9" grpId="0"/>
      <p:bldP spid="10" grpId="0"/>
      <p:bldP spid="15" grpId="0"/>
      <p:bldP spid="17" grpId="0"/>
      <p:bldP spid="18" grpId="0"/>
      <p:bldP spid="19" grpId="0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4480" y="854016"/>
            <a:ext cx="712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Can you use set builder notation to specify the following sets?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Set Builder Notation</a:t>
              </a:r>
              <a:endParaRPr lang="en-GB" sz="3200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438140" y="2035578"/>
            <a:ext cx="2892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All odd numbers.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62879" y="2030856"/>
                <a:ext cx="36004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{2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+1  : 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ℤ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879" y="2030856"/>
                <a:ext cx="360040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38141" y="2821471"/>
            <a:ext cx="2892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All (real) numbers greater than 5.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045651" y="2876329"/>
                <a:ext cx="292534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&gt;5}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51" y="2876329"/>
                <a:ext cx="292534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03595" y="3358484"/>
                <a:ext cx="360040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Technically it should be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&gt;5,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1400" dirty="0"/>
                  <a:t> but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GB" sz="1400" dirty="0"/>
                  <a:t> by default implies </a:t>
                </a:r>
                <a:r>
                  <a:rPr lang="en-GB" sz="1400" b="1" dirty="0"/>
                  <a:t>real numbers</a:t>
                </a:r>
                <a:r>
                  <a:rPr lang="en-GB" sz="1400" dirty="0"/>
                  <a:t> greater than 5.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95" y="3358484"/>
                <a:ext cx="3600400" cy="738664"/>
              </a:xfrm>
              <a:prstGeom prst="rect">
                <a:avLst/>
              </a:prstGeom>
              <a:blipFill>
                <a:blip r:embed="rId4"/>
                <a:stretch>
                  <a:fillRect l="-508" t="-1653" b="-74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467544" y="4032121"/>
            <a:ext cx="3269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All (real) numbers less than 5 </a:t>
            </a:r>
            <a:r>
              <a:rPr lang="en-GB" sz="2400" b="1" dirty="0"/>
              <a:t>or</a:t>
            </a:r>
            <a:r>
              <a:rPr lang="en-GB" sz="2400" dirty="0"/>
              <a:t> greater than 7.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45651" y="4135214"/>
                <a:ext cx="4558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:  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&lt;5</m:t>
                          </m:r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∪{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&gt;7}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651" y="4135214"/>
                <a:ext cx="455879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126766" y="4653745"/>
            <a:ext cx="36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/>
              <a:t>We combine the two sets together.</a:t>
            </a:r>
            <a:endParaRPr lang="en-GB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552" y="5400653"/>
            <a:ext cx="35060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All (real) numbers between 5 and 7 inclusive.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4103595" y="5369234"/>
                <a:ext cx="455879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:  5≤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≤7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595" y="5369234"/>
                <a:ext cx="4558797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05940" y="5816151"/>
                <a:ext cx="428248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b="0" dirty="0"/>
                  <a:t>While we could technically write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≥5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∩{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≤7}</m:t>
                    </m:r>
                  </m:oMath>
                </a14:m>
                <a:r>
                  <a:rPr lang="en-GB" sz="1400" dirty="0"/>
                  <a:t>, we tend to write multiple required conditions within the same set.</a:t>
                </a: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940" y="5816151"/>
                <a:ext cx="4282484" cy="738664"/>
              </a:xfrm>
              <a:prstGeom prst="rect">
                <a:avLst/>
              </a:prstGeom>
              <a:blipFill>
                <a:blip r:embed="rId7"/>
                <a:stretch>
                  <a:fillRect l="-427" t="-1653" b="-82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4067904" y="1940588"/>
            <a:ext cx="3917147" cy="6643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63109" y="2956698"/>
            <a:ext cx="3917147" cy="10836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067904" y="4198182"/>
            <a:ext cx="3917147" cy="8416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045651" y="5400653"/>
            <a:ext cx="4151063" cy="1217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7148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Recap of linear inequalities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611560" y="11247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Inequality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0558" y="1124744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Solution Set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461751" y="1538035"/>
            <a:ext cx="842493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4283968" y="1124744"/>
            <a:ext cx="0" cy="2376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11560" y="1772816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+1&gt;5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772816"/>
                <a:ext cx="3384376" cy="461665"/>
              </a:xfrm>
              <a:prstGeom prst="rect">
                <a:avLst/>
              </a:prstGeom>
              <a:blipFill>
                <a:blip r:embed="rId2"/>
                <a:stretch>
                  <a:fillRect l="-3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40558" y="1772815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&gt;2}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558" y="1772815"/>
                <a:ext cx="3384376" cy="461665"/>
              </a:xfrm>
              <a:prstGeom prst="rect">
                <a:avLst/>
              </a:prstGeom>
              <a:blipFill>
                <a:blip r:embed="rId3"/>
                <a:stretch>
                  <a:fillRect l="-1622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11560" y="2337883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3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≥5−2(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−8)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337883"/>
                <a:ext cx="3384376" cy="461665"/>
              </a:xfrm>
              <a:prstGeom prst="rect">
                <a:avLst/>
              </a:prstGeom>
              <a:blipFill>
                <a:blip r:embed="rId4"/>
                <a:stretch>
                  <a:fillRect l="-360" r="-899" b="-18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49210" y="2292961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≥7.2}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10" y="2292961"/>
                <a:ext cx="3384376" cy="461665"/>
              </a:xfrm>
              <a:prstGeom prst="rect">
                <a:avLst/>
              </a:prstGeom>
              <a:blipFill>
                <a:blip r:embed="rId5"/>
                <a:stretch>
                  <a:fillRect l="-144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569030" y="3029504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30" y="3029504"/>
                <a:ext cx="338437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549210" y="3012795"/>
                <a:ext cx="338437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≤−2}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210" y="3012795"/>
                <a:ext cx="3384376" cy="461665"/>
              </a:xfrm>
              <a:prstGeom prst="rect">
                <a:avLst/>
              </a:prstGeom>
              <a:blipFill>
                <a:blip r:embed="rId7"/>
                <a:stretch>
                  <a:fillRect l="-1441" b="-171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6439443" y="2934548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Fro</a:t>
            </a:r>
            <a:r>
              <a:rPr lang="en-GB" sz="1200" b="1" dirty="0"/>
              <a:t> Note</a:t>
            </a:r>
            <a:r>
              <a:rPr lang="en-GB" sz="1200" dirty="0"/>
              <a:t>: Multiplying or both sides of an inequality by a negative number reverses the direction.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57002" y="1669312"/>
            <a:ext cx="4321184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66531" y="2286493"/>
            <a:ext cx="4321184" cy="5209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66531" y="2934548"/>
            <a:ext cx="4321184" cy="85449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85950" y="4149080"/>
            <a:ext cx="36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Combining Inequalities: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043608" y="4561079"/>
                <a:ext cx="6480720" cy="369332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&lt;3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&lt;4</m:t>
                    </m:r>
                  </m:oMath>
                </a14:m>
                <a:r>
                  <a:rPr lang="en-GB" dirty="0"/>
                  <a:t>, what is the combined solution set? </a:t>
                </a: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561079"/>
                <a:ext cx="6480720" cy="369332"/>
              </a:xfrm>
              <a:prstGeom prst="rect">
                <a:avLst/>
              </a:prstGeom>
              <a:blipFill>
                <a:blip r:embed="rId8"/>
                <a:stretch>
                  <a:fillRect b="-3529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4517369" y="5570226"/>
                <a:ext cx="2518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2≤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&lt;3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7369" y="5570226"/>
                <a:ext cx="2518228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1804751" y="5095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04079" y="5095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212647" y="5095709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40" name="Oval 39"/>
          <p:cNvSpPr/>
          <p:nvPr/>
        </p:nvSpPr>
        <p:spPr>
          <a:xfrm>
            <a:off x="2565893" y="5465041"/>
            <a:ext cx="216024" cy="209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/>
          <p:cNvCxnSpPr>
            <a:stCxn id="40" idx="2"/>
          </p:cNvCxnSpPr>
          <p:nvPr/>
        </p:nvCxnSpPr>
        <p:spPr>
          <a:xfrm flipH="1">
            <a:off x="1045513" y="5569617"/>
            <a:ext cx="152038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35696" y="5763368"/>
            <a:ext cx="216024" cy="20915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/>
          <p:cNvSpPr/>
          <p:nvPr/>
        </p:nvSpPr>
        <p:spPr>
          <a:xfrm>
            <a:off x="3246526" y="5763368"/>
            <a:ext cx="216024" cy="20915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Arrow Connector 44"/>
          <p:cNvCxnSpPr>
            <a:stCxn id="44" idx="2"/>
            <a:endCxn id="43" idx="6"/>
          </p:cNvCxnSpPr>
          <p:nvPr/>
        </p:nvCxnSpPr>
        <p:spPr>
          <a:xfrm flipH="1">
            <a:off x="2051720" y="5867944"/>
            <a:ext cx="1194806" cy="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919465" y="6043525"/>
            <a:ext cx="32403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If both inequalities have to be satisfied, we have to be on both lines. Place your finger vertically and scan across.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19465" y="5081225"/>
            <a:ext cx="3364503" cy="17009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  <a:r>
              <a:rPr lang="en-GB" sz="2800" dirty="0" err="1"/>
              <a:t>Fro</a:t>
            </a:r>
            <a:r>
              <a:rPr lang="en-GB" sz="2800" dirty="0"/>
              <a:t> Hint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566531" y="5072691"/>
            <a:ext cx="3173821" cy="1709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Solution</a:t>
            </a:r>
          </a:p>
        </p:txBody>
      </p:sp>
    </p:spTree>
    <p:extLst>
      <p:ext uri="{BB962C8B-B14F-4D97-AF65-F5344CB8AC3E}">
        <p14:creationId xmlns:p14="http://schemas.microsoft.com/office/powerpoint/2010/main" val="3089740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0"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84" y="1494154"/>
            <a:ext cx="4019983" cy="17536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399938" y="1124822"/>
            <a:ext cx="302433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C1 May 2010 Q3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4008" y="1400035"/>
            <a:ext cx="4392488" cy="2225527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967511" y="1411743"/>
            <a:ext cx="4112694" cy="6809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67511" y="2092668"/>
            <a:ext cx="4112694" cy="8825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67511" y="2975172"/>
            <a:ext cx="4112694" cy="66985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0855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32"/>
                <p:cNvSpPr txBox="1"/>
                <p:nvPr/>
              </p:nvSpPr>
              <p:spPr>
                <a:xfrm>
                  <a:off x="0" y="13335"/>
                  <a:ext cx="9144000" cy="584775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wrap="square" lIns="324000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GB" sz="3200" dirty="0"/>
                    <a:t>Deal with inequalities with a division by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endParaRPr lang="en-GB" sz="3200" dirty="0"/>
                </a:p>
              </p:txBody>
            </p:sp>
          </mc:Choice>
          <mc:Fallback xmlns="">
            <p:sp>
              <p:nvSpPr>
                <p:cNvPr id="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13335"/>
                  <a:ext cx="9144000" cy="584775"/>
                </a:xfrm>
                <a:prstGeom prst="rect">
                  <a:avLst/>
                </a:prstGeom>
                <a:blipFill>
                  <a:blip r:embed="rId2"/>
                  <a:stretch>
                    <a:fillRect t="-12500" b="-3437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6660231" y="794181"/>
                <a:ext cx="2196977" cy="246221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Spec Note</a:t>
                </a:r>
                <a:r>
                  <a:rPr lang="en-GB" sz="1400" dirty="0"/>
                  <a:t>: This is an example in the textbook, although it is ambiguous whether this type of question is in the new specification. Dealing with an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400" dirty="0"/>
                  <a:t> in the denominator within an inequality is a skill previously in the old Further Pure 2 module.</a:t>
                </a:r>
              </a:p>
              <a:p>
                <a:r>
                  <a:rPr lang="en-GB" sz="1400" dirty="0"/>
                  <a:t>But you never really know!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31" y="794181"/>
                <a:ext cx="2196977" cy="2462213"/>
              </a:xfrm>
              <a:prstGeom prst="rect">
                <a:avLst/>
              </a:prstGeom>
              <a:blipFill>
                <a:blip r:embed="rId3"/>
                <a:stretch>
                  <a:fillRect l="-275" b="-12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5536" y="908720"/>
                <a:ext cx="5616624" cy="4855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set of values for which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&gt;2,   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908720"/>
                <a:ext cx="5616624" cy="4855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2483" y="1556792"/>
                <a:ext cx="6048672" cy="2411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Why can’t we just multiply both sides by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/>
                  <a:t>?</a:t>
                </a:r>
              </a:p>
              <a:p>
                <a:r>
                  <a:rPr lang="en-GB" sz="1600" dirty="0"/>
                  <a:t>We earlier saw that multiplying by a negative number would flip the inequality, but multiplying by a positive number would not. Since we don’t know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, we don’t know whether the inequality would flip or not!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Once solution is to sketch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600" dirty="0"/>
                  <a:t>, find the points of intersection and reason about the graph (see next section, “Inequalities on Graphs”), but an easier way is to </a:t>
                </a:r>
                <a:r>
                  <a:rPr lang="en-GB" sz="1600" b="1" dirty="0"/>
                  <a:t>multiply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GB" sz="1600" dirty="0"/>
                  <a:t>, because it is </a:t>
                </a:r>
                <a:r>
                  <a:rPr lang="en-GB" sz="1600" b="1" dirty="0"/>
                  <a:t>guaranteed to be positive</a:t>
                </a:r>
                <a:r>
                  <a:rPr lang="en-GB" sz="1600" dirty="0"/>
                  <a:t>: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83" y="1556792"/>
                <a:ext cx="6048672" cy="2411558"/>
              </a:xfrm>
              <a:prstGeom prst="rect">
                <a:avLst/>
              </a:prstGeom>
              <a:blipFill>
                <a:blip r:embed="rId5"/>
                <a:stretch>
                  <a:fillRect l="-605" t="-758" b="-25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4301" y="4416112"/>
                <a:ext cx="2592288" cy="1495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01" y="4416112"/>
                <a:ext cx="2592288" cy="1495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275856" y="4130904"/>
            <a:ext cx="4323878" cy="2130560"/>
            <a:chOff x="755576" y="3333651"/>
            <a:chExt cx="4323878" cy="2130560"/>
          </a:xfrm>
        </p:grpSpPr>
        <p:cxnSp>
          <p:nvCxnSpPr>
            <p:cNvPr id="10" name="Straight Arrow Connector 9"/>
            <p:cNvCxnSpPr/>
            <p:nvPr/>
          </p:nvCxnSpPr>
          <p:spPr>
            <a:xfrm>
              <a:off x="755576" y="4941168"/>
              <a:ext cx="30243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2267744" y="3666232"/>
              <a:ext cx="0" cy="17979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3712" y="4740064"/>
                  <a:ext cx="28803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3728" y="3333651"/>
                  <a:ext cx="28803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167" b="-66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Freeform: Shape 13"/>
            <p:cNvSpPr/>
            <p:nvPr/>
          </p:nvSpPr>
          <p:spPr>
            <a:xfrm>
              <a:off x="1673742" y="3909237"/>
              <a:ext cx="2171700" cy="1435103"/>
            </a:xfrm>
            <a:custGeom>
              <a:avLst/>
              <a:gdLst>
                <a:gd name="connsiteX0" fmla="*/ 0 w 2070100"/>
                <a:gd name="connsiteY0" fmla="*/ 0 h 1727203"/>
                <a:gd name="connsiteX1" fmla="*/ 1066800 w 2070100"/>
                <a:gd name="connsiteY1" fmla="*/ 1727200 h 1727203"/>
                <a:gd name="connsiteX2" fmla="*/ 2070100 w 2070100"/>
                <a:gd name="connsiteY2" fmla="*/ 12700 h 172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70100" h="1727203">
                  <a:moveTo>
                    <a:pt x="0" y="0"/>
                  </a:moveTo>
                  <a:cubicBezTo>
                    <a:pt x="360891" y="862541"/>
                    <a:pt x="721783" y="1725083"/>
                    <a:pt x="1066800" y="1727200"/>
                  </a:cubicBezTo>
                  <a:cubicBezTo>
                    <a:pt x="1411817" y="1729317"/>
                    <a:pt x="1740958" y="871008"/>
                    <a:pt x="2070100" y="127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1929559" y="4881831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9559" y="4881831"/>
                  <a:ext cx="486468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105281" y="4859050"/>
                  <a:ext cx="48646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5281" y="4859050"/>
                  <a:ext cx="486468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−3)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7126" y="3578721"/>
                  <a:ext cx="2952328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Freeform: Shape 19"/>
          <p:cNvSpPr/>
          <p:nvPr/>
        </p:nvSpPr>
        <p:spPr>
          <a:xfrm>
            <a:off x="4787900" y="5740200"/>
            <a:ext cx="1009650" cy="400233"/>
          </a:xfrm>
          <a:custGeom>
            <a:avLst/>
            <a:gdLst>
              <a:gd name="connsiteX0" fmla="*/ 0 w 1041400"/>
              <a:gd name="connsiteY0" fmla="*/ 0 h 406416"/>
              <a:gd name="connsiteX1" fmla="*/ 482600 w 1041400"/>
              <a:gd name="connsiteY1" fmla="*/ 406400 h 406416"/>
              <a:gd name="connsiteX2" fmla="*/ 1041400 w 1041400"/>
              <a:gd name="connsiteY2" fmla="*/ 12700 h 406416"/>
              <a:gd name="connsiteX0" fmla="*/ 0 w 946186"/>
              <a:gd name="connsiteY0" fmla="*/ 202 h 406602"/>
              <a:gd name="connsiteX1" fmla="*/ 482600 w 946186"/>
              <a:gd name="connsiteY1" fmla="*/ 406602 h 406602"/>
              <a:gd name="connsiteX2" fmla="*/ 946186 w 946186"/>
              <a:gd name="connsiteY2" fmla="*/ 0 h 406602"/>
              <a:gd name="connsiteX0" fmla="*/ 0 w 946186"/>
              <a:gd name="connsiteY0" fmla="*/ 202 h 406602"/>
              <a:gd name="connsiteX1" fmla="*/ 482600 w 946186"/>
              <a:gd name="connsiteY1" fmla="*/ 406602 h 406602"/>
              <a:gd name="connsiteX2" fmla="*/ 946186 w 946186"/>
              <a:gd name="connsiteY2" fmla="*/ 0 h 406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186" h="406602">
                <a:moveTo>
                  <a:pt x="0" y="202"/>
                </a:moveTo>
                <a:cubicBezTo>
                  <a:pt x="154516" y="202343"/>
                  <a:pt x="324902" y="406636"/>
                  <a:pt x="482600" y="406602"/>
                </a:cubicBezTo>
                <a:cubicBezTo>
                  <a:pt x="640298" y="406568"/>
                  <a:pt x="824980" y="223712"/>
                  <a:pt x="946186" y="0"/>
                </a:cubicBezTo>
              </a:path>
            </a:pathLst>
          </a:custGeom>
          <a:ln w="571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/>
          <p:cNvSpPr/>
          <p:nvPr/>
        </p:nvSpPr>
        <p:spPr>
          <a:xfrm>
            <a:off x="351427" y="4190540"/>
            <a:ext cx="7268573" cy="221026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Solution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427" y="1875116"/>
            <a:ext cx="6160597" cy="21634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9071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61750</TotalTime>
  <Words>1359</Words>
  <Application>Microsoft Office PowerPoint</Application>
  <PresentationFormat>On-screen Show (4:3)</PresentationFormat>
  <Paragraphs>149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P1 Chapter 3: Inequalities  Linear Inequalities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2025-06-04T11:25:10Z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