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715" r:id="rId5"/>
    <p:sldId id="558" r:id="rId6"/>
    <p:sldId id="565" r:id="rId7"/>
    <p:sldId id="553" r:id="rId8"/>
    <p:sldId id="533" r:id="rId9"/>
    <p:sldId id="700" r:id="rId10"/>
    <p:sldId id="716" r:id="rId11"/>
    <p:sldId id="717" r:id="rId12"/>
    <p:sldId id="718" r:id="rId13"/>
    <p:sldId id="53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ie Frost" initials="JF" lastIdx="0" clrIdx="0">
    <p:extLst>
      <p:ext uri="{19B8F6BF-5375-455C-9EA6-DF929625EA0E}">
        <p15:presenceInfo xmlns:p15="http://schemas.microsoft.com/office/powerpoint/2012/main" userId="13ffd922e6d1d9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90" autoAdjust="0"/>
    <p:restoredTop sz="88534" autoAdjust="0"/>
  </p:normalViewPr>
  <p:slideViewPr>
    <p:cSldViewPr>
      <p:cViewPr varScale="1">
        <p:scale>
          <a:sx n="114" d="100"/>
          <a:sy n="114" d="100"/>
        </p:scale>
        <p:origin x="1620" y="12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22/06/2024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22/06/2024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18" Type="http://schemas.openxmlformats.org/officeDocument/2006/relationships/image" Target="../media/image87.png"/><Relationship Id="rId3" Type="http://schemas.openxmlformats.org/officeDocument/2006/relationships/image" Target="../media/image73.png"/><Relationship Id="rId21" Type="http://schemas.openxmlformats.org/officeDocument/2006/relationships/image" Target="../media/image90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17" Type="http://schemas.openxmlformats.org/officeDocument/2006/relationships/image" Target="../media/image86.png"/><Relationship Id="rId2" Type="http://schemas.openxmlformats.org/officeDocument/2006/relationships/image" Target="../media/image72.png"/><Relationship Id="rId16" Type="http://schemas.openxmlformats.org/officeDocument/2006/relationships/image" Target="../media/image85.png"/><Relationship Id="rId20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59.png"/><Relationship Id="rId15" Type="http://schemas.openxmlformats.org/officeDocument/2006/relationships/image" Target="../media/image84.png"/><Relationship Id="rId23" Type="http://schemas.openxmlformats.org/officeDocument/2006/relationships/image" Target="../media/image92.png"/><Relationship Id="rId10" Type="http://schemas.openxmlformats.org/officeDocument/2006/relationships/image" Target="../media/image79.png"/><Relationship Id="rId19" Type="http://schemas.openxmlformats.org/officeDocument/2006/relationships/image" Target="../media/image88.png"/><Relationship Id="rId4" Type="http://schemas.openxmlformats.org/officeDocument/2006/relationships/image" Target="../media/image74.png"/><Relationship Id="rId9" Type="http://schemas.openxmlformats.org/officeDocument/2006/relationships/image" Target="../media/image78.png"/><Relationship Id="rId14" Type="http://schemas.openxmlformats.org/officeDocument/2006/relationships/image" Target="../media/image83.png"/><Relationship Id="rId22" Type="http://schemas.openxmlformats.org/officeDocument/2006/relationships/image" Target="../media/image9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M2 Chapter 7: </a:t>
            </a:r>
            <a:r>
              <a:rPr lang="en-GB" dirty="0">
                <a:solidFill>
                  <a:schemeClr val="accent5"/>
                </a:solidFill>
              </a:rPr>
              <a:t>Application of Forces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Friction and Static Particles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150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C01487F1-A915-09F9-F6CA-0B16379E5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265" y="1052736"/>
            <a:ext cx="564832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88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9D6F261-3A75-4483-914B-4109E4E7C16B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2B6E6D86-E001-49E7-B3C1-4EFDD8EC159E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Friction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F79FCCF-8B54-4040-9E62-205B720061CB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BCDC66-9C58-42A5-AE56-8C93E777CD12}"/>
                  </a:ext>
                </a:extLst>
              </p:cNvPr>
              <p:cNvSpPr txBox="1"/>
              <p:nvPr/>
            </p:nvSpPr>
            <p:spPr>
              <a:xfrm>
                <a:off x="323528" y="764704"/>
                <a:ext cx="813690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Earlier in the module we saw that the frictional force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GB" sz="1600" dirty="0"/>
                  <a:t>, where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GB" sz="1600" dirty="0"/>
                  <a:t> if the object on the plane is moving. Were the object is not moving, we saw that the </a:t>
                </a:r>
                <a:r>
                  <a:rPr lang="en-GB" sz="1600" b="1" dirty="0"/>
                  <a:t>force of friction acts in a direction opposite </a:t>
                </a:r>
                <a:r>
                  <a:rPr lang="en-GB" sz="1600" dirty="0"/>
                  <a:t>to that which it would be moving if the frictional force wasn’t there.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BCDC66-9C58-42A5-AE56-8C93E777C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764704"/>
                <a:ext cx="8136904" cy="830997"/>
              </a:xfrm>
              <a:prstGeom prst="rect">
                <a:avLst/>
              </a:prstGeom>
              <a:blipFill>
                <a:blip r:embed="rId2"/>
                <a:stretch>
                  <a:fillRect l="-375" t="-2190" b="-80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017091E-9D4F-43A6-9670-991E8D526DF8}"/>
                  </a:ext>
                </a:extLst>
              </p:cNvPr>
              <p:cNvSpPr txBox="1"/>
              <p:nvPr/>
            </p:nvSpPr>
            <p:spPr>
              <a:xfrm>
                <a:off x="395536" y="2007499"/>
                <a:ext cx="6691410" cy="138499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[Textbook] A box of mass 10kg rests in limiting equilibrium on a rough plane inclined at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20°</m:t>
                    </m:r>
                  </m:oMath>
                </a14:m>
                <a:r>
                  <a:rPr lang="en-GB" sz="1400" dirty="0"/>
                  <a:t> above the horizontal.</a:t>
                </a:r>
              </a:p>
              <a:p>
                <a:pPr marL="342900" indent="-342900">
                  <a:buAutoNum type="alphaLcParenBoth"/>
                </a:pPr>
                <a:r>
                  <a:rPr lang="en-GB" sz="1400" dirty="0"/>
                  <a:t>Find the coefficient of friction between the box and the plane.</a:t>
                </a:r>
              </a:p>
              <a:p>
                <a:r>
                  <a:rPr lang="en-GB" sz="1400" dirty="0"/>
                  <a:t>A horizontal force of magnitude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400" dirty="0"/>
                  <a:t> N is applied to the box. Given that the box remains in equilibrium,</a:t>
                </a:r>
              </a:p>
              <a:p>
                <a:r>
                  <a:rPr lang="en-GB" sz="1400" dirty="0"/>
                  <a:t>(b)   find the maximum possible value of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400" dirty="0"/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017091E-9D4F-43A6-9670-991E8D526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007499"/>
                <a:ext cx="6691410" cy="13849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8B5A069D-DF66-4792-842B-F6B2BF56C394}"/>
              </a:ext>
            </a:extLst>
          </p:cNvPr>
          <p:cNvSpPr/>
          <p:nvPr/>
        </p:nvSpPr>
        <p:spPr>
          <a:xfrm>
            <a:off x="2101911" y="4260984"/>
            <a:ext cx="147285" cy="1462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BC52AEE-CFA2-45F8-BB48-4E1E9EC10DEF}"/>
              </a:ext>
            </a:extLst>
          </p:cNvPr>
          <p:cNvSpPr/>
          <p:nvPr/>
        </p:nvSpPr>
        <p:spPr>
          <a:xfrm rot="343802">
            <a:off x="1553453" y="4772218"/>
            <a:ext cx="81788" cy="255980"/>
          </a:xfrm>
          <a:custGeom>
            <a:avLst/>
            <a:gdLst>
              <a:gd name="connsiteX0" fmla="*/ 38100 w 38100"/>
              <a:gd name="connsiteY0" fmla="*/ 190500 h 190500"/>
              <a:gd name="connsiteX1" fmla="*/ 30480 w 38100"/>
              <a:gd name="connsiteY1" fmla="*/ 76200 h 190500"/>
              <a:gd name="connsiteX2" fmla="*/ 0 w 38100"/>
              <a:gd name="connsiteY2" fmla="*/ 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" h="190500">
                <a:moveTo>
                  <a:pt x="38100" y="190500"/>
                </a:moveTo>
                <a:cubicBezTo>
                  <a:pt x="37465" y="149225"/>
                  <a:pt x="36830" y="107950"/>
                  <a:pt x="30480" y="76200"/>
                </a:cubicBezTo>
                <a:cubicBezTo>
                  <a:pt x="24130" y="44450"/>
                  <a:pt x="12065" y="22225"/>
                  <a:pt x="0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913457-463B-4678-B358-E123EFBAE07F}"/>
                  </a:ext>
                </a:extLst>
              </p:cNvPr>
              <p:cNvSpPr txBox="1"/>
              <p:nvPr/>
            </p:nvSpPr>
            <p:spPr>
              <a:xfrm>
                <a:off x="1156121" y="4818960"/>
                <a:ext cx="50291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1100" b="0" i="1" smtClean="0">
                          <a:latin typeface="Cambria Math" panose="02040503050406030204" pitchFamily="18" charset="0"/>
                        </a:rPr>
                        <m:t>0°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913457-463B-4678-B358-E123EFBAE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121" y="4818960"/>
                <a:ext cx="502919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D038640-9136-4DB9-B56F-E62711F64A1C}"/>
              </a:ext>
            </a:extLst>
          </p:cNvPr>
          <p:cNvCxnSpPr>
            <a:cxnSpLocks/>
          </p:cNvCxnSpPr>
          <p:nvPr/>
        </p:nvCxnSpPr>
        <p:spPr>
          <a:xfrm flipV="1">
            <a:off x="1069308" y="4036889"/>
            <a:ext cx="1877854" cy="9905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DCF708-C9C3-41F1-9709-FF6787646459}"/>
              </a:ext>
            </a:extLst>
          </p:cNvPr>
          <p:cNvCxnSpPr>
            <a:cxnSpLocks/>
          </p:cNvCxnSpPr>
          <p:nvPr/>
        </p:nvCxnSpPr>
        <p:spPr>
          <a:xfrm>
            <a:off x="1066012" y="5027965"/>
            <a:ext cx="115576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D891FF-CFB7-4EFB-8058-5CFC3D3DE3CE}"/>
              </a:ext>
            </a:extLst>
          </p:cNvPr>
          <p:cNvCxnSpPr>
            <a:cxnSpLocks/>
          </p:cNvCxnSpPr>
          <p:nvPr/>
        </p:nvCxnSpPr>
        <p:spPr>
          <a:xfrm flipH="1" flipV="1">
            <a:off x="1880362" y="3773998"/>
            <a:ext cx="243840" cy="4876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5FA03EF-D061-44F2-B664-A68B38AA6141}"/>
                  </a:ext>
                </a:extLst>
              </p:cNvPr>
              <p:cNvSpPr txBox="1"/>
              <p:nvPr/>
            </p:nvSpPr>
            <p:spPr>
              <a:xfrm>
                <a:off x="1656659" y="3503160"/>
                <a:ext cx="3706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GB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5FA03EF-D061-44F2-B664-A68B38AA6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659" y="3503160"/>
                <a:ext cx="370676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D377CBF-760A-4EA9-966A-6A1AA2359FAF}"/>
              </a:ext>
            </a:extLst>
          </p:cNvPr>
          <p:cNvCxnSpPr>
            <a:cxnSpLocks/>
          </p:cNvCxnSpPr>
          <p:nvPr/>
        </p:nvCxnSpPr>
        <p:spPr>
          <a:xfrm flipV="1">
            <a:off x="2246122" y="4101658"/>
            <a:ext cx="274320" cy="1676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0F1524B-C00F-4826-BD9D-F6F7B22A62BF}"/>
                  </a:ext>
                </a:extLst>
              </p:cNvPr>
              <p:cNvSpPr txBox="1"/>
              <p:nvPr/>
            </p:nvSpPr>
            <p:spPr>
              <a:xfrm>
                <a:off x="2144953" y="3948859"/>
                <a:ext cx="3706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GB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GB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0F1524B-C00F-4826-BD9D-F6F7B22A6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953" y="3948859"/>
                <a:ext cx="370676" cy="261610"/>
              </a:xfrm>
              <a:prstGeom prst="rect">
                <a:avLst/>
              </a:prstGeom>
              <a:blipFill>
                <a:blip r:embed="rId6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02A4E0-9D1C-443D-A00C-629180ACB1AB}"/>
              </a:ext>
            </a:extLst>
          </p:cNvPr>
          <p:cNvCxnSpPr>
            <a:cxnSpLocks/>
          </p:cNvCxnSpPr>
          <p:nvPr/>
        </p:nvCxnSpPr>
        <p:spPr>
          <a:xfrm flipH="1">
            <a:off x="2178971" y="4392488"/>
            <a:ext cx="8731" cy="5707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4A7382F-5805-4766-8591-2B25A8955A52}"/>
                  </a:ext>
                </a:extLst>
              </p:cNvPr>
              <p:cNvSpPr txBox="1"/>
              <p:nvPr/>
            </p:nvSpPr>
            <p:spPr>
              <a:xfrm>
                <a:off x="1822341" y="4580516"/>
                <a:ext cx="3706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GB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GB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4A7382F-5805-4766-8591-2B25A8955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341" y="4580516"/>
                <a:ext cx="370676" cy="261610"/>
              </a:xfrm>
              <a:prstGeom prst="rect">
                <a:avLst/>
              </a:prstGeom>
              <a:blipFill>
                <a:blip r:embed="rId7"/>
                <a:stretch>
                  <a:fillRect r="-6557" b="-46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196153D-F17B-4126-83C7-9AA239635A55}"/>
              </a:ext>
            </a:extLst>
          </p:cNvPr>
          <p:cNvCxnSpPr>
            <a:cxnSpLocks/>
          </p:cNvCxnSpPr>
          <p:nvPr/>
        </p:nvCxnSpPr>
        <p:spPr>
          <a:xfrm>
            <a:off x="2226596" y="4398838"/>
            <a:ext cx="223837" cy="385763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5725B7-44CC-4C2B-AB7E-60A0FA41162A}"/>
              </a:ext>
            </a:extLst>
          </p:cNvPr>
          <p:cNvCxnSpPr>
            <a:cxnSpLocks/>
          </p:cNvCxnSpPr>
          <p:nvPr/>
        </p:nvCxnSpPr>
        <p:spPr>
          <a:xfrm flipH="1">
            <a:off x="2226596" y="4817937"/>
            <a:ext cx="207168" cy="100013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02F3365-736F-4103-A2C6-C575FF90C561}"/>
                  </a:ext>
                </a:extLst>
              </p:cNvPr>
              <p:cNvSpPr txBox="1"/>
              <p:nvPr/>
            </p:nvSpPr>
            <p:spPr>
              <a:xfrm>
                <a:off x="2285764" y="4798258"/>
                <a:ext cx="3706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GB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func>
                        <m:funcPr>
                          <m:ctrlPr>
                            <a:rPr lang="en-GB" sz="11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1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sz="11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</m:func>
                    </m:oMath>
                  </m:oMathPara>
                </a14:m>
                <a:endParaRPr lang="en-GB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02F3365-736F-4103-A2C6-C575FF90C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764" y="4798258"/>
                <a:ext cx="370676" cy="261610"/>
              </a:xfrm>
              <a:prstGeom prst="rect">
                <a:avLst/>
              </a:prstGeom>
              <a:blipFill>
                <a:blip r:embed="rId8"/>
                <a:stretch>
                  <a:fillRect r="-106557" b="-46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FBB39CA-E9D6-469F-952C-3D9DE39CB374}"/>
                  </a:ext>
                </a:extLst>
              </p:cNvPr>
              <p:cNvSpPr txBox="1"/>
              <p:nvPr/>
            </p:nvSpPr>
            <p:spPr>
              <a:xfrm>
                <a:off x="2288090" y="4398674"/>
                <a:ext cx="3706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GB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func>
                        <m:funcPr>
                          <m:ctrlPr>
                            <a:rPr lang="en-GB" sz="11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1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sz="11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</m:func>
                    </m:oMath>
                  </m:oMathPara>
                </a14:m>
                <a:endParaRPr lang="en-GB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FBB39CA-E9D6-469F-952C-3D9DE39CB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090" y="4398674"/>
                <a:ext cx="370676" cy="261610"/>
              </a:xfrm>
              <a:prstGeom prst="rect">
                <a:avLst/>
              </a:prstGeom>
              <a:blipFill>
                <a:blip r:embed="rId9"/>
                <a:stretch>
                  <a:fillRect r="-111475" b="-71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AB3CBE8-E337-4647-BE48-D6644B6A12D5}"/>
                  </a:ext>
                </a:extLst>
              </p:cNvPr>
              <p:cNvSpPr txBox="1"/>
              <p:nvPr/>
            </p:nvSpPr>
            <p:spPr>
              <a:xfrm>
                <a:off x="3802627" y="3646665"/>
                <a:ext cx="5013154" cy="1215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↖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𝑔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20°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↗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𝑔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20°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20°</m:t>
                              </m:r>
                            </m:e>
                          </m:func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20°</m:t>
                              </m:r>
                            </m:e>
                          </m:func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20°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=0.36 (2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AB3CBE8-E337-4647-BE48-D6644B6A1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627" y="3646665"/>
                <a:ext cx="5013154" cy="121533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>
            <a:extLst>
              <a:ext uri="{FF2B5EF4-FFF2-40B4-BE49-F238E27FC236}">
                <a16:creationId xmlns:a16="http://schemas.microsoft.com/office/drawing/2014/main" id="{8FACDC38-6EA9-44FA-AE4D-B4CDC46C3977}"/>
              </a:ext>
            </a:extLst>
          </p:cNvPr>
          <p:cNvSpPr/>
          <p:nvPr/>
        </p:nvSpPr>
        <p:spPr>
          <a:xfrm>
            <a:off x="1172724" y="5911695"/>
            <a:ext cx="147285" cy="1462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7996730-38E2-4DAC-A306-B8EC1938C3B5}"/>
              </a:ext>
            </a:extLst>
          </p:cNvPr>
          <p:cNvSpPr/>
          <p:nvPr/>
        </p:nvSpPr>
        <p:spPr>
          <a:xfrm rot="343802">
            <a:off x="624266" y="6422929"/>
            <a:ext cx="81788" cy="255980"/>
          </a:xfrm>
          <a:custGeom>
            <a:avLst/>
            <a:gdLst>
              <a:gd name="connsiteX0" fmla="*/ 38100 w 38100"/>
              <a:gd name="connsiteY0" fmla="*/ 190500 h 190500"/>
              <a:gd name="connsiteX1" fmla="*/ 30480 w 38100"/>
              <a:gd name="connsiteY1" fmla="*/ 76200 h 190500"/>
              <a:gd name="connsiteX2" fmla="*/ 0 w 38100"/>
              <a:gd name="connsiteY2" fmla="*/ 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" h="190500">
                <a:moveTo>
                  <a:pt x="38100" y="190500"/>
                </a:moveTo>
                <a:cubicBezTo>
                  <a:pt x="37465" y="149225"/>
                  <a:pt x="36830" y="107950"/>
                  <a:pt x="30480" y="76200"/>
                </a:cubicBezTo>
                <a:cubicBezTo>
                  <a:pt x="24130" y="44450"/>
                  <a:pt x="12065" y="22225"/>
                  <a:pt x="0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0B895B7-ABE4-44ED-973C-B134EAE8870C}"/>
                  </a:ext>
                </a:extLst>
              </p:cNvPr>
              <p:cNvSpPr txBox="1"/>
              <p:nvPr/>
            </p:nvSpPr>
            <p:spPr>
              <a:xfrm>
                <a:off x="226934" y="6469671"/>
                <a:ext cx="50291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1100" b="0" i="1" smtClean="0">
                          <a:latin typeface="Cambria Math" panose="02040503050406030204" pitchFamily="18" charset="0"/>
                        </a:rPr>
                        <m:t>0°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0B895B7-ABE4-44ED-973C-B134EAE88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34" y="6469671"/>
                <a:ext cx="502919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F4303AE-06F0-4B3D-B206-EA1D00DA6C36}"/>
              </a:ext>
            </a:extLst>
          </p:cNvPr>
          <p:cNvCxnSpPr>
            <a:cxnSpLocks/>
          </p:cNvCxnSpPr>
          <p:nvPr/>
        </p:nvCxnSpPr>
        <p:spPr>
          <a:xfrm flipV="1">
            <a:off x="140121" y="5687600"/>
            <a:ext cx="1877854" cy="9905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4B6A669-ACBF-4BF7-9FCE-76F8702696EB}"/>
              </a:ext>
            </a:extLst>
          </p:cNvPr>
          <p:cNvCxnSpPr>
            <a:cxnSpLocks/>
          </p:cNvCxnSpPr>
          <p:nvPr/>
        </p:nvCxnSpPr>
        <p:spPr>
          <a:xfrm>
            <a:off x="136825" y="6678676"/>
            <a:ext cx="115576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5DA539B-6334-4EEF-BE66-0DED7A03F59C}"/>
              </a:ext>
            </a:extLst>
          </p:cNvPr>
          <p:cNvCxnSpPr>
            <a:cxnSpLocks/>
          </p:cNvCxnSpPr>
          <p:nvPr/>
        </p:nvCxnSpPr>
        <p:spPr>
          <a:xfrm flipH="1" flipV="1">
            <a:off x="951175" y="5424709"/>
            <a:ext cx="243840" cy="4876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34B06C6-D260-4178-932F-5B60146BB3E7}"/>
                  </a:ext>
                </a:extLst>
              </p:cNvPr>
              <p:cNvSpPr txBox="1"/>
              <p:nvPr/>
            </p:nvSpPr>
            <p:spPr>
              <a:xfrm>
                <a:off x="727472" y="5153871"/>
                <a:ext cx="3706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GB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34B06C6-D260-4178-932F-5B60146BB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2" y="5153871"/>
                <a:ext cx="370676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6B0E999-8874-42DA-B180-71A4866DE205}"/>
              </a:ext>
            </a:extLst>
          </p:cNvPr>
          <p:cNvCxnSpPr>
            <a:cxnSpLocks/>
          </p:cNvCxnSpPr>
          <p:nvPr/>
        </p:nvCxnSpPr>
        <p:spPr>
          <a:xfrm flipH="1">
            <a:off x="255588" y="6052565"/>
            <a:ext cx="986735" cy="5214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1D67EAA-8C81-4392-AECD-97EE5633B912}"/>
                  </a:ext>
                </a:extLst>
              </p:cNvPr>
              <p:cNvSpPr txBox="1"/>
              <p:nvPr/>
            </p:nvSpPr>
            <p:spPr>
              <a:xfrm>
                <a:off x="259298" y="6226632"/>
                <a:ext cx="3706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GB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GB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1D67EAA-8C81-4392-AECD-97EE5633B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98" y="6226632"/>
                <a:ext cx="370676" cy="261610"/>
              </a:xfrm>
              <a:prstGeom prst="rect">
                <a:avLst/>
              </a:prstGeom>
              <a:blipFill>
                <a:blip r:embed="rId13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54F1048-A5E6-4682-9D61-17AF2552AB29}"/>
              </a:ext>
            </a:extLst>
          </p:cNvPr>
          <p:cNvCxnSpPr>
            <a:cxnSpLocks/>
          </p:cNvCxnSpPr>
          <p:nvPr/>
        </p:nvCxnSpPr>
        <p:spPr>
          <a:xfrm flipH="1">
            <a:off x="1249784" y="6043199"/>
            <a:ext cx="8731" cy="5707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0349E91-6A58-41DA-AAAE-A69769CFEBFD}"/>
                  </a:ext>
                </a:extLst>
              </p:cNvPr>
              <p:cNvSpPr txBox="1"/>
              <p:nvPr/>
            </p:nvSpPr>
            <p:spPr>
              <a:xfrm>
                <a:off x="893154" y="6231227"/>
                <a:ext cx="3706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GB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GB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0349E91-6A58-41DA-AAAE-A69769CFE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154" y="6231227"/>
                <a:ext cx="370676" cy="261610"/>
              </a:xfrm>
              <a:prstGeom prst="rect">
                <a:avLst/>
              </a:prstGeom>
              <a:blipFill>
                <a:blip r:embed="rId7"/>
                <a:stretch>
                  <a:fillRect r="-8333" b="-46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DAE2014-E37C-43EC-86CB-C84E38F41F3F}"/>
              </a:ext>
            </a:extLst>
          </p:cNvPr>
          <p:cNvCxnSpPr>
            <a:cxnSpLocks/>
          </p:cNvCxnSpPr>
          <p:nvPr/>
        </p:nvCxnSpPr>
        <p:spPr>
          <a:xfrm>
            <a:off x="1297409" y="6049549"/>
            <a:ext cx="223837" cy="385763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F3D3CE6-3EC9-43D7-867B-9D8C97E89983}"/>
              </a:ext>
            </a:extLst>
          </p:cNvPr>
          <p:cNvCxnSpPr>
            <a:cxnSpLocks/>
          </p:cNvCxnSpPr>
          <p:nvPr/>
        </p:nvCxnSpPr>
        <p:spPr>
          <a:xfrm flipH="1">
            <a:off x="1297409" y="6468648"/>
            <a:ext cx="207168" cy="100013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C998DED-794D-4361-9EB6-B13E1D384369}"/>
                  </a:ext>
                </a:extLst>
              </p:cNvPr>
              <p:cNvSpPr txBox="1"/>
              <p:nvPr/>
            </p:nvSpPr>
            <p:spPr>
              <a:xfrm>
                <a:off x="1277972" y="6475213"/>
                <a:ext cx="8873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GB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func>
                        <m:funcPr>
                          <m:ctrlPr>
                            <a:rPr lang="en-GB" sz="11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1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sz="11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</m:func>
                    </m:oMath>
                  </m:oMathPara>
                </a14:m>
                <a:endParaRPr lang="en-GB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C998DED-794D-4361-9EB6-B13E1D384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972" y="6475213"/>
                <a:ext cx="887378" cy="261610"/>
              </a:xfrm>
              <a:prstGeom prst="rect">
                <a:avLst/>
              </a:prstGeom>
              <a:blipFill>
                <a:blip r:embed="rId14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1BBBE8F-E641-4700-8E54-BF06E69ECA89}"/>
                  </a:ext>
                </a:extLst>
              </p:cNvPr>
              <p:cNvSpPr txBox="1"/>
              <p:nvPr/>
            </p:nvSpPr>
            <p:spPr>
              <a:xfrm>
                <a:off x="1358903" y="6049385"/>
                <a:ext cx="3706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GB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func>
                        <m:funcPr>
                          <m:ctrlPr>
                            <a:rPr lang="en-GB" sz="11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1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sz="11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</m:func>
                    </m:oMath>
                  </m:oMathPara>
                </a14:m>
                <a:endParaRPr lang="en-GB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1BBBE8F-E641-4700-8E54-BF06E69EC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903" y="6049385"/>
                <a:ext cx="370676" cy="261610"/>
              </a:xfrm>
              <a:prstGeom prst="rect">
                <a:avLst/>
              </a:prstGeom>
              <a:blipFill>
                <a:blip r:embed="rId15"/>
                <a:stretch>
                  <a:fillRect r="-111475" b="-46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BEADA62-95D6-4B33-B186-FECAF7E30DF0}"/>
              </a:ext>
            </a:extLst>
          </p:cNvPr>
          <p:cNvCxnSpPr>
            <a:cxnSpLocks/>
          </p:cNvCxnSpPr>
          <p:nvPr/>
        </p:nvCxnSpPr>
        <p:spPr>
          <a:xfrm>
            <a:off x="538956" y="5934234"/>
            <a:ext cx="571500" cy="63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AE6C63AC-0A2A-48EF-B92B-7C3B5DE238A5}"/>
              </a:ext>
            </a:extLst>
          </p:cNvPr>
          <p:cNvSpPr/>
          <p:nvPr/>
        </p:nvSpPr>
        <p:spPr>
          <a:xfrm rot="11696728">
            <a:off x="908683" y="5945514"/>
            <a:ext cx="67610" cy="177038"/>
          </a:xfrm>
          <a:custGeom>
            <a:avLst/>
            <a:gdLst>
              <a:gd name="connsiteX0" fmla="*/ 38100 w 38100"/>
              <a:gd name="connsiteY0" fmla="*/ 190500 h 190500"/>
              <a:gd name="connsiteX1" fmla="*/ 30480 w 38100"/>
              <a:gd name="connsiteY1" fmla="*/ 76200 h 190500"/>
              <a:gd name="connsiteX2" fmla="*/ 0 w 38100"/>
              <a:gd name="connsiteY2" fmla="*/ 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" h="190500">
                <a:moveTo>
                  <a:pt x="38100" y="190500"/>
                </a:moveTo>
                <a:cubicBezTo>
                  <a:pt x="37465" y="149225"/>
                  <a:pt x="36830" y="107950"/>
                  <a:pt x="30480" y="76200"/>
                </a:cubicBezTo>
                <a:cubicBezTo>
                  <a:pt x="24130" y="44450"/>
                  <a:pt x="12065" y="22225"/>
                  <a:pt x="0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9403DFEC-029F-4306-AD41-C87B010A2EEB}"/>
              </a:ext>
            </a:extLst>
          </p:cNvPr>
          <p:cNvSpPr/>
          <p:nvPr/>
        </p:nvSpPr>
        <p:spPr>
          <a:xfrm rot="5131496">
            <a:off x="2220446" y="4508450"/>
            <a:ext cx="45719" cy="120355"/>
          </a:xfrm>
          <a:custGeom>
            <a:avLst/>
            <a:gdLst>
              <a:gd name="connsiteX0" fmla="*/ 38100 w 38100"/>
              <a:gd name="connsiteY0" fmla="*/ 190500 h 190500"/>
              <a:gd name="connsiteX1" fmla="*/ 30480 w 38100"/>
              <a:gd name="connsiteY1" fmla="*/ 76200 h 190500"/>
              <a:gd name="connsiteX2" fmla="*/ 0 w 38100"/>
              <a:gd name="connsiteY2" fmla="*/ 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" h="190500">
                <a:moveTo>
                  <a:pt x="38100" y="190500"/>
                </a:moveTo>
                <a:cubicBezTo>
                  <a:pt x="37465" y="149225"/>
                  <a:pt x="36830" y="107950"/>
                  <a:pt x="30480" y="76200"/>
                </a:cubicBezTo>
                <a:cubicBezTo>
                  <a:pt x="24130" y="44450"/>
                  <a:pt x="12065" y="22225"/>
                  <a:pt x="0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B88CAEBA-B32C-4E55-A3C9-CB06C65C8686}"/>
              </a:ext>
            </a:extLst>
          </p:cNvPr>
          <p:cNvSpPr/>
          <p:nvPr/>
        </p:nvSpPr>
        <p:spPr>
          <a:xfrm rot="5131496">
            <a:off x="1294757" y="6150839"/>
            <a:ext cx="45719" cy="120355"/>
          </a:xfrm>
          <a:custGeom>
            <a:avLst/>
            <a:gdLst>
              <a:gd name="connsiteX0" fmla="*/ 38100 w 38100"/>
              <a:gd name="connsiteY0" fmla="*/ 190500 h 190500"/>
              <a:gd name="connsiteX1" fmla="*/ 30480 w 38100"/>
              <a:gd name="connsiteY1" fmla="*/ 76200 h 190500"/>
              <a:gd name="connsiteX2" fmla="*/ 0 w 38100"/>
              <a:gd name="connsiteY2" fmla="*/ 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" h="190500">
                <a:moveTo>
                  <a:pt x="38100" y="190500"/>
                </a:moveTo>
                <a:cubicBezTo>
                  <a:pt x="37465" y="149225"/>
                  <a:pt x="36830" y="107950"/>
                  <a:pt x="30480" y="76200"/>
                </a:cubicBezTo>
                <a:cubicBezTo>
                  <a:pt x="24130" y="44450"/>
                  <a:pt x="12065" y="22225"/>
                  <a:pt x="0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4B23BAB-06B2-4CFA-9615-9A44B6959A7E}"/>
                  </a:ext>
                </a:extLst>
              </p:cNvPr>
              <p:cNvSpPr txBox="1"/>
              <p:nvPr/>
            </p:nvSpPr>
            <p:spPr>
              <a:xfrm>
                <a:off x="2100925" y="4544977"/>
                <a:ext cx="339858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700" b="0" i="1" smtClean="0">
                          <a:latin typeface="Cambria Math" panose="02040503050406030204" pitchFamily="18" charset="0"/>
                        </a:rPr>
                        <m:t>0°</m:t>
                      </m:r>
                    </m:oMath>
                  </m:oMathPara>
                </a14:m>
                <a:endParaRPr lang="en-GB" sz="105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4B23BAB-06B2-4CFA-9615-9A44B6959A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925" y="4544977"/>
                <a:ext cx="339858" cy="20005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2622179-F711-457A-8D9C-AD1160385FE6}"/>
                  </a:ext>
                </a:extLst>
              </p:cNvPr>
              <p:cNvSpPr txBox="1"/>
              <p:nvPr/>
            </p:nvSpPr>
            <p:spPr>
              <a:xfrm>
                <a:off x="1187326" y="6192656"/>
                <a:ext cx="339858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700" b="0" i="1" smtClean="0">
                          <a:latin typeface="Cambria Math" panose="02040503050406030204" pitchFamily="18" charset="0"/>
                        </a:rPr>
                        <m:t>0°</m:t>
                      </m:r>
                    </m:oMath>
                  </m:oMathPara>
                </a14:m>
                <a:endParaRPr lang="en-GB" sz="105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2622179-F711-457A-8D9C-AD1160385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326" y="6192656"/>
                <a:ext cx="339858" cy="20005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A2E287B-BA34-4A89-AE09-EBFB73974B58}"/>
                  </a:ext>
                </a:extLst>
              </p:cNvPr>
              <p:cNvSpPr txBox="1"/>
              <p:nvPr/>
            </p:nvSpPr>
            <p:spPr>
              <a:xfrm>
                <a:off x="660060" y="5941017"/>
                <a:ext cx="339858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700" b="0" i="1" smtClean="0">
                          <a:latin typeface="Cambria Math" panose="02040503050406030204" pitchFamily="18" charset="0"/>
                        </a:rPr>
                        <m:t>0°</m:t>
                      </m:r>
                    </m:oMath>
                  </m:oMathPara>
                </a14:m>
                <a:endParaRPr lang="en-GB" sz="105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A2E287B-BA34-4A89-AE09-EBFB73974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60" y="5941017"/>
                <a:ext cx="339858" cy="20005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6AAE07F-E564-4532-9C12-BB8747C39C82}"/>
                  </a:ext>
                </a:extLst>
              </p:cNvPr>
              <p:cNvSpPr txBox="1"/>
              <p:nvPr/>
            </p:nvSpPr>
            <p:spPr>
              <a:xfrm>
                <a:off x="558113" y="5696900"/>
                <a:ext cx="3706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GB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6AAE07F-E564-4532-9C12-BB8747C39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13" y="5696900"/>
                <a:ext cx="370676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959B1BE-80EA-430E-A7B0-2B9451326D8A}"/>
              </a:ext>
            </a:extLst>
          </p:cNvPr>
          <p:cNvCxnSpPr>
            <a:cxnSpLocks/>
          </p:cNvCxnSpPr>
          <p:nvPr/>
        </p:nvCxnSpPr>
        <p:spPr>
          <a:xfrm>
            <a:off x="530225" y="5960428"/>
            <a:ext cx="158857" cy="30390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8866F84-6BB3-4FC3-81E8-66CF91D08F3C}"/>
              </a:ext>
            </a:extLst>
          </p:cNvPr>
          <p:cNvCxnSpPr>
            <a:cxnSpLocks/>
          </p:cNvCxnSpPr>
          <p:nvPr/>
        </p:nvCxnSpPr>
        <p:spPr>
          <a:xfrm flipV="1">
            <a:off x="727338" y="6023134"/>
            <a:ext cx="416456" cy="218917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6D766EA-9191-41A6-A0D9-5C3AEEB8F3A6}"/>
                  </a:ext>
                </a:extLst>
              </p:cNvPr>
              <p:cNvSpPr txBox="1"/>
              <p:nvPr/>
            </p:nvSpPr>
            <p:spPr>
              <a:xfrm>
                <a:off x="193440" y="6080834"/>
                <a:ext cx="37067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func>
                        <m:funcPr>
                          <m:ctrlPr>
                            <a:rPr lang="en-GB" sz="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8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sz="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</m:func>
                    </m:oMath>
                  </m:oMathPara>
                </a14:m>
                <a:endParaRPr lang="en-GB" sz="1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6D766EA-9191-41A6-A0D9-5C3AEEB8F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40" y="6080834"/>
                <a:ext cx="370676" cy="215444"/>
              </a:xfrm>
              <a:prstGeom prst="rect">
                <a:avLst/>
              </a:prstGeom>
              <a:blipFill>
                <a:blip r:embed="rId20"/>
                <a:stretch>
                  <a:fillRect r="-262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0DB660D-6107-43D1-92BA-DB6DA1720AA4}"/>
                  </a:ext>
                </a:extLst>
              </p:cNvPr>
              <p:cNvSpPr txBox="1"/>
              <p:nvPr/>
            </p:nvSpPr>
            <p:spPr>
              <a:xfrm rot="20036994">
                <a:off x="629913" y="6123576"/>
                <a:ext cx="37067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func>
                        <m:funcPr>
                          <m:ctrlPr>
                            <a:rPr lang="en-GB" sz="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8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sz="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</m:func>
                    </m:oMath>
                  </m:oMathPara>
                </a14:m>
                <a:endParaRPr lang="en-GB" sz="1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0DB660D-6107-43D1-92BA-DB6DA1720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36994">
                <a:off x="629913" y="6123576"/>
                <a:ext cx="370676" cy="215444"/>
              </a:xfrm>
              <a:prstGeom prst="rect">
                <a:avLst/>
              </a:prstGeom>
              <a:blipFill>
                <a:blip r:embed="rId21"/>
                <a:stretch>
                  <a:fillRect r="-183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B194683-1861-49B2-B042-F8C2605D5947}"/>
                  </a:ext>
                </a:extLst>
              </p:cNvPr>
              <p:cNvSpPr txBox="1"/>
              <p:nvPr/>
            </p:nvSpPr>
            <p:spPr>
              <a:xfrm>
                <a:off x="3695052" y="5273353"/>
                <a:ext cx="5690248" cy="1400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7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GB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↖</m:t>
                          </m:r>
                        </m:e>
                      </m:d>
                      <m:r>
                        <a:rPr lang="en-GB" sz="1700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GB" sz="17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GB" sz="1700" b="0" i="1" smtClea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GB" sz="1700" b="0" i="1" smtClean="0">
                          <a:latin typeface="Cambria Math" panose="02040503050406030204" pitchFamily="18" charset="0"/>
                        </a:rPr>
                        <m:t>𝑔</m:t>
                      </m:r>
                      <m:func>
                        <m:funcPr>
                          <m:ctrlPr>
                            <a:rPr lang="en-GB" sz="17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7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20°</m:t>
                          </m:r>
                        </m:e>
                      </m:func>
                      <m:r>
                        <a:rPr lang="en-GB" sz="17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700" b="0" i="1" smtClean="0">
                          <a:latin typeface="Cambria Math" panose="02040503050406030204" pitchFamily="18" charset="0"/>
                        </a:rPr>
                        <m:t>𝑃</m:t>
                      </m:r>
                      <m:func>
                        <m:funcPr>
                          <m:ctrlPr>
                            <a:rPr lang="en-GB" sz="17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7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20°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GB" sz="17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GB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↗</m:t>
                          </m:r>
                        </m:e>
                      </m:d>
                      <m:r>
                        <a:rPr lang="en-GB" sz="1700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GB" sz="1700" b="0" i="1" smtClean="0">
                          <a:latin typeface="Cambria Math" panose="02040503050406030204" pitchFamily="18" charset="0"/>
                        </a:rPr>
                        <m:t>𝑃</m:t>
                      </m:r>
                      <m:func>
                        <m:funcPr>
                          <m:ctrlPr>
                            <a:rPr lang="en-GB" sz="17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7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20°</m:t>
                          </m:r>
                        </m:e>
                      </m:func>
                      <m:r>
                        <a:rPr lang="en-GB" sz="1700" b="0" i="1" smtClea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GB" sz="1700" b="0" i="1" smtClean="0">
                          <a:latin typeface="Cambria Math" panose="02040503050406030204" pitchFamily="18" charset="0"/>
                        </a:rPr>
                        <m:t>𝑔</m:t>
                      </m:r>
                      <m:func>
                        <m:funcPr>
                          <m:ctrlPr>
                            <a:rPr lang="en-GB" sz="17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7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20°</m:t>
                          </m:r>
                        </m:e>
                      </m:func>
                      <m:r>
                        <a:rPr lang="en-GB" sz="17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7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GB" sz="17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  <m:oMath xmlns:m="http://schemas.openxmlformats.org/officeDocument/2006/math">
                      <m:r>
                        <a:rPr lang="en-GB" sz="1700" b="0" i="1" smtClean="0">
                          <a:latin typeface="Cambria Math" panose="02040503050406030204" pitchFamily="18" charset="0"/>
                        </a:rPr>
                        <m:t>𝑃</m:t>
                      </m:r>
                      <m:func>
                        <m:funcPr>
                          <m:ctrlPr>
                            <a:rPr lang="en-GB" sz="17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7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20°</m:t>
                          </m:r>
                        </m:e>
                      </m:func>
                      <m:r>
                        <a:rPr lang="en-GB" sz="1700" b="0" i="1" smtClea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GB" sz="1700" b="0" i="1" smtClean="0">
                          <a:latin typeface="Cambria Math" panose="02040503050406030204" pitchFamily="18" charset="0"/>
                        </a:rPr>
                        <m:t>𝑔</m:t>
                      </m:r>
                      <m:func>
                        <m:funcPr>
                          <m:ctrlPr>
                            <a:rPr lang="en-GB" sz="17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7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20°</m:t>
                          </m:r>
                        </m:e>
                      </m:func>
                      <m:r>
                        <a:rPr lang="en-GB" sz="1700" b="0" i="1" smtClean="0">
                          <a:latin typeface="Cambria Math" panose="02040503050406030204" pitchFamily="18" charset="0"/>
                        </a:rPr>
                        <m:t>+0.36</m:t>
                      </m:r>
                      <m:d>
                        <m:dPr>
                          <m:ctrlPr>
                            <a:rPr lang="en-GB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𝑔</m:t>
                          </m:r>
                          <m:func>
                            <m:funcPr>
                              <m:ctrlPr>
                                <a:rPr lang="en-GB" sz="17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17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GB" sz="1700" i="1">
                                  <a:latin typeface="Cambria Math" panose="02040503050406030204" pitchFamily="18" charset="0"/>
                                </a:rPr>
                                <m:t>20°</m:t>
                              </m:r>
                            </m:e>
                          </m:func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𝑃</m:t>
                          </m:r>
                          <m:func>
                            <m:funcPr>
                              <m:ctrlPr>
                                <a:rPr lang="en-GB" sz="17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17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GB" sz="1700" i="1">
                                  <a:latin typeface="Cambria Math" panose="02040503050406030204" pitchFamily="18" charset="0"/>
                                </a:rPr>
                                <m:t>20°</m:t>
                              </m:r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a:rPr lang="en-GB" sz="17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  <m:oMath xmlns:m="http://schemas.openxmlformats.org/officeDocument/2006/math">
                      <m:r>
                        <a:rPr lang="en-GB" sz="17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1700" b="0" i="1" smtClean="0">
                          <a:latin typeface="Cambria Math" panose="02040503050406030204" pitchFamily="18" charset="0"/>
                        </a:rPr>
                        <m:t>=82 </m:t>
                      </m:r>
                      <m:r>
                        <a:rPr lang="en-GB" sz="17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sz="1700" b="0" i="1" smtClean="0">
                          <a:latin typeface="Cambria Math" panose="02040503050406030204" pitchFamily="18" charset="0"/>
                        </a:rPr>
                        <m:t> (2</m:t>
                      </m:r>
                      <m:r>
                        <m:rPr>
                          <m:sty m:val="p"/>
                        </m:rPr>
                        <a:rPr lang="en-GB" sz="1700" b="0" i="0" smtClean="0">
                          <a:latin typeface="Cambria Math" panose="02040503050406030204" pitchFamily="18" charset="0"/>
                        </a:rPr>
                        <m:t>sf</m:t>
                      </m:r>
                      <m:r>
                        <a:rPr lang="en-GB" sz="17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GB" b="0" dirty="0"/>
                </a:br>
                <a:endParaRPr lang="en-GB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B194683-1861-49B2-B042-F8C2605D5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052" y="5273353"/>
                <a:ext cx="5690248" cy="1400448"/>
              </a:xfrm>
              <a:prstGeom prst="rect">
                <a:avLst/>
              </a:prstGeom>
              <a:blipFill>
                <a:blip r:embed="rId22"/>
                <a:stretch>
                  <a:fillRect b="-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40CA5BF-6E0F-4943-8E61-0AA3D01F0EC1}"/>
                  </a:ext>
                </a:extLst>
              </p:cNvPr>
              <p:cNvSpPr txBox="1"/>
              <p:nvPr/>
            </p:nvSpPr>
            <p:spPr>
              <a:xfrm>
                <a:off x="2260600" y="5371869"/>
                <a:ext cx="1485900" cy="127727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100" b="1" dirty="0"/>
                  <a:t>Important</a:t>
                </a:r>
                <a:r>
                  <a:rPr lang="en-GB" sz="1100" dirty="0"/>
                  <a:t>: If we increase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100" dirty="0"/>
                  <a:t> to its maximum, the particle is on the verge of moving UP the plane. Thus friction acts downwards to oppose.</a:t>
                </a: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40CA5BF-6E0F-4943-8E61-0AA3D01F0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600" y="5371869"/>
                <a:ext cx="1485900" cy="1277273"/>
              </a:xfrm>
              <a:prstGeom prst="rect">
                <a:avLst/>
              </a:prstGeom>
              <a:blipFill>
                <a:blip r:embed="rId23"/>
                <a:stretch>
                  <a:fillRect b="-9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E5B6BDE9-3CEF-476E-B46C-5026F77BC4AC}"/>
              </a:ext>
            </a:extLst>
          </p:cNvPr>
          <p:cNvSpPr/>
          <p:nvPr/>
        </p:nvSpPr>
        <p:spPr>
          <a:xfrm>
            <a:off x="283513" y="3486923"/>
            <a:ext cx="3462987" cy="16692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Force Diagram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811FB9C-CD38-4388-BFC4-F976B0775A18}"/>
              </a:ext>
            </a:extLst>
          </p:cNvPr>
          <p:cNvSpPr/>
          <p:nvPr/>
        </p:nvSpPr>
        <p:spPr>
          <a:xfrm>
            <a:off x="283513" y="5150200"/>
            <a:ext cx="3462987" cy="1580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Force Diagram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C8E0977-4523-493B-BEEF-2C572DAF83CD}"/>
              </a:ext>
            </a:extLst>
          </p:cNvPr>
          <p:cNvSpPr/>
          <p:nvPr/>
        </p:nvSpPr>
        <p:spPr>
          <a:xfrm>
            <a:off x="3740497" y="3486923"/>
            <a:ext cx="5402359" cy="16692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Working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380E489-EC0F-438C-A194-879388546E7F}"/>
              </a:ext>
            </a:extLst>
          </p:cNvPr>
          <p:cNvSpPr/>
          <p:nvPr/>
        </p:nvSpPr>
        <p:spPr>
          <a:xfrm>
            <a:off x="3740497" y="5150200"/>
            <a:ext cx="5402359" cy="1580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Working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9BC4136-1439-4A79-9766-71EC385F45AD}"/>
              </a:ext>
            </a:extLst>
          </p:cNvPr>
          <p:cNvSpPr/>
          <p:nvPr/>
        </p:nvSpPr>
        <p:spPr>
          <a:xfrm>
            <a:off x="5096" y="3503160"/>
            <a:ext cx="257666" cy="2616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75FD84A-18FB-4B39-9131-387069E73B20}"/>
              </a:ext>
            </a:extLst>
          </p:cNvPr>
          <p:cNvSpPr/>
          <p:nvPr/>
        </p:nvSpPr>
        <p:spPr>
          <a:xfrm>
            <a:off x="11885" y="5150200"/>
            <a:ext cx="257666" cy="2616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87016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6"/>
                  </p:tgtEl>
                </p:cond>
              </p:nextCondLst>
            </p:seq>
          </p:childTnLst>
        </p:cTn>
      </p:par>
    </p:tnLst>
    <p:bldLst>
      <p:bldP spid="37" grpId="0" animBg="1"/>
      <p:bldP spid="74" grpId="0" animBg="1"/>
      <p:bldP spid="75" grpId="0" animBg="1"/>
      <p:bldP spid="7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E3E5E7-6C96-4DC4-806D-74A297279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1" y="1186871"/>
            <a:ext cx="5400600" cy="383419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4DCE4D2-7B16-4D6C-B070-69DE6B102BEF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4" name="TextBox 32">
              <a:extLst>
                <a:ext uri="{FF2B5EF4-FFF2-40B4-BE49-F238E27FC236}">
                  <a16:creationId xmlns:a16="http://schemas.microsoft.com/office/drawing/2014/main" id="{AD478C41-D573-4D1A-961A-4FD1C36F3BDB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Test Your Understanding</a:t>
              </a:r>
              <a:endParaRPr lang="en-GB" sz="3200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5657146-3C4F-4EDC-9B62-0F86903B82ED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1927208-BB18-4D12-8A65-38A52AC14859}"/>
              </a:ext>
            </a:extLst>
          </p:cNvPr>
          <p:cNvSpPr txBox="1"/>
          <p:nvPr/>
        </p:nvSpPr>
        <p:spPr>
          <a:xfrm>
            <a:off x="251520" y="817539"/>
            <a:ext cx="3384376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Edexcel M1(Old) Jan 2006 Q5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2F24DE-9EE8-4FF8-8939-ACC9116F6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844" y="3429000"/>
            <a:ext cx="4883012" cy="32655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01C8D18-24B6-42FA-8250-4BA29D86DECD}"/>
              </a:ext>
            </a:extLst>
          </p:cNvPr>
          <p:cNvSpPr/>
          <p:nvPr/>
        </p:nvSpPr>
        <p:spPr>
          <a:xfrm>
            <a:off x="4161152" y="3385836"/>
            <a:ext cx="4963797" cy="8718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1CAF8D-D6BB-44C6-B9B5-8894AA8B4E42}"/>
              </a:ext>
            </a:extLst>
          </p:cNvPr>
          <p:cNvSpPr/>
          <p:nvPr/>
        </p:nvSpPr>
        <p:spPr>
          <a:xfrm>
            <a:off x="4159217" y="4257675"/>
            <a:ext cx="4963797" cy="10382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C03F85-D9E1-402F-AEA8-DADED1A54DE0}"/>
              </a:ext>
            </a:extLst>
          </p:cNvPr>
          <p:cNvSpPr/>
          <p:nvPr/>
        </p:nvSpPr>
        <p:spPr>
          <a:xfrm>
            <a:off x="4167205" y="5295900"/>
            <a:ext cx="4963797" cy="13986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c</a:t>
            </a:r>
          </a:p>
        </p:txBody>
      </p:sp>
    </p:spTree>
    <p:extLst>
      <p:ext uri="{BB962C8B-B14F-4D97-AF65-F5344CB8AC3E}">
        <p14:creationId xmlns:p14="http://schemas.microsoft.com/office/powerpoint/2010/main" val="1684793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7.3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Stats/Mechanics Year 2</a:t>
            </a:r>
          </a:p>
          <a:p>
            <a:r>
              <a:rPr lang="en-GB" sz="2400" dirty="0"/>
              <a:t>Pages 58-59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41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8C57EDF-41AA-AD53-919D-71CEC9FF0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265" y="836712"/>
            <a:ext cx="717232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7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FD0C8EC-8571-6D8D-D29C-BFF26CDE3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590" y="836712"/>
            <a:ext cx="730567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087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59FD0358-156F-B6AC-1030-2FE7F057C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2" y="836712"/>
            <a:ext cx="722947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793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5FE00B9E-E303-2476-B0CC-4E806646E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7" y="655662"/>
            <a:ext cx="7286625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979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9D11577F-B386-4DCE-02AA-9723F16D1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215" y="836712"/>
            <a:ext cx="72104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701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Props1.xml><?xml version="1.0" encoding="utf-8"?>
<ds:datastoreItem xmlns:ds="http://schemas.openxmlformats.org/officeDocument/2006/customXml" ds:itemID="{4F5FEBD4-5A40-4A65-B129-FD31F3D250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2352732-4913-4791-A362-F3CD293431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C1FE50-4249-4C5B-AC2A-6E9FE5F3E4CB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25971</TotalTime>
  <Words>331</Words>
  <Application>Microsoft Office PowerPoint</Application>
  <PresentationFormat>On-screen Show (4:3)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Cambria Math</vt:lpstr>
      <vt:lpstr>Office Theme</vt:lpstr>
      <vt:lpstr>M2 Chapter 7: Application of Forces  Friction and Static Particles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956</cp:revision>
  <dcterms:created xsi:type="dcterms:W3CDTF">2013-02-28T07:36:55Z</dcterms:created>
  <dcterms:modified xsi:type="dcterms:W3CDTF">2024-06-22T14:44:07Z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