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7" r:id="rId2"/>
    <p:sldId id="520" r:id="rId3"/>
    <p:sldId id="521" r:id="rId4"/>
    <p:sldId id="523" r:id="rId5"/>
    <p:sldId id="530" r:id="rId6"/>
    <p:sldId id="548" r:id="rId7"/>
    <p:sldId id="549" r:id="rId8"/>
    <p:sldId id="533" r:id="rId9"/>
    <p:sldId id="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8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23F522A-A44B-41B7-AD40-3967AD1C9F06}"/>
    <pc:docChg chg="modSld">
      <pc:chgData name="Dieter Beaven" userId="9bbdb69f-69d0-4759-aa9b-5c090a2da237" providerId="ADAL" clId="{723F522A-A44B-41B7-AD40-3967AD1C9F06}" dt="2024-09-20T14:08:44.137" v="67" actId="6549"/>
      <pc:docMkLst>
        <pc:docMk/>
      </pc:docMkLst>
      <pc:sldChg chg="modSp mod">
        <pc:chgData name="Dieter Beaven" userId="9bbdb69f-69d0-4759-aa9b-5c090a2da237" providerId="ADAL" clId="{723F522A-A44B-41B7-AD40-3967AD1C9F06}" dt="2024-09-20T14:08:44.137" v="67" actId="6549"/>
        <pc:sldMkLst>
          <pc:docMk/>
          <pc:sldMk cId="3553631539" sldId="521"/>
        </pc:sldMkLst>
        <pc:spChg chg="mod">
          <ac:chgData name="Dieter Beaven" userId="9bbdb69f-69d0-4759-aa9b-5c090a2da237" providerId="ADAL" clId="{723F522A-A44B-41B7-AD40-3967AD1C9F06}" dt="2024-09-20T14:08:44.137" v="67" actId="6549"/>
          <ac:spMkLst>
            <pc:docMk/>
            <pc:sldMk cId="3553631539" sldId="521"/>
            <ac:spMk id="5" creationId="{EFAE98E2-7A2D-46A2-AA92-08D3F2DB28A2}"/>
          </ac:spMkLst>
        </pc:spChg>
      </pc:sldChg>
    </pc:docChg>
  </pc:docChgLst>
  <pc:docChgLst>
    <pc:chgData name="Dieter Beaven" userId="9bbdb69f-69d0-4759-aa9b-5c090a2da237" providerId="ADAL" clId="{5A54F673-A875-4D4A-A966-B8362F1516EC}"/>
    <pc:docChg chg="modSld">
      <pc:chgData name="Dieter Beaven" userId="9bbdb69f-69d0-4759-aa9b-5c090a2da237" providerId="ADAL" clId="{5A54F673-A875-4D4A-A966-B8362F1516EC}" dt="2024-09-19T15:23:56.086" v="4" actId="20577"/>
      <pc:docMkLst>
        <pc:docMk/>
      </pc:docMkLst>
      <pc:sldChg chg="modSp mod">
        <pc:chgData name="Dieter Beaven" userId="9bbdb69f-69d0-4759-aa9b-5c090a2da237" providerId="ADAL" clId="{5A54F673-A875-4D4A-A966-B8362F1516EC}" dt="2024-09-19T15:23:56.086" v="4" actId="20577"/>
        <pc:sldMkLst>
          <pc:docMk/>
          <pc:sldMk cId="24312756" sldId="520"/>
        </pc:sldMkLst>
        <pc:spChg chg="mod">
          <ac:chgData name="Dieter Beaven" userId="9bbdb69f-69d0-4759-aa9b-5c090a2da237" providerId="ADAL" clId="{5A54F673-A875-4D4A-A966-B8362F1516EC}" dt="2024-09-19T15:23:56.086" v="4" actId="20577"/>
          <ac:spMkLst>
            <pc:docMk/>
            <pc:sldMk cId="24312756" sldId="520"/>
            <ac:spMk id="6" creationId="{49329995-A7B0-49D4-BD24-0DB4C02FBD6A}"/>
          </ac:spMkLst>
        </pc:spChg>
      </pc:sldChg>
    </pc:docChg>
  </pc:docChgLst>
  <pc:docChgLst>
    <pc:chgData name="Dieter Beaven" userId="9bbdb69f-69d0-4759-aa9b-5c090a2da237" providerId="ADAL" clId="{8ADA1CA6-EA54-4FC8-BF0C-235057A1EF1A}"/>
    <pc:docChg chg="undo custSel addSld delSld modSld">
      <pc:chgData name="Dieter Beaven" userId="9bbdb69f-69d0-4759-aa9b-5c090a2da237" providerId="ADAL" clId="{8ADA1CA6-EA54-4FC8-BF0C-235057A1EF1A}" dt="2024-09-20T15:03:45.497" v="96" actId="1038"/>
      <pc:docMkLst>
        <pc:docMk/>
      </pc:docMkLst>
      <pc:sldChg chg="addSp delSp modSp mod addAnim delAnim">
        <pc:chgData name="Dieter Beaven" userId="9bbdb69f-69d0-4759-aa9b-5c090a2da237" providerId="ADAL" clId="{8ADA1CA6-EA54-4FC8-BF0C-235057A1EF1A}" dt="2024-09-20T15:03:45.497" v="96" actId="1038"/>
        <pc:sldMkLst>
          <pc:docMk/>
          <pc:sldMk cId="3553631539" sldId="521"/>
        </pc:sldMkLst>
        <pc:spChg chg="del">
          <ac:chgData name="Dieter Beaven" userId="9bbdb69f-69d0-4759-aa9b-5c090a2da237" providerId="ADAL" clId="{8ADA1CA6-EA54-4FC8-BF0C-235057A1EF1A}" dt="2024-09-20T15:03:23.163" v="8" actId="478"/>
          <ac:spMkLst>
            <pc:docMk/>
            <pc:sldMk cId="3553631539" sldId="521"/>
            <ac:spMk id="28" creationId="{D337FACC-EEBD-4C37-8D57-B853027EADB5}"/>
          </ac:spMkLst>
        </pc:spChg>
        <pc:spChg chg="del">
          <ac:chgData name="Dieter Beaven" userId="9bbdb69f-69d0-4759-aa9b-5c090a2da237" providerId="ADAL" clId="{8ADA1CA6-EA54-4FC8-BF0C-235057A1EF1A}" dt="2024-09-20T15:03:25.709" v="10" actId="478"/>
          <ac:spMkLst>
            <pc:docMk/>
            <pc:sldMk cId="3553631539" sldId="521"/>
            <ac:spMk id="29" creationId="{567A2B83-2181-4996-BED5-3FFE26B68939}"/>
          </ac:spMkLst>
        </pc:spChg>
        <pc:spChg chg="mod">
          <ac:chgData name="Dieter Beaven" userId="9bbdb69f-69d0-4759-aa9b-5c090a2da237" providerId="ADAL" clId="{8ADA1CA6-EA54-4FC8-BF0C-235057A1EF1A}" dt="2024-09-20T15:03:40.358" v="58" actId="14100"/>
          <ac:spMkLst>
            <pc:docMk/>
            <pc:sldMk cId="3553631539" sldId="521"/>
            <ac:spMk id="34" creationId="{AD208168-9FCA-403E-B7EE-156AB7849FF9}"/>
          </ac:spMkLst>
        </pc:spChg>
        <pc:spChg chg="add del">
          <ac:chgData name="Dieter Beaven" userId="9bbdb69f-69d0-4759-aa9b-5c090a2da237" providerId="ADAL" clId="{8ADA1CA6-EA54-4FC8-BF0C-235057A1EF1A}" dt="2024-09-20T15:03:23.710" v="9" actId="478"/>
          <ac:spMkLst>
            <pc:docMk/>
            <pc:sldMk cId="3553631539" sldId="521"/>
            <ac:spMk id="35" creationId="{614A4B16-31C2-4769-9359-E6C44ED100C9}"/>
          </ac:spMkLst>
        </pc:spChg>
        <pc:spChg chg="mod">
          <ac:chgData name="Dieter Beaven" userId="9bbdb69f-69d0-4759-aa9b-5c090a2da237" providerId="ADAL" clId="{8ADA1CA6-EA54-4FC8-BF0C-235057A1EF1A}" dt="2024-09-20T15:03:45.497" v="96" actId="1038"/>
          <ac:spMkLst>
            <pc:docMk/>
            <pc:sldMk cId="3553631539" sldId="521"/>
            <ac:spMk id="38" creationId="{CB05C79C-1837-422E-9AD6-3456DE744B2B}"/>
          </ac:spMkLst>
        </pc:spChg>
        <pc:spChg chg="del">
          <ac:chgData name="Dieter Beaven" userId="9bbdb69f-69d0-4759-aa9b-5c090a2da237" providerId="ADAL" clId="{8ADA1CA6-EA54-4FC8-BF0C-235057A1EF1A}" dt="2024-09-20T15:03:29.786" v="11" actId="478"/>
          <ac:spMkLst>
            <pc:docMk/>
            <pc:sldMk cId="3553631539" sldId="521"/>
            <ac:spMk id="39" creationId="{FFF4A193-666A-4554-93CC-531FD964B037}"/>
          </ac:spMkLst>
        </pc:spChg>
        <pc:spChg chg="mod">
          <ac:chgData name="Dieter Beaven" userId="9bbdb69f-69d0-4759-aa9b-5c090a2da237" providerId="ADAL" clId="{8ADA1CA6-EA54-4FC8-BF0C-235057A1EF1A}" dt="2024-09-20T15:03:36.936" v="57" actId="1036"/>
          <ac:spMkLst>
            <pc:docMk/>
            <pc:sldMk cId="3553631539" sldId="521"/>
            <ac:spMk id="40" creationId="{C6AE8521-8921-4B15-BA9B-417C13C2CF5A}"/>
          </ac:spMkLst>
        </pc:spChg>
      </pc:sldChg>
      <pc:sldChg chg="delSp add del mod">
        <pc:chgData name="Dieter Beaven" userId="9bbdb69f-69d0-4759-aa9b-5c090a2da237" providerId="ADAL" clId="{8ADA1CA6-EA54-4FC8-BF0C-235057A1EF1A}" dt="2024-09-20T15:01:34.994" v="3" actId="47"/>
        <pc:sldMkLst>
          <pc:docMk/>
          <pc:sldMk cId="48891402" sldId="527"/>
        </pc:sldMkLst>
        <pc:picChg chg="del">
          <ac:chgData name="Dieter Beaven" userId="9bbdb69f-69d0-4759-aa9b-5c090a2da237" providerId="ADAL" clId="{8ADA1CA6-EA54-4FC8-BF0C-235057A1EF1A}" dt="2024-09-20T15:01:31.167" v="2" actId="478"/>
          <ac:picMkLst>
            <pc:docMk/>
            <pc:sldMk cId="48891402" sldId="527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10: </a:t>
            </a:r>
            <a:r>
              <a:rPr lang="en-GB" dirty="0">
                <a:solidFill>
                  <a:schemeClr val="accent5"/>
                </a:solidFill>
              </a:rPr>
              <a:t>Forces and Motion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Forces Causing Acceleration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A7EA1-7E4C-44F9-9932-17B9052548D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AE9E912-95FC-4B0C-A795-3623527ACD6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Forces causing Acceleration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319B134-7AE6-4990-B1EA-7E71BEB753F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02E9F6-D530-40FA-8137-C37718F5EB68}"/>
                  </a:ext>
                </a:extLst>
              </p:cNvPr>
              <p:cNvSpPr txBox="1"/>
              <p:nvPr/>
            </p:nvSpPr>
            <p:spPr>
              <a:xfrm>
                <a:off x="442792" y="978328"/>
                <a:ext cx="7153544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Newton’s 2</a:t>
                </a:r>
                <a:r>
                  <a:rPr lang="en-GB" baseline="30000" dirty="0"/>
                  <a:t>nd</a:t>
                </a:r>
                <a:r>
                  <a:rPr lang="en-GB" dirty="0"/>
                  <a:t> Law of Motion: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(where acceleration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is in the </a:t>
                </a:r>
                <a:r>
                  <a:rPr lang="en-GB" u="sng" dirty="0"/>
                  <a:t>same direction</a:t>
                </a:r>
                <a:r>
                  <a:rPr lang="en-GB" dirty="0"/>
                  <a:t> as the resultant force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02E9F6-D530-40FA-8137-C37718F5E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2" y="978328"/>
                <a:ext cx="7153544" cy="646331"/>
              </a:xfrm>
              <a:prstGeom prst="rect">
                <a:avLst/>
              </a:prstGeom>
              <a:blipFill>
                <a:blip r:embed="rId2"/>
                <a:stretch>
                  <a:fillRect l="-595" t="-63964" r="-4758" b="-98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329995-A7B0-49D4-BD24-0DB4C02FBD6A}"/>
              </a:ext>
            </a:extLst>
          </p:cNvPr>
          <p:cNvSpPr txBox="1"/>
          <p:nvPr/>
        </p:nvSpPr>
        <p:spPr>
          <a:xfrm>
            <a:off x="442792" y="1797455"/>
            <a:ext cx="75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we doubled the force, we double its acceleration. </a:t>
            </a:r>
          </a:p>
          <a:p>
            <a:r>
              <a:rPr lang="en-GB" sz="1600" dirty="0"/>
              <a:t>If we have twice </a:t>
            </a:r>
            <a:r>
              <a:rPr lang="en-GB" sz="1600"/>
              <a:t>the mass </a:t>
            </a:r>
            <a:r>
              <a:rPr lang="en-GB" sz="1600" dirty="0"/>
              <a:t>the same force causes half the acceleration.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1773E-8277-43E9-B2FE-BCABE9045751}"/>
              </a:ext>
            </a:extLst>
          </p:cNvPr>
          <p:cNvSpPr txBox="1"/>
          <p:nvPr/>
        </p:nvSpPr>
        <p:spPr>
          <a:xfrm>
            <a:off x="491524" y="2883405"/>
            <a:ext cx="3248278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A car of 2000kg has a driving force of 800N and forces of 200N resisting its motion. Determine its acceleration.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7B70F-7A76-4D53-BED6-EF1A1C165AD2}"/>
              </a:ext>
            </a:extLst>
          </p:cNvPr>
          <p:cNvSpPr txBox="1"/>
          <p:nvPr/>
        </p:nvSpPr>
        <p:spPr>
          <a:xfrm>
            <a:off x="2555801" y="3829154"/>
            <a:ext cx="174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Fro</a:t>
            </a:r>
            <a:r>
              <a:rPr lang="en-GB" sz="1200" b="1" dirty="0"/>
              <a:t> Preference</a:t>
            </a:r>
            <a:r>
              <a:rPr lang="en-GB" sz="1200" dirty="0"/>
              <a:t>: Use double arrow to indicate direction (and value if known) of acceleration.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DCF5E6-979D-4258-9C82-5D92A0DB2AF7}"/>
              </a:ext>
            </a:extLst>
          </p:cNvPr>
          <p:cNvCxnSpPr>
            <a:cxnSpLocks/>
          </p:cNvCxnSpPr>
          <p:nvPr/>
        </p:nvCxnSpPr>
        <p:spPr>
          <a:xfrm>
            <a:off x="1372813" y="4458637"/>
            <a:ext cx="48768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4C931-FDA7-4358-A27A-E47BDA92B22C}"/>
              </a:ext>
            </a:extLst>
          </p:cNvPr>
          <p:cNvCxnSpPr>
            <a:cxnSpLocks/>
          </p:cNvCxnSpPr>
          <p:nvPr/>
        </p:nvCxnSpPr>
        <p:spPr>
          <a:xfrm flipH="1" flipV="1">
            <a:off x="565093" y="4465622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87548-E2F0-4990-A27F-73CCFA633B09}"/>
                  </a:ext>
                </a:extLst>
              </p:cNvPr>
              <p:cNvSpPr txBox="1"/>
              <p:nvPr/>
            </p:nvSpPr>
            <p:spPr>
              <a:xfrm>
                <a:off x="1824767" y="4276391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800 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87548-E2F0-4990-A27F-73CCFA63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67" y="4276391"/>
                <a:ext cx="5662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D379B8-090B-4DCD-A986-B81709FD22A1}"/>
                  </a:ext>
                </a:extLst>
              </p:cNvPr>
              <p:cNvSpPr txBox="1"/>
              <p:nvPr/>
            </p:nvSpPr>
            <p:spPr>
              <a:xfrm>
                <a:off x="83932" y="4273336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200 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D379B8-090B-4DCD-A986-B81709FD2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2" y="4273336"/>
                <a:ext cx="566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7B67B2-1E91-4953-B573-31F2C3EB001C}"/>
              </a:ext>
            </a:extLst>
          </p:cNvPr>
          <p:cNvCxnSpPr>
            <a:cxnSpLocks/>
          </p:cNvCxnSpPr>
          <p:nvPr/>
        </p:nvCxnSpPr>
        <p:spPr>
          <a:xfrm>
            <a:off x="1152525" y="4152900"/>
            <a:ext cx="181712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>
            <a:off x="1089025" y="4152900"/>
            <a:ext cx="327194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1016000" y="3770730"/>
                <a:ext cx="45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770730"/>
                <a:ext cx="452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A925DE-88DF-4939-88D5-B6103B09C87E}"/>
              </a:ext>
            </a:extLst>
          </p:cNvPr>
          <p:cNvSpPr/>
          <p:nvPr/>
        </p:nvSpPr>
        <p:spPr>
          <a:xfrm>
            <a:off x="981075" y="4294776"/>
            <a:ext cx="447675" cy="3597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5E36B-71CD-4B11-BF7A-FC3BFB8A3620}"/>
              </a:ext>
            </a:extLst>
          </p:cNvPr>
          <p:cNvSpPr txBox="1"/>
          <p:nvPr/>
        </p:nvSpPr>
        <p:spPr>
          <a:xfrm>
            <a:off x="923926" y="4346560"/>
            <a:ext cx="5984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2000kg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1D5134-F945-4157-97D8-E6993005EA9C}"/>
              </a:ext>
            </a:extLst>
          </p:cNvPr>
          <p:cNvCxnSpPr>
            <a:cxnSpLocks/>
          </p:cNvCxnSpPr>
          <p:nvPr/>
        </p:nvCxnSpPr>
        <p:spPr>
          <a:xfrm flipH="1">
            <a:off x="2174875" y="3945756"/>
            <a:ext cx="380927" cy="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206388-9124-415F-BCC1-41EB8340D30C}"/>
              </a:ext>
            </a:extLst>
          </p:cNvPr>
          <p:cNvSpPr txBox="1"/>
          <p:nvPr/>
        </p:nvSpPr>
        <p:spPr>
          <a:xfrm>
            <a:off x="1392759" y="4756516"/>
            <a:ext cx="195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Fro Preference</a:t>
            </a:r>
            <a:r>
              <a:rPr lang="en-GB" sz="1200" dirty="0"/>
              <a:t>: Put mass of particle inside circle/square.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3CF67B-A1AC-442C-8CEB-5FF49C63AF71}"/>
              </a:ext>
            </a:extLst>
          </p:cNvPr>
          <p:cNvCxnSpPr>
            <a:cxnSpLocks/>
          </p:cNvCxnSpPr>
          <p:nvPr/>
        </p:nvCxnSpPr>
        <p:spPr>
          <a:xfrm flipH="1" flipV="1">
            <a:off x="1511300" y="4629150"/>
            <a:ext cx="232966" cy="16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F338C-4792-4C9B-9634-6DA6C1719A7C}"/>
                  </a:ext>
                </a:extLst>
              </p:cNvPr>
              <p:cNvSpPr txBox="1"/>
              <p:nvPr/>
            </p:nvSpPr>
            <p:spPr>
              <a:xfrm>
                <a:off x="334122" y="5394171"/>
                <a:ext cx="3390153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800−200=2000×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GB" dirty="0"/>
                  <a:t>ms</a:t>
                </a:r>
                <a:r>
                  <a:rPr lang="en-GB" baseline="30000" dirty="0"/>
                  <a:t>-2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F338C-4792-4C9B-9634-6DA6C171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2" y="5394171"/>
                <a:ext cx="3390153" cy="762773"/>
              </a:xfrm>
              <a:prstGeom prst="rect">
                <a:avLst/>
              </a:prstGeom>
              <a:blipFill>
                <a:blip r:embed="rId6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9341BC3-F87F-4446-9359-FE63C853E5F8}"/>
              </a:ext>
            </a:extLst>
          </p:cNvPr>
          <p:cNvSpPr txBox="1"/>
          <p:nvPr/>
        </p:nvSpPr>
        <p:spPr>
          <a:xfrm>
            <a:off x="5308289" y="2654804"/>
            <a:ext cx="3248278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A child has a mass of 50kg. What is the gravitational force acting on the child? (i.e. its weight)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56E27-8384-40A3-B137-6A4E7DE10550}"/>
                  </a:ext>
                </a:extLst>
              </p:cNvPr>
              <p:cNvSpPr txBox="1"/>
              <p:nvPr/>
            </p:nvSpPr>
            <p:spPr>
              <a:xfrm>
                <a:off x="5193988" y="3590156"/>
                <a:ext cx="37214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Acceleration under gravity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=9.8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=490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56E27-8384-40A3-B137-6A4E7DE10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988" y="3590156"/>
                <a:ext cx="3721412" cy="615553"/>
              </a:xfrm>
              <a:prstGeom prst="rect">
                <a:avLst/>
              </a:prstGeom>
              <a:blipFill>
                <a:blip r:embed="rId7"/>
                <a:stretch>
                  <a:fillRect l="-818" t="-2970" b="-6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A750E-101C-4711-AB2D-3C5F24B5C628}"/>
                  </a:ext>
                </a:extLst>
              </p:cNvPr>
              <p:cNvSpPr txBox="1"/>
              <p:nvPr/>
            </p:nvSpPr>
            <p:spPr>
              <a:xfrm>
                <a:off x="5834633" y="4307306"/>
                <a:ext cx="2344167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Weight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A750E-101C-4711-AB2D-3C5F24B5C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633" y="4307306"/>
                <a:ext cx="2344167" cy="369332"/>
              </a:xfrm>
              <a:prstGeom prst="rect">
                <a:avLst/>
              </a:prstGeom>
              <a:blipFill>
                <a:blip r:embed="rId8"/>
                <a:stretch>
                  <a:fillRect l="-1542" t="-7813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AB104E6-EADF-4CB1-8E16-9312E67342AF}"/>
              </a:ext>
            </a:extLst>
          </p:cNvPr>
          <p:cNvSpPr txBox="1"/>
          <p:nvPr/>
        </p:nvSpPr>
        <p:spPr>
          <a:xfrm>
            <a:off x="4597400" y="4980649"/>
            <a:ext cx="4223071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A falling sheep of mass 70kg experiences air resistance of 300 N. Determine the sheep’s acceleration as it plummets towards the ground.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E4E01B-3DA5-4BA7-93C1-7148DB3CE2E7}"/>
              </a:ext>
            </a:extLst>
          </p:cNvPr>
          <p:cNvCxnSpPr>
            <a:cxnSpLocks/>
          </p:cNvCxnSpPr>
          <p:nvPr/>
        </p:nvCxnSpPr>
        <p:spPr>
          <a:xfrm flipV="1">
            <a:off x="5209793" y="5956300"/>
            <a:ext cx="3557" cy="2398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0E35ED-DD39-487B-BB5E-FF2BC1393BC2}"/>
              </a:ext>
            </a:extLst>
          </p:cNvPr>
          <p:cNvCxnSpPr>
            <a:cxnSpLocks/>
          </p:cNvCxnSpPr>
          <p:nvPr/>
        </p:nvCxnSpPr>
        <p:spPr>
          <a:xfrm flipH="1">
            <a:off x="5187950" y="6506040"/>
            <a:ext cx="7238" cy="2757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23A6BF-B56E-4913-B75F-35542DCA4AB4}"/>
                  </a:ext>
                </a:extLst>
              </p:cNvPr>
              <p:cNvSpPr txBox="1"/>
              <p:nvPr/>
            </p:nvSpPr>
            <p:spPr>
              <a:xfrm>
                <a:off x="4658147" y="5817184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23A6BF-B56E-4913-B75F-35542DCA4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47" y="5817184"/>
                <a:ext cx="5662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E235DE1B-3611-4E71-B399-C0EC6224C586}"/>
              </a:ext>
            </a:extLst>
          </p:cNvPr>
          <p:cNvSpPr/>
          <p:nvPr/>
        </p:nvSpPr>
        <p:spPr>
          <a:xfrm>
            <a:off x="5055870" y="6197599"/>
            <a:ext cx="297180" cy="296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1CFF7F-C1E6-45BB-9070-C324BD5EE81E}"/>
              </a:ext>
            </a:extLst>
          </p:cNvPr>
          <p:cNvSpPr txBox="1"/>
          <p:nvPr/>
        </p:nvSpPr>
        <p:spPr>
          <a:xfrm>
            <a:off x="4981356" y="6211083"/>
            <a:ext cx="822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70kg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BEA1E6-F5A9-4516-AA29-5FE116E38267}"/>
                  </a:ext>
                </a:extLst>
              </p:cNvPr>
              <p:cNvSpPr txBox="1"/>
              <p:nvPr/>
            </p:nvSpPr>
            <p:spPr>
              <a:xfrm>
                <a:off x="4611453" y="6431625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BEA1E6-F5A9-4516-AA29-5FE116E38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53" y="6431625"/>
                <a:ext cx="566267" cy="369332"/>
              </a:xfrm>
              <a:prstGeom prst="rect">
                <a:avLst/>
              </a:prstGeom>
              <a:blipFill>
                <a:blip r:embed="rId10"/>
                <a:stretch>
                  <a:fillRect l="-2151" r="-5376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AC13886-76A5-467C-8053-C17F3129F7C6}"/>
                  </a:ext>
                </a:extLst>
              </p:cNvPr>
              <p:cNvSpPr txBox="1"/>
              <p:nvPr/>
            </p:nvSpPr>
            <p:spPr>
              <a:xfrm>
                <a:off x="5665836" y="5944700"/>
                <a:ext cx="2304257" cy="8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  70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−300=386</m:t>
                    </m:r>
                  </m:oMath>
                </a14:m>
                <a:r>
                  <a:rPr lang="en-GB" sz="1400" dirty="0"/>
                  <a:t> 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386=70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GB" sz="1400" b="0" dirty="0"/>
                </a:b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386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=5.51 </m:t>
                    </m:r>
                  </m:oMath>
                </a14:m>
                <a:r>
                  <a:rPr lang="en-GB" sz="1400" b="0" i="0" dirty="0">
                    <a:latin typeface="+mj-lt"/>
                  </a:rPr>
                  <a:t>(3sf)</a:t>
                </a:r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AC13886-76A5-467C-8053-C17F3129F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36" y="5944700"/>
                <a:ext cx="2304257" cy="829201"/>
              </a:xfrm>
              <a:prstGeom prst="rect">
                <a:avLst/>
              </a:prstGeom>
              <a:blipFill>
                <a:blip r:embed="rId11"/>
                <a:stretch>
                  <a:fillRect t="-1471" b="-2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88441C-5D1F-49E3-812D-B6456857E8BB}"/>
              </a:ext>
            </a:extLst>
          </p:cNvPr>
          <p:cNvCxnSpPr/>
          <p:nvPr/>
        </p:nvCxnSpPr>
        <p:spPr>
          <a:xfrm>
            <a:off x="4826000" y="2654804"/>
            <a:ext cx="0" cy="212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47564DA-FB19-4541-BB86-6E64F87AC80D}"/>
              </a:ext>
            </a:extLst>
          </p:cNvPr>
          <p:cNvSpPr/>
          <p:nvPr/>
        </p:nvSpPr>
        <p:spPr>
          <a:xfrm>
            <a:off x="176055" y="3839897"/>
            <a:ext cx="4086383" cy="27405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CEEE98-B68A-4F08-BD4E-65FF467DF55D}"/>
              </a:ext>
            </a:extLst>
          </p:cNvPr>
          <p:cNvSpPr/>
          <p:nvPr/>
        </p:nvSpPr>
        <p:spPr>
          <a:xfrm>
            <a:off x="5197005" y="3587453"/>
            <a:ext cx="3604096" cy="11115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5F527-1FAB-4DC8-A291-E4F393901470}"/>
              </a:ext>
            </a:extLst>
          </p:cNvPr>
          <p:cNvSpPr/>
          <p:nvPr/>
        </p:nvSpPr>
        <p:spPr>
          <a:xfrm>
            <a:off x="4600674" y="5824791"/>
            <a:ext cx="4226396" cy="962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7E1FE1-A7F4-4018-A8DC-8E21ED6EE1B9}"/>
              </a:ext>
            </a:extLst>
          </p:cNvPr>
          <p:cNvCxnSpPr>
            <a:cxnSpLocks/>
          </p:cNvCxnSpPr>
          <p:nvPr/>
        </p:nvCxnSpPr>
        <p:spPr>
          <a:xfrm flipH="1">
            <a:off x="8747760" y="4951730"/>
            <a:ext cx="1" cy="534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nimal, animals, farm, rural, sheep icon">
            <a:extLst>
              <a:ext uri="{FF2B5EF4-FFF2-40B4-BE49-F238E27FC236}">
                <a16:creationId xmlns:a16="http://schemas.microsoft.com/office/drawing/2014/main" id="{9D40FE5D-9480-4EBC-ACF4-0077998D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521200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1D0AC-2BB7-4FD4-91F9-AD9B843FB63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A1306160-84B6-484F-B067-D9221429CA30}"/>
                    </a:ext>
                  </a:extLst>
                </p:cNvPr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Using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a14:m>
                  <a:r>
                    <a:rPr lang="en-GB" sz="3200" dirty="0"/>
                    <a:t> to find </a:t>
                  </a:r>
                  <a:r>
                    <a:rPr lang="en-GB" sz="3200"/>
                    <a:t>speed changes </a:t>
                  </a:r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A1306160-84B6-484F-B067-D9221429C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FA8F1A-BC90-453E-A661-FD38F8BDBB8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AE98E2-7A2D-46A2-AA92-08D3F2DB28A2}"/>
              </a:ext>
            </a:extLst>
          </p:cNvPr>
          <p:cNvSpPr txBox="1"/>
          <p:nvPr/>
        </p:nvSpPr>
        <p:spPr>
          <a:xfrm>
            <a:off x="395536" y="1484784"/>
            <a:ext cx="7272808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600" dirty="0"/>
              <a:t>[Textbook] A body of mass 5kg is pulled along a rough horizontal table by a horizontal force of magnitude 20N against a constant friction force of magnitude 4N.</a:t>
            </a:r>
          </a:p>
          <a:p>
            <a:pPr marL="342900" indent="-342900">
              <a:buAutoNum type="alphaLcParenBoth"/>
            </a:pPr>
            <a:r>
              <a:rPr lang="en-GB" sz="1600" dirty="0"/>
              <a:t>the acceleration of the body</a:t>
            </a:r>
          </a:p>
          <a:p>
            <a:pPr marL="342900" indent="-342900">
              <a:buAutoNum type="alphaLcParenBoth"/>
            </a:pPr>
            <a:r>
              <a:rPr lang="en-GB" sz="1600" dirty="0"/>
              <a:t>the increase in speed of the body after 4 seconds</a:t>
            </a:r>
          </a:p>
          <a:p>
            <a:pPr marL="342900" indent="-342900">
              <a:buAutoNum type="alphaLcParenBoth"/>
            </a:pPr>
            <a:r>
              <a:rPr lang="en-GB" sz="1600"/>
              <a:t>does </a:t>
            </a:r>
            <a:r>
              <a:rPr lang="en-GB" sz="1600" dirty="0"/>
              <a:t>starting speed affect the calculation in part (b) 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EA747-8616-4021-BE7C-1802DE078FED}"/>
              </a:ext>
            </a:extLst>
          </p:cNvPr>
          <p:cNvCxnSpPr>
            <a:cxnSpLocks/>
          </p:cNvCxnSpPr>
          <p:nvPr/>
        </p:nvCxnSpPr>
        <p:spPr>
          <a:xfrm>
            <a:off x="1758129" y="4337614"/>
            <a:ext cx="48768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88C111-8022-4007-A4C9-0AF53F9B20A3}"/>
              </a:ext>
            </a:extLst>
          </p:cNvPr>
          <p:cNvCxnSpPr>
            <a:cxnSpLocks/>
          </p:cNvCxnSpPr>
          <p:nvPr/>
        </p:nvCxnSpPr>
        <p:spPr>
          <a:xfrm flipH="1" flipV="1">
            <a:off x="1093284" y="4335074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F979F-1251-40B7-BB1D-CC4E074E433D}"/>
                  </a:ext>
                </a:extLst>
              </p:cNvPr>
              <p:cNvSpPr txBox="1"/>
              <p:nvPr/>
            </p:nvSpPr>
            <p:spPr>
              <a:xfrm>
                <a:off x="2210083" y="4155368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F979F-1251-40B7-BB1D-CC4E074E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83" y="4155368"/>
                <a:ext cx="5662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B4B85B-90DF-449B-9621-82FF36FF6444}"/>
                  </a:ext>
                </a:extLst>
              </p:cNvPr>
              <p:cNvSpPr txBox="1"/>
              <p:nvPr/>
            </p:nvSpPr>
            <p:spPr>
              <a:xfrm>
                <a:off x="726423" y="4142788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B4B85B-90DF-449B-9621-82FF36FF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3" y="4142788"/>
                <a:ext cx="566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2B338B-708A-4885-9C82-EB4B0E2D2C2E}"/>
              </a:ext>
            </a:extLst>
          </p:cNvPr>
          <p:cNvCxnSpPr>
            <a:cxnSpLocks/>
          </p:cNvCxnSpPr>
          <p:nvPr/>
        </p:nvCxnSpPr>
        <p:spPr>
          <a:xfrm>
            <a:off x="1545461" y="3643257"/>
            <a:ext cx="181712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8EE5E-E5A7-455D-A6C3-BBD51D0FB2B7}"/>
              </a:ext>
            </a:extLst>
          </p:cNvPr>
          <p:cNvCxnSpPr>
            <a:cxnSpLocks/>
          </p:cNvCxnSpPr>
          <p:nvPr/>
        </p:nvCxnSpPr>
        <p:spPr>
          <a:xfrm>
            <a:off x="1481961" y="3643257"/>
            <a:ext cx="353735" cy="17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2A105-66D8-47E2-A952-8AADFEC58BE6}"/>
              </a:ext>
            </a:extLst>
          </p:cNvPr>
          <p:cNvSpPr/>
          <p:nvPr/>
        </p:nvSpPr>
        <p:spPr>
          <a:xfrm>
            <a:off x="1458156" y="4173753"/>
            <a:ext cx="368610" cy="359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D60C3-2E33-4031-9C41-647CAF905C5A}"/>
              </a:ext>
            </a:extLst>
          </p:cNvPr>
          <p:cNvSpPr txBox="1"/>
          <p:nvPr/>
        </p:nvSpPr>
        <p:spPr>
          <a:xfrm>
            <a:off x="1452222" y="4212837"/>
            <a:ext cx="4999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5 kg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635C6D-4468-4B78-9DF4-3ED2D054AB4B}"/>
              </a:ext>
            </a:extLst>
          </p:cNvPr>
          <p:cNvCxnSpPr>
            <a:cxnSpLocks/>
          </p:cNvCxnSpPr>
          <p:nvPr/>
        </p:nvCxnSpPr>
        <p:spPr>
          <a:xfrm flipV="1">
            <a:off x="1645558" y="3978537"/>
            <a:ext cx="4678" cy="1880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E6A80-117E-4325-864D-1FDB07A5AA62}"/>
                  </a:ext>
                </a:extLst>
              </p:cNvPr>
              <p:cNvSpPr txBox="1"/>
              <p:nvPr/>
            </p:nvSpPr>
            <p:spPr>
              <a:xfrm>
                <a:off x="1370044" y="3690709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E6A80-117E-4325-864D-1FDB07A5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44" y="3690709"/>
                <a:ext cx="566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08543-0EB6-4A11-9B2A-5AF9E2B6FF20}"/>
                  </a:ext>
                </a:extLst>
              </p:cNvPr>
              <p:cNvSpPr txBox="1"/>
              <p:nvPr/>
            </p:nvSpPr>
            <p:spPr>
              <a:xfrm>
                <a:off x="1355432" y="4681079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F08543-0EB6-4A11-9B2A-5AF9E2B6F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32" y="4681079"/>
                <a:ext cx="56626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DAFE28-4458-4222-A533-61C9089B3B25}"/>
              </a:ext>
            </a:extLst>
          </p:cNvPr>
          <p:cNvCxnSpPr>
            <a:cxnSpLocks/>
          </p:cNvCxnSpPr>
          <p:nvPr/>
        </p:nvCxnSpPr>
        <p:spPr>
          <a:xfrm flipH="1">
            <a:off x="1650236" y="4542417"/>
            <a:ext cx="7620" cy="1981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E28EFF-4DF3-4FD9-B560-A6FCB44EE287}"/>
              </a:ext>
            </a:extLst>
          </p:cNvPr>
          <p:cNvCxnSpPr>
            <a:cxnSpLocks/>
          </p:cNvCxnSpPr>
          <p:nvPr/>
        </p:nvCxnSpPr>
        <p:spPr>
          <a:xfrm>
            <a:off x="844905" y="4538987"/>
            <a:ext cx="16578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B2A761-5AB1-434F-B6DE-8728E2036239}"/>
                  </a:ext>
                </a:extLst>
              </p:cNvPr>
              <p:cNvSpPr txBox="1"/>
              <p:nvPr/>
            </p:nvSpPr>
            <p:spPr>
              <a:xfrm>
                <a:off x="1370044" y="3238581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B2A761-5AB1-434F-B6DE-8728E2036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44" y="3238581"/>
                <a:ext cx="5662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05C79C-1837-422E-9AD6-3456DE744B2B}"/>
                  </a:ext>
                </a:extLst>
              </p:cNvPr>
              <p:cNvSpPr txBox="1"/>
              <p:nvPr/>
            </p:nvSpPr>
            <p:spPr>
              <a:xfrm>
                <a:off x="3539970" y="3294493"/>
                <a:ext cx="2592288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20−4=5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r>
                  <a:rPr lang="en-GB" dirty="0"/>
                  <a:t> ms</a:t>
                </a:r>
                <a:r>
                  <a:rPr lang="en-GB" baseline="30000" dirty="0"/>
                  <a:t>-2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05C79C-1837-422E-9AD6-3456DE74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70" y="3294493"/>
                <a:ext cx="2592288" cy="762773"/>
              </a:xfrm>
              <a:prstGeom prst="rect">
                <a:avLst/>
              </a:prstGeom>
              <a:blipFill>
                <a:blip r:embed="rId8"/>
                <a:stretch>
                  <a:fillRect b="-3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9C5EB-61C7-4813-957A-9CD4E534DB58}"/>
                  </a:ext>
                </a:extLst>
              </p:cNvPr>
              <p:cNvSpPr txBox="1"/>
              <p:nvPr/>
            </p:nvSpPr>
            <p:spPr>
              <a:xfrm>
                <a:off x="3533662" y="4138988"/>
                <a:ext cx="36829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b="0" i="1" dirty="0">
                    <a:latin typeface="Cambria Math" panose="02040503050406030204" pitchFamily="18" charset="0"/>
                  </a:rPr>
                  <a:t>Δ</a:t>
                </a:r>
                <a:r>
                  <a:rPr lang="en-GB" b="0" i="1" dirty="0">
                    <a:latin typeface="Cambria Math" panose="02040503050406030204" pitchFamily="18" charset="0"/>
                  </a:rPr>
                  <a:t>t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=3.2×4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b="0" dirty="0"/>
                  <a:t>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r>
                  <a:rPr lang="en-GB" dirty="0"/>
                  <a:t>8 m/s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9C5EB-61C7-4813-957A-9CD4E534D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62" y="4138988"/>
                <a:ext cx="3682907" cy="923330"/>
              </a:xfrm>
              <a:prstGeom prst="rect">
                <a:avLst/>
              </a:prstGeom>
              <a:blipFill>
                <a:blip r:embed="rId9"/>
                <a:stretch>
                  <a:fillRect t="-4636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FF4A193-666A-4554-93CC-531FD964B037}"/>
              </a:ext>
            </a:extLst>
          </p:cNvPr>
          <p:cNvSpPr/>
          <p:nvPr/>
        </p:nvSpPr>
        <p:spPr>
          <a:xfrm>
            <a:off x="3203848" y="3368717"/>
            <a:ext cx="216024" cy="18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AB1145-B655-47BC-A397-A3173CCD12C0}"/>
              </a:ext>
            </a:extLst>
          </p:cNvPr>
          <p:cNvSpPr/>
          <p:nvPr/>
        </p:nvSpPr>
        <p:spPr>
          <a:xfrm>
            <a:off x="3197498" y="4195503"/>
            <a:ext cx="216024" cy="18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A1A0CE-0944-4A92-ACD3-D916F6698EDB}"/>
              </a:ext>
            </a:extLst>
          </p:cNvPr>
          <p:cNvSpPr/>
          <p:nvPr/>
        </p:nvSpPr>
        <p:spPr>
          <a:xfrm>
            <a:off x="3191018" y="5598581"/>
            <a:ext cx="216024" cy="18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AE8521-8921-4B15-BA9B-417C13C2CF5A}"/>
              </a:ext>
            </a:extLst>
          </p:cNvPr>
          <p:cNvSpPr/>
          <p:nvPr/>
        </p:nvSpPr>
        <p:spPr>
          <a:xfrm>
            <a:off x="3491880" y="3356992"/>
            <a:ext cx="3108936" cy="680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08168-9FCA-403E-B7EE-156AB7849FF9}"/>
              </a:ext>
            </a:extLst>
          </p:cNvPr>
          <p:cNvSpPr/>
          <p:nvPr/>
        </p:nvSpPr>
        <p:spPr>
          <a:xfrm>
            <a:off x="3491880" y="4119765"/>
            <a:ext cx="3108936" cy="13182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6C6F3B-2968-4248-B1E6-A910413C4445}"/>
              </a:ext>
            </a:extLst>
          </p:cNvPr>
          <p:cNvSpPr/>
          <p:nvPr/>
        </p:nvSpPr>
        <p:spPr>
          <a:xfrm>
            <a:off x="683568" y="3356992"/>
            <a:ext cx="2142701" cy="1761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34DA36-250C-440C-A5EC-2E3CF7150093}"/>
                  </a:ext>
                </a:extLst>
              </p:cNvPr>
              <p:cNvSpPr txBox="1"/>
              <p:nvPr/>
            </p:nvSpPr>
            <p:spPr>
              <a:xfrm>
                <a:off x="274210" y="641896"/>
                <a:ext cx="7898190" cy="811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dirty="0"/>
                  <a:t> relates acceleration to resultant force, this allows us to connect calculations involving forces to calculating increases of speed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GB" dirty="0"/>
                  <a:t>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34DA36-250C-440C-A5EC-2E3CF7150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0" y="641896"/>
                <a:ext cx="7898190" cy="811954"/>
              </a:xfrm>
              <a:prstGeom prst="rect">
                <a:avLst/>
              </a:prstGeom>
              <a:blipFill>
                <a:blip r:embed="rId11"/>
                <a:stretch>
                  <a:fillRect l="-694" t="-54887" b="-30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B05C79C-1837-422E-9AD6-3456DE744B2B}"/>
              </a:ext>
            </a:extLst>
          </p:cNvPr>
          <p:cNvSpPr txBox="1"/>
          <p:nvPr/>
        </p:nvSpPr>
        <p:spPr>
          <a:xfrm>
            <a:off x="3530988" y="5442965"/>
            <a:ext cx="226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No! The change in velocity just adds on to whatever the starting velocity was.</a:t>
            </a:r>
            <a:endParaRPr lang="en-GB" baseline="30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AE8521-8921-4B15-BA9B-417C13C2CF5A}"/>
              </a:ext>
            </a:extLst>
          </p:cNvPr>
          <p:cNvSpPr/>
          <p:nvPr/>
        </p:nvSpPr>
        <p:spPr>
          <a:xfrm>
            <a:off x="3491880" y="5517232"/>
            <a:ext cx="2160240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36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Classwork Exercise 10.3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 Exercise Book</a:t>
            </a:r>
          </a:p>
          <a:p>
            <a:r>
              <a:rPr lang="en-GB" sz="2400" dirty="0"/>
              <a:t>Pages 69-70 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Questions 1 to 10.</a:t>
            </a:r>
          </a:p>
          <a:p>
            <a:r>
              <a:rPr lang="en-GB" sz="2400" dirty="0"/>
              <a:t>(question 4: part a only.)</a:t>
            </a:r>
          </a:p>
          <a:p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56490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7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5D257B-DBE7-B2AE-4039-912F7DF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3" y="836712"/>
            <a:ext cx="74866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A38E91-FFBB-88D7-796C-5D551688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5" y="836712"/>
            <a:ext cx="74009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586D712-4DC6-24CA-6943-7D37105F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908720"/>
            <a:ext cx="71437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F871D9-D2DF-E09D-7440-4EBF27B8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15" y="918869"/>
            <a:ext cx="5915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12FF9D-12FD-5264-899E-DCF53E65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28" y="1124744"/>
            <a:ext cx="5638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26307</TotalTime>
  <Words>427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M1 Chapter 10: Forces and Motion  Forces Causing Acceleration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870</cp:revision>
  <dcterms:created xsi:type="dcterms:W3CDTF">2013-02-28T07:36:55Z</dcterms:created>
  <dcterms:modified xsi:type="dcterms:W3CDTF">2024-09-20T15:03:52Z</dcterms:modified>
</cp:coreProperties>
</file>