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660" r:id="rId6"/>
    <p:sldId id="661" r:id="rId7"/>
    <p:sldId id="662" r:id="rId8"/>
    <p:sldId id="663" r:id="rId9"/>
    <p:sldId id="664" r:id="rId10"/>
    <p:sldId id="665" r:id="rId11"/>
    <p:sldId id="533" r:id="rId12"/>
    <p:sldId id="700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230668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S1 Chapter 6: </a:t>
            </a:r>
            <a:r>
              <a:rPr lang="en-GB" dirty="0">
                <a:solidFill>
                  <a:schemeClr val="accent5"/>
                </a:solidFill>
              </a:rPr>
              <a:t>Statistical Distributions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Binomial Distribution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EF1CDAB-066F-2C3D-BD55-213C39F6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1244185"/>
            <a:ext cx="8892480" cy="436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436604" y="1268760"/>
            <a:ext cx="852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holiday in Hawaii visiting the family of a friend, we noticed that at the dinner table that out of the </a:t>
            </a:r>
            <a:r>
              <a:rPr lang="en-GB" b="1" dirty="0"/>
              <a:t>8 of us, 6 of us were left-handed</a:t>
            </a:r>
            <a:r>
              <a:rPr lang="en-GB" dirty="0"/>
              <a:t>.</a:t>
            </a:r>
          </a:p>
          <a:p>
            <a:r>
              <a:rPr lang="en-GB" dirty="0"/>
              <a:t>One of them commented, “The chances of that must be very low”.</a:t>
            </a:r>
          </a:p>
          <a:p>
            <a:r>
              <a:rPr lang="en-GB" b="1" dirty="0"/>
              <a:t>“What are the odds?”.</a:t>
            </a:r>
          </a:p>
        </p:txBody>
      </p:sp>
      <p:sp>
        <p:nvSpPr>
          <p:cNvPr id="9" name="Oval 8"/>
          <p:cNvSpPr/>
          <p:nvPr/>
        </p:nvSpPr>
        <p:spPr>
          <a:xfrm>
            <a:off x="3784977" y="3136573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84977" y="3415481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408897" y="3541747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408897" y="3820655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038593" y="4080697"/>
            <a:ext cx="288032" cy="294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3038593" y="4359605"/>
            <a:ext cx="288032" cy="52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649073" y="2658697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649073" y="2937605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be 16"/>
          <p:cNvSpPr/>
          <p:nvPr/>
        </p:nvSpPr>
        <p:spPr>
          <a:xfrm>
            <a:off x="3254617" y="4913945"/>
            <a:ext cx="144016" cy="6938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ube 17"/>
          <p:cNvSpPr/>
          <p:nvPr/>
        </p:nvSpPr>
        <p:spPr>
          <a:xfrm>
            <a:off x="4001001" y="4913945"/>
            <a:ext cx="144016" cy="6938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be 18"/>
          <p:cNvSpPr/>
          <p:nvPr/>
        </p:nvSpPr>
        <p:spPr>
          <a:xfrm>
            <a:off x="5153129" y="3466881"/>
            <a:ext cx="144016" cy="6938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arallelogram 19"/>
          <p:cNvSpPr/>
          <p:nvPr/>
        </p:nvSpPr>
        <p:spPr>
          <a:xfrm>
            <a:off x="3064897" y="3284041"/>
            <a:ext cx="2376264" cy="1728192"/>
          </a:xfrm>
          <a:prstGeom prst="parallelogram">
            <a:avLst>
              <a:gd name="adj" fmla="val 6672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937105" y="3466881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937105" y="3745789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4649073" y="3813781"/>
            <a:ext cx="288032" cy="294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4649073" y="4092689"/>
            <a:ext cx="288032" cy="5200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3552913" y="4539579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552913" y="4818487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361041" y="4228165"/>
            <a:ext cx="288032" cy="2949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4361041" y="4507073"/>
            <a:ext cx="288032" cy="5200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0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Leftie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85428" y="77321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simplify the problem by using just 3 people: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928" y="1145952"/>
            <a:ext cx="4648968" cy="20313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probability a randomly chosen person is left-handed is 0.1. If there is a group of 3 people, what is the probability that:</a:t>
            </a:r>
          </a:p>
          <a:p>
            <a:pPr marL="342900" indent="-342900">
              <a:buAutoNum type="alphaLcParenR"/>
            </a:pPr>
            <a:r>
              <a:rPr lang="en-GB" dirty="0"/>
              <a:t>All 3 are left-handed.</a:t>
            </a:r>
          </a:p>
          <a:p>
            <a:pPr marL="342900" indent="-342900">
              <a:buAutoNum type="alphaLcParenR"/>
            </a:pPr>
            <a:r>
              <a:rPr lang="en-GB" dirty="0"/>
              <a:t>0 are left-handed.</a:t>
            </a:r>
          </a:p>
          <a:p>
            <a:pPr marL="342900" indent="-342900">
              <a:buAutoNum type="alphaLcParenR"/>
            </a:pPr>
            <a:r>
              <a:rPr lang="en-GB" dirty="0"/>
              <a:t>1 person is left-handed.</a:t>
            </a:r>
          </a:p>
          <a:p>
            <a:pPr marL="342900" indent="-342900">
              <a:buAutoNum type="alphaLcParenR"/>
            </a:pPr>
            <a:r>
              <a:rPr lang="en-GB" dirty="0"/>
              <a:t>2 people are left-handed.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4192" y="3323084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2" y="3323084"/>
                <a:ext cx="20162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7144" y="3854356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=0.729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44" y="3854356"/>
                <a:ext cx="20162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4192" y="4242420"/>
                <a:ext cx="31517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As we would do at GCSE, we could list the possibilities than find the probability of each before adding:</a:t>
                </a:r>
              </a:p>
              <a:p>
                <a:endParaRPr lang="en-GB" dirty="0"/>
              </a:p>
              <a:p>
                <a:r>
                  <a:rPr lang="en-GB" dirty="0"/>
                  <a:t>LRR: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0.1×0.9×0.9=0.081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RLR: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×0.9=0.081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RRL: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×0.9×0.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=0.081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0.081×3=0.243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92" y="4242420"/>
                <a:ext cx="3151708" cy="2585323"/>
              </a:xfrm>
              <a:prstGeom prst="rect">
                <a:avLst/>
              </a:prstGeom>
              <a:blipFill>
                <a:blip r:embed="rId4"/>
                <a:stretch>
                  <a:fillRect l="-1547" t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66606" y="1365578"/>
                <a:ext cx="3151708" cy="158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Again, listing the possibilities:</a:t>
                </a:r>
              </a:p>
              <a:p>
                <a:endParaRPr lang="en-GB" sz="500" dirty="0"/>
              </a:p>
              <a:p>
                <a:r>
                  <a:rPr lang="en-GB" dirty="0"/>
                  <a:t>LLR: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0.1×0.1×0.9=0.009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RLL: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LRL: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=0.0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09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0.009×3=0.027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606" y="1365578"/>
                <a:ext cx="3151708" cy="1585049"/>
              </a:xfrm>
              <a:prstGeom prst="rect">
                <a:avLst/>
              </a:prstGeom>
              <a:blipFill>
                <a:blip r:embed="rId5"/>
                <a:stretch>
                  <a:fillRect l="-1741" t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85453" y="3361184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001" y="3881398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453" y="4313243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40474" y="1412225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06331" y="3638376"/>
                <a:ext cx="4100016" cy="288335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Let’s try to generalise!</a:t>
                </a:r>
              </a:p>
              <a:p>
                <a:r>
                  <a:rPr lang="en-GB" sz="1600" dirty="0"/>
                  <a:t>If there were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‘lefties’ out of 3, then we can see, using the examples, that the probability of a single matching outcome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How many rows did we have each time? In a sequence of three L’s and R’s, there are “3 choose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”, i.e.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600" dirty="0"/>
                  <a:t> ways of choosing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of the 3 letters to be L’s. Therefore the probability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out of 3 people being left handed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331" y="3638376"/>
                <a:ext cx="4100016" cy="2883353"/>
              </a:xfrm>
              <a:prstGeom prst="rect">
                <a:avLst/>
              </a:prstGeom>
              <a:blipFill>
                <a:blip r:embed="rId6"/>
                <a:stretch>
                  <a:fillRect l="-443" t="-210" r="-4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746125" y="3358945"/>
            <a:ext cx="2673747" cy="352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125" y="3862920"/>
            <a:ext cx="2673747" cy="352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6125" y="4313243"/>
            <a:ext cx="3172732" cy="2435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17563" y="1412225"/>
            <a:ext cx="3188783" cy="17614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910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The Binomial Distribution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7714" y="880254"/>
                <a:ext cx="6589485" cy="218438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Wingdings" panose="05000000000000000000" pitchFamily="2" charset="2"/>
                  </a:rPr>
                  <a:t>!</a:t>
                </a:r>
                <a:r>
                  <a:rPr lang="en-GB" sz="1600" dirty="0"/>
                  <a:t> You can model a random variable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with a binomial distribution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if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there are a fixed number of trials,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there are two possible outcomes: ‘success’ and ‘failure’,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there is a fixed probability of success,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trials are independent of each other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14" y="880254"/>
                <a:ext cx="6589485" cy="2184381"/>
              </a:xfrm>
              <a:prstGeom prst="rect">
                <a:avLst/>
              </a:prstGeom>
              <a:blipFill>
                <a:blip r:embed="rId2"/>
                <a:stretch>
                  <a:fillRect l="-369" t="-5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208394" y="1196753"/>
            <a:ext cx="1863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our example, ‘success’ was ‘leftie’.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908800" y="1458363"/>
            <a:ext cx="299594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8394" y="2251267"/>
                <a:ext cx="18630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 is the number of successes out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394" y="2251267"/>
                <a:ext cx="1863034" cy="523220"/>
              </a:xfrm>
              <a:prstGeom prst="rect">
                <a:avLst/>
              </a:prstGeom>
              <a:blipFill>
                <a:blip r:embed="rId3"/>
                <a:stretch>
                  <a:fillRect l="-980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6908800" y="2512877"/>
            <a:ext cx="299594" cy="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08800" y="2914132"/>
            <a:ext cx="348343" cy="11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74205" y="2870000"/>
                <a:ext cx="1710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1400" dirty="0"/>
                  <a:t>” means “has the distribution”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05" y="2870000"/>
                <a:ext cx="1710138" cy="523220"/>
              </a:xfrm>
              <a:prstGeom prst="rect">
                <a:avLst/>
              </a:prstGeom>
              <a:blipFill>
                <a:blip r:embed="rId4"/>
                <a:stretch>
                  <a:fillRect l="-1068" t="-2326"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5536" y="3393220"/>
                <a:ext cx="8424936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a table of 8 people, 6 people are left handed.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Suggest a suitable model for a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: the number of left-handed people in a group of 8, where the probability of being left-handed is 0.1.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Find the probability 6 people are left handed.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Suggest why the chosen model may not have been appropriate.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3220"/>
                <a:ext cx="8424936" cy="1477328"/>
              </a:xfrm>
              <a:prstGeom prst="rect">
                <a:avLst/>
              </a:prstGeom>
              <a:blipFill>
                <a:blip r:embed="rId5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0092" y="4991912"/>
                <a:ext cx="5258052" cy="173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8, 0.1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0.9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=0.00002268</m:t>
                      </m:r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In using a Binomial distribution, we assumed that each person being left handed is independent of each other. However, left-handedness is partially genetic and many people on the table were from the same family.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2" y="4991912"/>
                <a:ext cx="5258052" cy="1734064"/>
              </a:xfrm>
              <a:prstGeom prst="rect">
                <a:avLst/>
              </a:prstGeom>
              <a:blipFill>
                <a:blip r:embed="rId6"/>
                <a:stretch>
                  <a:fillRect l="-579" b="-38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52752" y="4991912"/>
            <a:ext cx="2427906" cy="2985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2751" y="5290457"/>
            <a:ext cx="3734191" cy="413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1350" y="5702647"/>
            <a:ext cx="4986049" cy="979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0678" y="4989959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0678" y="5288940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0678" y="5704114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42317" y="5081924"/>
            <a:ext cx="2974092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In general, choosing a well-known model, such as a Binomial distribution, makes certain </a:t>
            </a:r>
            <a:r>
              <a:rPr lang="en-GB" sz="1400" b="1" dirty="0"/>
              <a:t>simplifying assumptions</a:t>
            </a:r>
            <a:r>
              <a:rPr lang="en-GB" sz="1400" dirty="0"/>
              <a:t>. Such assumptions simplifies the maths involved, but potentially at the expense of not adequately modelling the situation.</a:t>
            </a:r>
          </a:p>
        </p:txBody>
      </p:sp>
    </p:spTree>
    <p:extLst>
      <p:ext uri="{BB962C8B-B14F-4D97-AF65-F5344CB8AC3E}">
        <p14:creationId xmlns:p14="http://schemas.microsoft.com/office/powerpoint/2010/main" val="25771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960" y="836712"/>
                <a:ext cx="8424936" cy="133786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12,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. Find: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=9</m:t>
                        </m:r>
                      </m:e>
                    </m:d>
                  </m:oMath>
                </a14:m>
                <a:endParaRPr lang="en-GB" b="0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≤1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60" y="836712"/>
                <a:ext cx="8424936" cy="1337867"/>
              </a:xfrm>
              <a:prstGeom prst="rect">
                <a:avLst/>
              </a:prstGeom>
              <a:blipFill>
                <a:blip r:embed="rId2"/>
                <a:stretch>
                  <a:fillRect b="-407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599" y="2362268"/>
                <a:ext cx="4426857" cy="2400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=0.296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=0.0000126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=0.381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2362268"/>
                <a:ext cx="4426857" cy="240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61599" y="2427643"/>
                <a:ext cx="273687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Fro Mental Tip</a:t>
                </a:r>
                <a:r>
                  <a:rPr lang="en-GB" dirty="0"/>
                  <a:t>: The two powers add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99" y="2427643"/>
                <a:ext cx="2736876" cy="646331"/>
              </a:xfrm>
              <a:prstGeom prst="rect">
                <a:avLst/>
              </a:prstGeom>
              <a:blipFill>
                <a:blip r:embed="rId4"/>
                <a:stretch>
                  <a:fillRect l="-1325" t="-2727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1599" y="3470288"/>
                <a:ext cx="2736876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Fro Tip</a:t>
                </a:r>
                <a:r>
                  <a:rPr lang="en-GB" dirty="0"/>
                  <a:t>: Remember the two ‘edge cases’: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599" y="3470288"/>
                <a:ext cx="2736876" cy="1200329"/>
              </a:xfrm>
              <a:prstGeom prst="rect">
                <a:avLst/>
              </a:prstGeom>
              <a:blipFill>
                <a:blip r:embed="rId5"/>
                <a:stretch>
                  <a:fillRect l="-1325" t="-1493" b="-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3719" y="2424798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3719" y="3074605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719" y="3748269"/>
            <a:ext cx="260672" cy="2710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2071" y="2421695"/>
            <a:ext cx="4504385" cy="6480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070" y="3069734"/>
            <a:ext cx="4504386" cy="673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2068" y="3743398"/>
            <a:ext cx="4504387" cy="1045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8604" y="5262027"/>
            <a:ext cx="4951030" cy="116955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/>
              <a:t>A company claims that a quarter of the bolts sent to them are faulty. To test this claim the number of faulty bolts in a random sample of 50 is recorded.</a:t>
            </a:r>
          </a:p>
          <a:p>
            <a:r>
              <a:rPr lang="en-GB" sz="1400" dirty="0"/>
              <a:t>(a) Give two reasons why a binomial distribution may be a suitable model for the number of faulty bolts in the sample.   (2)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8604" y="4898556"/>
            <a:ext cx="260881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S2 June 2010 Q6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46" y="5373216"/>
            <a:ext cx="3295650" cy="78105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488246" y="5262027"/>
            <a:ext cx="3295650" cy="1024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85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632" y="836712"/>
                <a:ext cx="6408712" cy="480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6, 0.2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GB" dirty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𝟐𝟒𝟓𝟕𝟔</m:t>
                      </m:r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dirty="0">
                    <a:latin typeface="+mj-lt"/>
                  </a:rPr>
                  <a:t>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≥5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b="0" dirty="0">
                    <a:latin typeface="+mj-lt"/>
                  </a:rPr>
                  <a:t>?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          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𝟎𝟎𝟏𝟔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I have a bag of 2 red and 8 white balls.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represents the number of red balls I chose after 5 selections (with replacement).</a:t>
                </a:r>
              </a:p>
              <a:p>
                <a:endParaRPr lang="en-GB" dirty="0"/>
              </a:p>
              <a:p>
                <a:r>
                  <a:rPr lang="en-GB" dirty="0"/>
                  <a:t>How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distributed?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𝑩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r>
                  <a:rPr lang="en-GB" dirty="0"/>
                  <a:t>Determine the probability that I chose 3 red balls.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𝟎𝟓𝟏𝟐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836712"/>
                <a:ext cx="6408712" cy="4805931"/>
              </a:xfrm>
              <a:prstGeom prst="rect">
                <a:avLst/>
              </a:prstGeom>
              <a:blipFill>
                <a:blip r:embed="rId2"/>
                <a:stretch>
                  <a:fillRect l="-856" r="-12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05366" y="889875"/>
            <a:ext cx="364215" cy="3275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805366" y="3489861"/>
            <a:ext cx="353583" cy="3272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950691" y="4287462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4262" y="4825706"/>
            <a:ext cx="288032" cy="288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36151" y="1428603"/>
            <a:ext cx="4123729" cy="472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4560" y="2197067"/>
            <a:ext cx="4145320" cy="1042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79529" y="4358906"/>
            <a:ext cx="2016224" cy="450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58729" y="5141888"/>
            <a:ext cx="4102066" cy="4506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78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40-41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0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A4474B-2F71-D311-41DE-3DA5B6A9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22" y="764704"/>
            <a:ext cx="6871211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8247233-2AB4-B957-22F6-B060B6D9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8" y="776287"/>
            <a:ext cx="6629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F02D3D9A-9BF6-4308-ACB8-4CBC3FC50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C9E2AB-5363-4D82-902B-3DDF8350DB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F10D2-2A09-4D96-BE70-91B76EA5664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26475</TotalTime>
  <Words>843</Words>
  <Application>Microsoft Office PowerPoint</Application>
  <PresentationFormat>On-screen Show (4:3)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S1 Chapter 6: Statistical Distributions  Binomial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865</cp:revision>
  <dcterms:created xsi:type="dcterms:W3CDTF">2013-02-28T07:36:55Z</dcterms:created>
  <dcterms:modified xsi:type="dcterms:W3CDTF">2024-06-05T13:24:22Z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