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641" r:id="rId5"/>
    <p:sldId id="636" r:id="rId6"/>
    <p:sldId id="637" r:id="rId7"/>
    <p:sldId id="635" r:id="rId8"/>
    <p:sldId id="638" r:id="rId9"/>
    <p:sldId id="639" r:id="rId10"/>
    <p:sldId id="634" r:id="rId11"/>
    <p:sldId id="533" r:id="rId12"/>
    <p:sldId id="700" r:id="rId13"/>
    <p:sldId id="532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4"/>
            <a:ext cx="7772400" cy="20906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4: </a:t>
            </a:r>
            <a:r>
              <a:rPr lang="en-GB" dirty="0">
                <a:solidFill>
                  <a:schemeClr val="accent5"/>
                </a:solidFill>
              </a:rPr>
              <a:t>Correlation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Linear Regression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9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276655D-CE24-2424-E2F6-CC4186A8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76" y="942634"/>
            <a:ext cx="8604448" cy="467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C97F62-0BDD-0718-5C00-DDDB487D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51" y="1052736"/>
            <a:ext cx="8715697" cy="357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regression?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755576" y="1010761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55576" y="3819073"/>
            <a:ext cx="46805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64121" y="3868890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 spent revising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21" y="3868890"/>
                <a:ext cx="2520280" cy="369332"/>
              </a:xfrm>
              <a:prstGeom prst="rect">
                <a:avLst/>
              </a:prstGeom>
              <a:blipFill>
                <a:blip r:embed="rId2"/>
                <a:stretch>
                  <a:fillRect l="-19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-369839" y="203753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Exam mark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9839" y="2037531"/>
                <a:ext cx="1728192" cy="369332"/>
              </a:xfrm>
              <a:prstGeom prst="rect">
                <a:avLst/>
              </a:prstGeom>
              <a:blipFill>
                <a:blip r:embed="rId3"/>
                <a:stretch>
                  <a:fillRect l="-10000" r="-26667" b="-3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043608" y="3098993"/>
            <a:ext cx="216024" cy="216024"/>
            <a:chOff x="3347864" y="2780928"/>
            <a:chExt cx="216024" cy="21602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19672" y="3098993"/>
            <a:ext cx="216024" cy="216024"/>
            <a:chOff x="3347864" y="2780928"/>
            <a:chExt cx="216024" cy="21602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7812" y="2494354"/>
            <a:ext cx="216024" cy="216024"/>
            <a:chOff x="3347864" y="2780928"/>
            <a:chExt cx="216024" cy="21602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93876" y="2624467"/>
            <a:ext cx="216024" cy="216024"/>
            <a:chOff x="3347864" y="2780928"/>
            <a:chExt cx="216024" cy="21602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30674" y="1607569"/>
            <a:ext cx="216024" cy="216024"/>
            <a:chOff x="3347864" y="2780928"/>
            <a:chExt cx="216024" cy="21602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24499" y="1915420"/>
            <a:ext cx="216024" cy="216024"/>
            <a:chOff x="3347864" y="2780928"/>
            <a:chExt cx="216024" cy="21602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02435" y="984468"/>
            <a:ext cx="216024" cy="216024"/>
            <a:chOff x="3347864" y="2780928"/>
            <a:chExt cx="216024" cy="21602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755576" y="1154777"/>
            <a:ext cx="4032448" cy="237626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4912" y="4558618"/>
            <a:ext cx="505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record people’s exam marks as well as the time they spent revising. I want to predict how well someone will do based on the time they spent revising. How would I do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563534" y="2137918"/>
                <a:ext cx="165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=20+3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34" y="2137918"/>
                <a:ext cx="165653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31035" y="870451"/>
                <a:ext cx="3599109" cy="25545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What we’ve done here is come up with a </a:t>
                </a:r>
                <a:r>
                  <a:rPr lang="en-GB" sz="1600" b="1" dirty="0"/>
                  <a:t>model</a:t>
                </a:r>
                <a:r>
                  <a:rPr lang="en-GB" sz="1600" dirty="0"/>
                  <a:t> to explain the data, in this case, a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𝑦</m:t>
                    </m:r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r>
                      <a:rPr lang="en-GB" sz="1600" b="0" i="1" smtClean="0">
                        <a:latin typeface="Cambria Math"/>
                      </a:rPr>
                      <m:t>𝑎</m:t>
                    </m:r>
                    <m:r>
                      <a:rPr lang="en-GB" sz="1600" b="0" i="1" smtClean="0">
                        <a:latin typeface="Cambria Math"/>
                      </a:rPr>
                      <m:t>+</m:t>
                    </m:r>
                    <m:r>
                      <a:rPr lang="en-GB" sz="1600" b="0" i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GB" sz="1600" dirty="0"/>
                  <a:t>. We’ve then tried to set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600" dirty="0"/>
                  <a:t> such that the resulting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1600" dirty="0"/>
                  <a:t> value matches the actual exam marks as closely as possible.</a:t>
                </a:r>
              </a:p>
              <a:p>
                <a:r>
                  <a:rPr lang="en-GB" sz="1600" u="sng" dirty="0"/>
                  <a:t>The ‘regression’ bit is the act of setting the parameters of our model (here the gradient and y-intercept of the line of best fit) to best explain the data.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35" y="870451"/>
                <a:ext cx="3599109" cy="2554545"/>
              </a:xfrm>
              <a:prstGeom prst="rect">
                <a:avLst/>
              </a:prstGeom>
              <a:blipFill>
                <a:blip r:embed="rId5"/>
                <a:stretch>
                  <a:fillRect l="-673" t="-236" r="-337" b="-1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1091476" y="1092480"/>
            <a:ext cx="3727488" cy="2217458"/>
            <a:chOff x="1091476" y="1092480"/>
            <a:chExt cx="3727488" cy="2217458"/>
          </a:xfrm>
        </p:grpSpPr>
        <p:grpSp>
          <p:nvGrpSpPr>
            <p:cNvPr id="57" name="Group 56"/>
            <p:cNvGrpSpPr/>
            <p:nvPr/>
          </p:nvGrpSpPr>
          <p:grpSpPr>
            <a:xfrm>
              <a:off x="1152525" y="1092480"/>
              <a:ext cx="3154536" cy="2217458"/>
              <a:chOff x="1152525" y="1092480"/>
              <a:chExt cx="3154536" cy="2217458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040782" y="1738908"/>
                <a:ext cx="0" cy="43711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3735462" y="1771650"/>
                <a:ext cx="4688" cy="259461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4305300" y="1092480"/>
                <a:ext cx="1761" cy="34262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2686050" y="2368003"/>
                <a:ext cx="8216" cy="39424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2124075" y="2597800"/>
                <a:ext cx="1748" cy="16445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724700" y="2957513"/>
                <a:ext cx="4088" cy="262517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1152525" y="3185502"/>
                <a:ext cx="3184" cy="124436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1091476" y="1104133"/>
              <a:ext cx="3727488" cy="2197208"/>
              <a:chOff x="5915452" y="963999"/>
              <a:chExt cx="3727488" cy="21972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915452" y="2853430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452" y="2853430"/>
                    <a:ext cx="57606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466488" y="2702869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6488" y="2702869"/>
                    <a:ext cx="57606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6878933" y="2283401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78933" y="2283401"/>
                    <a:ext cx="57606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412033" y="2193704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033" y="2193704"/>
                    <a:ext cx="57606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800015" y="1621042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015" y="1621042"/>
                    <a:ext cx="576064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503171" y="1559808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171" y="1559808"/>
                    <a:ext cx="576064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9066876" y="963999"/>
                    <a:ext cx="57606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6876" y="963999"/>
                    <a:ext cx="576064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558751" y="3532857"/>
                <a:ext cx="3511533" cy="33065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One type of line of best fit is the </a:t>
                </a:r>
                <a:r>
                  <a:rPr lang="en-GB" sz="1600" b="1" dirty="0"/>
                  <a:t>least squares regression line</a:t>
                </a:r>
                <a:r>
                  <a:rPr lang="en-GB" sz="1600" dirty="0"/>
                  <a:t>. This minimises the sum of the square of these ‘errors’, i.e.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+…=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Σ</m:t>
                      </m:r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600" u="sng" dirty="0"/>
              </a:p>
              <a:p>
                <a:r>
                  <a:rPr lang="en-GB" sz="1600" dirty="0"/>
                  <a:t>Part of the reason we square these errors is so that each distance is treated as a positive value.</a:t>
                </a:r>
              </a:p>
              <a:p>
                <a:endParaRPr lang="en-GB" sz="1100" dirty="0"/>
              </a:p>
              <a:p>
                <a:r>
                  <a:rPr lang="en-GB" sz="1600" dirty="0"/>
                  <a:t>Unlike in the old S1, you are no longer required to work out the equation of the least squares regression line yourself; you will be given the equation.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751" y="3532857"/>
                <a:ext cx="3511533" cy="3306546"/>
              </a:xfrm>
              <a:prstGeom prst="rect">
                <a:avLst/>
              </a:prstGeom>
              <a:blipFill>
                <a:blip r:embed="rId13"/>
                <a:stretch>
                  <a:fillRect l="-690" t="-183" r="-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H="1" flipV="1">
            <a:off x="3062515" y="2583543"/>
            <a:ext cx="2481942" cy="110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0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regression?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1763688" y="908720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63688" y="3717032"/>
            <a:ext cx="46805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44208" y="357301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73016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39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28" y="1666545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Rabbit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66545"/>
                <a:ext cx="144016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3390" t="-3289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655676" y="3295678"/>
            <a:ext cx="216024" cy="216024"/>
            <a:chOff x="3347864" y="2780928"/>
            <a:chExt cx="21602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436546" y="3134326"/>
            <a:ext cx="216024" cy="216024"/>
            <a:chOff x="3347864" y="2780928"/>
            <a:chExt cx="21602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37497" y="2942799"/>
            <a:ext cx="216024" cy="216024"/>
            <a:chOff x="3347864" y="2780928"/>
            <a:chExt cx="21602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103948" y="2263552"/>
            <a:ext cx="216024" cy="216024"/>
            <a:chOff x="3347864" y="2780928"/>
            <a:chExt cx="21602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791037" y="1612512"/>
            <a:ext cx="216024" cy="216024"/>
            <a:chOff x="3347864" y="2780928"/>
            <a:chExt cx="21602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485886" y="746331"/>
            <a:ext cx="216024" cy="216024"/>
            <a:chOff x="3347864" y="2780928"/>
            <a:chExt cx="21602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27584" y="4293096"/>
                <a:ext cx="770485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this chapter we only cover </a:t>
                </a:r>
                <a:r>
                  <a:rPr lang="en-GB" b="1" dirty="0"/>
                  <a:t>linear regression</a:t>
                </a:r>
                <a:r>
                  <a:rPr lang="en-GB" dirty="0"/>
                  <a:t>, where our chosen model is a straight line.</a:t>
                </a:r>
              </a:p>
              <a:p>
                <a:endParaRPr lang="en-GB" dirty="0"/>
              </a:p>
              <a:p>
                <a:r>
                  <a:rPr lang="en-GB" dirty="0"/>
                  <a:t>But in general we could use any model that might best explain the data. Population tends to grow exponentially rather than linearly, so we might make our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𝑎</m:t>
                    </m:r>
                    <m:r>
                      <a:rPr lang="en-GB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and then try to use regression to work out the best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dirty="0"/>
                  <a:t> to use. </a:t>
                </a:r>
                <a:r>
                  <a:rPr lang="en-GB" b="1" dirty="0"/>
                  <a:t>You will do exponential regression in Chapter 14 of Pure Year 1.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293096"/>
                <a:ext cx="7704856" cy="2031325"/>
              </a:xfrm>
              <a:prstGeom prst="rect">
                <a:avLst/>
              </a:prstGeom>
              <a:blipFill>
                <a:blip r:embed="rId4"/>
                <a:stretch>
                  <a:fillRect l="-712" t="-1502" r="-633" b="-3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/>
          <p:cNvSpPr/>
          <p:nvPr/>
        </p:nvSpPr>
        <p:spPr>
          <a:xfrm>
            <a:off x="1765005" y="733647"/>
            <a:ext cx="3902148" cy="2668772"/>
          </a:xfrm>
          <a:custGeom>
            <a:avLst/>
            <a:gdLst>
              <a:gd name="connsiteX0" fmla="*/ 0 w 3902148"/>
              <a:gd name="connsiteY0" fmla="*/ 2668772 h 2668772"/>
              <a:gd name="connsiteX1" fmla="*/ 1424762 w 3902148"/>
              <a:gd name="connsiteY1" fmla="*/ 2339162 h 2668772"/>
              <a:gd name="connsiteX2" fmla="*/ 2509283 w 3902148"/>
              <a:gd name="connsiteY2" fmla="*/ 1733106 h 2668772"/>
              <a:gd name="connsiteX3" fmla="*/ 3519376 w 3902148"/>
              <a:gd name="connsiteY3" fmla="*/ 648586 h 2668772"/>
              <a:gd name="connsiteX4" fmla="*/ 3902148 w 3902148"/>
              <a:gd name="connsiteY4" fmla="*/ 0 h 266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148" h="2668772">
                <a:moveTo>
                  <a:pt x="0" y="2668772"/>
                </a:moveTo>
                <a:cubicBezTo>
                  <a:pt x="503274" y="2581939"/>
                  <a:pt x="1006548" y="2495106"/>
                  <a:pt x="1424762" y="2339162"/>
                </a:cubicBezTo>
                <a:cubicBezTo>
                  <a:pt x="1842976" y="2183218"/>
                  <a:pt x="2160181" y="2014869"/>
                  <a:pt x="2509283" y="1733106"/>
                </a:cubicBezTo>
                <a:cubicBezTo>
                  <a:pt x="2858385" y="1451343"/>
                  <a:pt x="3287232" y="937437"/>
                  <a:pt x="3519376" y="648586"/>
                </a:cubicBezTo>
                <a:cubicBezTo>
                  <a:pt x="3751520" y="359735"/>
                  <a:pt x="3826834" y="179867"/>
                  <a:pt x="3902148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55676" y="1268760"/>
            <a:ext cx="4284476" cy="23042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9076" y="918856"/>
                <a:ext cx="2682853" cy="9233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Linear regression line not a good fit for the data.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76" y="918856"/>
                <a:ext cx="2682853" cy="923330"/>
              </a:xfrm>
              <a:prstGeom prst="rect">
                <a:avLst/>
              </a:prstGeom>
              <a:blipFill>
                <a:blip r:embed="rId5"/>
                <a:stretch>
                  <a:fillRect l="-1577" t="-2581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59236" y="2072280"/>
                <a:ext cx="1730324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Exponential line much better fit.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6" y="2072280"/>
                <a:ext cx="1730324" cy="923330"/>
              </a:xfrm>
              <a:prstGeom prst="rect">
                <a:avLst/>
              </a:prstGeom>
              <a:blipFill>
                <a:blip r:embed="rId6"/>
                <a:stretch>
                  <a:fillRect l="-2431" t="-2581" r="-1736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3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/>
                    <a:t>Interpreting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GB" sz="3200" dirty="0"/>
                    <a:t> and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GB" sz="3200" dirty="0"/>
                    <a:t>.</a:t>
                  </a:r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755576" y="1010761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55576" y="3819073"/>
            <a:ext cx="46805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41300" y="3381211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 spent revising in hours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00" y="3381211"/>
                <a:ext cx="2520280" cy="646331"/>
              </a:xfrm>
              <a:prstGeom prst="rect">
                <a:avLst/>
              </a:prstGeom>
              <a:blipFill>
                <a:blip r:embed="rId3"/>
                <a:stretch>
                  <a:fillRect l="-2179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16200000">
                <a:off x="-369839" y="203753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Exam mark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9839" y="2037531"/>
                <a:ext cx="1728192" cy="369332"/>
              </a:xfrm>
              <a:prstGeom prst="rect">
                <a:avLst/>
              </a:prstGeom>
              <a:blipFill>
                <a:blip r:embed="rId4"/>
                <a:stretch>
                  <a:fillRect l="-10000" r="-26667" b="-3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043608" y="3098993"/>
            <a:ext cx="216024" cy="216024"/>
            <a:chOff x="3347864" y="2780928"/>
            <a:chExt cx="216024" cy="2160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19672" y="3098993"/>
            <a:ext cx="216024" cy="216024"/>
            <a:chOff x="3347864" y="2780928"/>
            <a:chExt cx="216024" cy="21602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017812" y="2494354"/>
            <a:ext cx="216024" cy="216024"/>
            <a:chOff x="3347864" y="2780928"/>
            <a:chExt cx="21602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2593876" y="2624467"/>
            <a:ext cx="216024" cy="216024"/>
            <a:chOff x="3347864" y="2780928"/>
            <a:chExt cx="21602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930674" y="1607569"/>
            <a:ext cx="216024" cy="216024"/>
            <a:chOff x="3347864" y="2780928"/>
            <a:chExt cx="21602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24499" y="1915420"/>
            <a:ext cx="216024" cy="216024"/>
            <a:chOff x="3347864" y="2780928"/>
            <a:chExt cx="216024" cy="216024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202435" y="984468"/>
            <a:ext cx="216024" cy="216024"/>
            <a:chOff x="3347864" y="2780928"/>
            <a:chExt cx="216024" cy="21602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755576" y="1154777"/>
            <a:ext cx="4032448" cy="237626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99246" y="1696169"/>
                <a:ext cx="23766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𝑦</m:t>
                      </m:r>
                      <m:r>
                        <a:rPr lang="en-GB" sz="2800" b="0" i="1" smtClean="0">
                          <a:latin typeface="Cambria Math"/>
                        </a:rPr>
                        <m:t>=20+3</m:t>
                      </m:r>
                      <m:r>
                        <a:rPr lang="en-GB" sz="28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46" y="1696169"/>
                <a:ext cx="23766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1029089" y="4183808"/>
            <a:ext cx="7450340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How do we interpret the gradient of 3?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75925" y="4671438"/>
                <a:ext cx="75231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For each extra hour spent revising, 3 marks are gained.</a:t>
                </a:r>
              </a:p>
              <a:p>
                <a:r>
                  <a:rPr lang="en-GB" sz="2000" dirty="0"/>
                  <a:t>(i.e. the gradient tells you the change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 for each unit increase 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) 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25" y="4671438"/>
                <a:ext cx="7523150" cy="707886"/>
              </a:xfrm>
              <a:prstGeom prst="rect">
                <a:avLst/>
              </a:prstGeom>
              <a:blipFill>
                <a:blip r:embed="rId6"/>
                <a:stretch>
                  <a:fillRect l="-810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98078" y="5492462"/>
                <a:ext cx="7481351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How do we interpret the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-intercept of 20?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8" y="5492462"/>
                <a:ext cx="7481351" cy="461665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56282" y="5957978"/>
                <a:ext cx="75231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20 marks would be obtained turning up to the exam with no revision.</a:t>
                </a:r>
              </a:p>
              <a:p>
                <a:r>
                  <a:rPr lang="en-GB" sz="2000" dirty="0"/>
                  <a:t>(i.e. the value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/>
                  <a:t> we get when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2" y="5957978"/>
                <a:ext cx="7523150" cy="707886"/>
              </a:xfrm>
              <a:prstGeom prst="rect">
                <a:avLst/>
              </a:prstGeom>
              <a:blipFill>
                <a:blip r:embed="rId8"/>
                <a:stretch>
                  <a:fillRect l="-891" t="-4310" r="-324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1018455" y="4654594"/>
            <a:ext cx="7460975" cy="724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88826" y="5941134"/>
            <a:ext cx="7490605" cy="724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0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764704"/>
                <a:ext cx="8280920" cy="184665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From the large data set, the daily mean </a:t>
                </a:r>
                <a:r>
                  <a:rPr lang="en-GB" sz="1600" dirty="0" err="1"/>
                  <a:t>windspeed</a:t>
                </a:r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600" dirty="0"/>
                  <a:t> knots, and the daily maximum gust,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 knots, were recorded for the first 15 days in May in Camborne in 2015.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The data was plotted on a scatter diagram.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64704"/>
                <a:ext cx="8280920" cy="18466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387677"/>
                  </p:ext>
                </p:extLst>
              </p:nvPr>
            </p:nvGraphicFramePr>
            <p:xfrm>
              <a:off x="946229" y="1395858"/>
              <a:ext cx="7200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1378303696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630807316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77646844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347724614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258771617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290035723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49118097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199265004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936715514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746174987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538613579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455856408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305421905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54919828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31588916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69047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GB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6223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oMath>
                            </m:oMathPara>
                          </a14:m>
                          <a:endParaRPr lang="en-GB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320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2387677"/>
                  </p:ext>
                </p:extLst>
              </p:nvPr>
            </p:nvGraphicFramePr>
            <p:xfrm>
              <a:off x="946229" y="1395858"/>
              <a:ext cx="7200800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0050">
                      <a:extLst>
                        <a:ext uri="{9D8B030D-6E8A-4147-A177-3AD203B41FA5}">
                          <a16:colId xmlns:a16="http://schemas.microsoft.com/office/drawing/2014/main" val="1378303696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630807316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776468441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347724614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258771617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290035723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49118097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199265004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936715514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746174987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538613579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455856408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3305421905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54919828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1315889160"/>
                        </a:ext>
                      </a:extLst>
                    </a:gridCol>
                    <a:gridCol w="450050">
                      <a:extLst>
                        <a:ext uri="{9D8B030D-6E8A-4147-A177-3AD203B41FA5}">
                          <a16:colId xmlns:a16="http://schemas.microsoft.com/office/drawing/2014/main" val="20069047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1" t="-3226" r="-1500000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6223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1" t="-104918" r="-150000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32011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642881" y="2828380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2881" y="4268540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9133" y="4268540"/>
            <a:ext cx="190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0        5       10        15        20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754" y="2941054"/>
            <a:ext cx="3479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50</a:t>
            </a:r>
          </a:p>
          <a:p>
            <a:r>
              <a:rPr lang="en-GB" sz="400" dirty="0"/>
              <a:t> </a:t>
            </a:r>
          </a:p>
          <a:p>
            <a:r>
              <a:rPr lang="en-GB" sz="1100" dirty="0"/>
              <a:t>40</a:t>
            </a:r>
          </a:p>
          <a:p>
            <a:r>
              <a:rPr lang="en-GB" sz="400" dirty="0"/>
              <a:t> </a:t>
            </a:r>
          </a:p>
          <a:p>
            <a:r>
              <a:rPr lang="en-GB" sz="1100" dirty="0"/>
              <a:t>30</a:t>
            </a:r>
          </a:p>
          <a:p>
            <a:r>
              <a:rPr lang="en-GB" sz="400" dirty="0"/>
              <a:t> </a:t>
            </a:r>
          </a:p>
          <a:p>
            <a:r>
              <a:rPr lang="en-GB" sz="1100" dirty="0"/>
              <a:t>20</a:t>
            </a:r>
          </a:p>
          <a:p>
            <a:r>
              <a:rPr lang="en-GB" sz="400" dirty="0"/>
              <a:t> </a:t>
            </a:r>
          </a:p>
          <a:p>
            <a:r>
              <a:rPr lang="en-GB" sz="1100" dirty="0"/>
              <a:t>10</a:t>
            </a:r>
          </a:p>
          <a:p>
            <a:r>
              <a:rPr lang="en-GB" sz="400" dirty="0"/>
              <a:t> </a:t>
            </a:r>
          </a:p>
          <a:p>
            <a:r>
              <a:rPr lang="en-GB" sz="1100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1012570" y="3724990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092476" y="3617342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187319" y="3528442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288671" y="3590162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1492367" y="3535759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1420037" y="3680231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1420483" y="3422100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747933" y="3356255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387496" y="3279799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8820" y="4457537"/>
                <a:ext cx="21817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Daily mean </a:t>
                </a:r>
                <a:r>
                  <a:rPr lang="en-GB" sz="1100" dirty="0" err="1"/>
                  <a:t>windspeed</a:t>
                </a:r>
                <a:r>
                  <a:rPr lang="en-GB" sz="1100" dirty="0"/>
                  <a:t>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100" dirty="0"/>
                  <a:t> (knots)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20" y="4457537"/>
                <a:ext cx="2181768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16200000">
                <a:off x="-828399" y="3400029"/>
                <a:ext cx="21817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Daily maximum gust,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100" dirty="0"/>
                  <a:t> (knots)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828399" y="3400029"/>
                <a:ext cx="2181768" cy="261610"/>
              </a:xfrm>
              <a:prstGeom prst="rect">
                <a:avLst/>
              </a:prstGeom>
              <a:blipFill>
                <a:blip r:embed="rId5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1714691" y="3158871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96651" y="2625130"/>
                <a:ext cx="5671297" cy="206210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GB" sz="1600" dirty="0"/>
                  <a:t>Describe the correlation between daily mean </a:t>
                </a:r>
                <a:r>
                  <a:rPr lang="en-GB" sz="1600" dirty="0" err="1"/>
                  <a:t>windspeed</a:t>
                </a:r>
                <a:r>
                  <a:rPr lang="en-GB" sz="1600" dirty="0"/>
                  <a:t> and daily maximum gust.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The equation of the regression line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 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600" dirty="0"/>
                  <a:t> for these 15 days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=7.23+1.82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GB" sz="1600" dirty="0"/>
              </a:p>
              <a:p>
                <a:r>
                  <a:rPr lang="en-GB" sz="1600" dirty="0"/>
                  <a:t>(b)   Give an interpretation of the value of the gradient of this</a:t>
                </a:r>
                <a:br>
                  <a:rPr lang="en-GB" sz="1600" dirty="0"/>
                </a:br>
                <a:r>
                  <a:rPr lang="en-GB" sz="1600" dirty="0"/>
                  <a:t>        regression line.</a:t>
                </a:r>
              </a:p>
              <a:p>
                <a:r>
                  <a:rPr lang="en-GB" sz="1600" dirty="0"/>
                  <a:t>(c)   Justify the use of a linear regression line in this instance.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51" y="2625130"/>
                <a:ext cx="5671297" cy="2062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6449" y="4886176"/>
                <a:ext cx="532141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There is a strong positive correlation between daily mean </a:t>
                </a:r>
                <a:r>
                  <a:rPr lang="en-GB" sz="1400" dirty="0" err="1"/>
                  <a:t>windspeed</a:t>
                </a:r>
                <a:r>
                  <a:rPr lang="en-GB" sz="1400" dirty="0"/>
                  <a:t> and daily maximum gust.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If the daily mean </a:t>
                </a:r>
                <a:r>
                  <a:rPr lang="en-GB" sz="1400" dirty="0" err="1"/>
                  <a:t>windspeed</a:t>
                </a:r>
                <a:r>
                  <a:rPr lang="en-GB" sz="1400" dirty="0"/>
                  <a:t> increases by 10 knots the daily maximum gust increases by approximately 18 knots.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The correlation suggests that there is a linear relationship between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400" dirty="0"/>
                  <a:t> so a linear regression line is a suitable model.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49" y="4886176"/>
                <a:ext cx="5321411" cy="1815882"/>
              </a:xfrm>
              <a:prstGeom prst="rect">
                <a:avLst/>
              </a:prstGeom>
              <a:blipFill>
                <a:blip r:embed="rId7"/>
                <a:stretch>
                  <a:fillRect l="-344" t="-673" b="-2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524600" y="5525740"/>
            <a:ext cx="216024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The stronger the (linear) correlation, the more suitable a linear regression line is.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>
            <a:off x="6012160" y="6064349"/>
            <a:ext cx="512440" cy="24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1219" y="4947136"/>
            <a:ext cx="226461" cy="249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8548" y="5573345"/>
            <a:ext cx="226461" cy="249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8548" y="6223729"/>
            <a:ext cx="226461" cy="249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11071" y="4945743"/>
            <a:ext cx="5386789" cy="44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1121" y="5576940"/>
            <a:ext cx="5386789" cy="44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7677" y="6223723"/>
            <a:ext cx="5386789" cy="447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34448" y="211447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© Met Office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96650" y="2564904"/>
            <a:ext cx="5682529" cy="102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8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4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Interpolating and Extrapolating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 descr="Extrapol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3672408" cy="23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50863" y="3100390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xkcd.com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43448" y="836712"/>
            <a:ext cx="3945508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You should only use the regression line to make predictions for values </a:t>
            </a:r>
            <a:r>
              <a:rPr lang="en-GB" sz="1600" b="1" u="sng" dirty="0"/>
              <a:t>of the dependent variable</a:t>
            </a:r>
            <a:r>
              <a:rPr lang="en-GB" sz="1600" dirty="0"/>
              <a:t> that are </a:t>
            </a:r>
            <a:r>
              <a:rPr lang="en-GB" sz="1600" b="1" u="sng" dirty="0"/>
              <a:t>within the range of the given data</a:t>
            </a:r>
            <a:r>
              <a:rPr lang="en-GB" sz="16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2815" y="1992213"/>
            <a:ext cx="3945508" cy="12618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Estimating a value inside the data range is known as </a:t>
            </a:r>
            <a:r>
              <a:rPr lang="en-GB" sz="1600" b="1" u="sng" dirty="0"/>
              <a:t>interpolating</a:t>
            </a:r>
            <a:r>
              <a:rPr lang="en-GB" sz="1600" dirty="0"/>
              <a:t>.</a:t>
            </a:r>
          </a:p>
          <a:p>
            <a:r>
              <a:rPr lang="en-GB" sz="1600" dirty="0"/>
              <a:t>Estimating a value outside the data range is known as </a:t>
            </a:r>
            <a:r>
              <a:rPr lang="en-GB" sz="1600" b="1" u="sng" dirty="0"/>
              <a:t>extrapolating</a:t>
            </a:r>
            <a:r>
              <a:rPr lang="en-GB" sz="1600" dirty="0"/>
              <a:t> </a:t>
            </a:r>
          </a:p>
          <a:p>
            <a:r>
              <a:rPr lang="en-GB" sz="1100" dirty="0"/>
              <a:t>(as per the cartoon on the left!)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3667" y="3463633"/>
                <a:ext cx="6325355" cy="224676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The head circumference,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cm, and gestation period,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weeks, for a random sample of eight </a:t>
                </a:r>
                <a:r>
                  <a:rPr lang="en-GB" sz="1400" dirty="0" err="1"/>
                  <a:t>newborn</a:t>
                </a:r>
                <a:r>
                  <a:rPr lang="en-GB" sz="1400" dirty="0"/>
                  <a:t> babies at a clinic are recorded.</a:t>
                </a:r>
              </a:p>
              <a:p>
                <a:r>
                  <a:rPr lang="en-GB" sz="1400" dirty="0"/>
                  <a:t>The scatter graph shows the results.</a:t>
                </a:r>
              </a:p>
              <a:p>
                <a:r>
                  <a:rPr lang="en-GB" sz="1400" dirty="0"/>
                  <a:t>The equation of the regression line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=8.91+0.624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. The regression equation is used to estimate the head circumference of a baby born at 39 weeks and a baby born at 30 weeks.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Comment on the reliability of these estimates.</a:t>
                </a:r>
              </a:p>
              <a:p>
                <a:r>
                  <a:rPr lang="en-GB" sz="1400" dirty="0"/>
                  <a:t>A nurse wants to estimate the gestation period for a baby born with a head circumference of 31.6cm.</a:t>
                </a:r>
              </a:p>
              <a:p>
                <a:r>
                  <a:rPr lang="en-GB" sz="1400" dirty="0"/>
                  <a:t>(b) Explain why the regression equation given above is not suitable for this estimate.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67" y="3463633"/>
                <a:ext cx="6325355" cy="2246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7188482" y="3581627"/>
            <a:ext cx="0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188482" y="5021787"/>
            <a:ext cx="1728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54734" y="5021787"/>
            <a:ext cx="19006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30   32   34   36   38   40   42x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8355" y="3592701"/>
            <a:ext cx="3479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100" dirty="0"/>
          </a:p>
          <a:p>
            <a:r>
              <a:rPr lang="en-GB" sz="400" dirty="0"/>
              <a:t> </a:t>
            </a:r>
          </a:p>
          <a:p>
            <a:r>
              <a:rPr lang="en-GB" sz="1100" dirty="0"/>
              <a:t>36</a:t>
            </a:r>
          </a:p>
          <a:p>
            <a:r>
              <a:rPr lang="en-GB" sz="600" dirty="0"/>
              <a:t> </a:t>
            </a:r>
          </a:p>
          <a:p>
            <a:r>
              <a:rPr lang="en-GB" sz="1100" dirty="0"/>
              <a:t>34</a:t>
            </a:r>
          </a:p>
          <a:p>
            <a:r>
              <a:rPr lang="en-GB" sz="600" dirty="0"/>
              <a:t> </a:t>
            </a:r>
          </a:p>
          <a:p>
            <a:r>
              <a:rPr lang="en-GB" sz="1100" dirty="0"/>
              <a:t>32</a:t>
            </a:r>
          </a:p>
          <a:p>
            <a:r>
              <a:rPr lang="en-GB" sz="600" dirty="0"/>
              <a:t> </a:t>
            </a:r>
          </a:p>
          <a:p>
            <a:r>
              <a:rPr lang="en-GB" sz="1100" dirty="0"/>
              <a:t>30</a:t>
            </a:r>
          </a:p>
          <a:p>
            <a:r>
              <a:rPr lang="en-GB" sz="600" dirty="0"/>
              <a:t> </a:t>
            </a:r>
          </a:p>
          <a:p>
            <a:r>
              <a:rPr lang="en-GB" sz="1100" dirty="0"/>
              <a:t>28</a:t>
            </a:r>
          </a:p>
        </p:txBody>
      </p:sp>
      <p:sp>
        <p:nvSpPr>
          <p:cNvPr id="14" name="Oval 13"/>
          <p:cNvSpPr/>
          <p:nvPr/>
        </p:nvSpPr>
        <p:spPr>
          <a:xfrm>
            <a:off x="7532771" y="4687787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7682527" y="4440439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7732920" y="4281689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7846972" y="4419609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050668" y="4314406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7984688" y="4458878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7966084" y="4175347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8198284" y="4122202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8079147" y="4147346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7194421" y="5210784"/>
            <a:ext cx="166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Gestation period (weeks)</a:t>
            </a:r>
          </a:p>
        </p:txBody>
      </p:sp>
      <p:sp>
        <p:nvSpPr>
          <p:cNvPr id="24" name="Oval 23"/>
          <p:cNvSpPr/>
          <p:nvPr/>
        </p:nvSpPr>
        <p:spPr>
          <a:xfrm>
            <a:off x="8336492" y="4032768"/>
            <a:ext cx="67518" cy="65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463210" y="4062229"/>
            <a:ext cx="1024229" cy="592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200000">
            <a:off x="5961133" y="4317154"/>
            <a:ext cx="1666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Head circumference (cm)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201" y="5752932"/>
                <a:ext cx="8037850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prediction for 39 weeks is within the range of the data so is more likely to be correct.</a:t>
                </a:r>
              </a:p>
              <a:p>
                <a:r>
                  <a:rPr lang="en-GB" sz="1400" dirty="0"/>
                  <a:t>The prediction for 30 weeks is outside the range of the data so is less likely to be accurate.</a:t>
                </a:r>
              </a:p>
              <a:p>
                <a:endParaRPr lang="en-GB" sz="500" dirty="0"/>
              </a:p>
              <a:p>
                <a:r>
                  <a:rPr lang="en-GB" sz="1400" dirty="0"/>
                  <a:t>The independent variable in this model is the gestation period,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. You should not use this model to predict a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for a given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5752932"/>
                <a:ext cx="8037850" cy="1031051"/>
              </a:xfrm>
              <a:prstGeom prst="rect">
                <a:avLst/>
              </a:prstGeom>
              <a:blipFill>
                <a:blip r:embed="rId4"/>
                <a:stretch>
                  <a:fillRect l="-227" t="-1183" b="-5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223119" y="5823436"/>
            <a:ext cx="226461" cy="249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2963" y="6309320"/>
            <a:ext cx="226461" cy="249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7357" y="5816914"/>
            <a:ext cx="8020082" cy="4243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7045" y="6294592"/>
            <a:ext cx="8020082" cy="457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090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Statistics/Mechanics Year 1/AS</a:t>
            </a:r>
          </a:p>
          <a:p>
            <a:r>
              <a:rPr lang="en-GB" sz="2400" dirty="0"/>
              <a:t>Pages 28-29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4F450B-F763-0279-6262-9B12DDD2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93" y="620688"/>
            <a:ext cx="6382469" cy="61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ABCBDB2-D144-94F9-9563-F12FBAE2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12" y="836712"/>
            <a:ext cx="681457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2AD98808-0741-4FF5-B286-6C12DC78C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6BB34-0B75-422C-92CD-821E0C0FAD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ED5FFB-4E49-4C39-B874-93B38323A5E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21006</TotalTime>
  <Words>1041</Words>
  <Application>Microsoft Office PowerPoint</Application>
  <PresentationFormat>On-screen Show (4:3)</PresentationFormat>
  <Paragraphs>154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Stats1 Chapter 4: Correlation 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794</cp:revision>
  <dcterms:created xsi:type="dcterms:W3CDTF">2013-02-28T07:36:55Z</dcterms:created>
  <dcterms:modified xsi:type="dcterms:W3CDTF">2024-06-06T12:06:50Z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