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50" r:id="rId5"/>
    <p:sldId id="519" r:id="rId6"/>
    <p:sldId id="520" r:id="rId7"/>
    <p:sldId id="521" r:id="rId8"/>
    <p:sldId id="543" r:id="rId9"/>
    <p:sldId id="544" r:id="rId10"/>
    <p:sldId id="545" r:id="rId11"/>
    <p:sldId id="55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5C3D0-6E8F-448C-84C2-505CECCDEE10}" v="1" dt="2024-09-20T16:44:23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F05C3D0-6E8F-448C-84C2-505CECCDEE10}"/>
    <pc:docChg chg="addSld delSld modSld">
      <pc:chgData name="Dieter Beaven" userId="9bbdb69f-69d0-4759-aa9b-5c090a2da237" providerId="ADAL" clId="{0F05C3D0-6E8F-448C-84C2-505CECCDEE10}" dt="2024-09-24T16:08:19.608" v="26" actId="20577"/>
      <pc:docMkLst>
        <pc:docMk/>
      </pc:docMkLst>
      <pc:sldChg chg="del">
        <pc:chgData name="Dieter Beaven" userId="9bbdb69f-69d0-4759-aa9b-5c090a2da237" providerId="ADAL" clId="{0F05C3D0-6E8F-448C-84C2-505CECCDEE10}" dt="2024-09-17T16:13:53.818" v="1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0F05C3D0-6E8F-448C-84C2-505CECCDEE10}" dt="2024-09-17T16:14:06.465" v="10" actId="47"/>
        <pc:sldMkLst>
          <pc:docMk/>
          <pc:sldMk cId="2097919484" sldId="503"/>
        </pc:sldMkLst>
      </pc:sldChg>
      <pc:sldChg chg="del">
        <pc:chgData name="Dieter Beaven" userId="9bbdb69f-69d0-4759-aa9b-5c090a2da237" providerId="ADAL" clId="{0F05C3D0-6E8F-448C-84C2-505CECCDEE10}" dt="2024-09-17T16:13:54.393" v="2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0F05C3D0-6E8F-448C-84C2-505CECCDEE10}" dt="2024-09-17T16:13:54.602" v="3" actId="47"/>
        <pc:sldMkLst>
          <pc:docMk/>
          <pc:sldMk cId="767054381" sldId="514"/>
        </pc:sldMkLst>
      </pc:sldChg>
      <pc:sldChg chg="del">
        <pc:chgData name="Dieter Beaven" userId="9bbdb69f-69d0-4759-aa9b-5c090a2da237" providerId="ADAL" clId="{0F05C3D0-6E8F-448C-84C2-505CECCDEE10}" dt="2024-09-17T16:13:56.553" v="6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0F05C3D0-6E8F-448C-84C2-505CECCDEE10}" dt="2024-09-17T16:14:04.437" v="7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0F05C3D0-6E8F-448C-84C2-505CECCDEE10}" dt="2024-09-17T16:14:05.265" v="8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0F05C3D0-6E8F-448C-84C2-505CECCDEE10}" dt="2024-09-17T16:14:05.919" v="9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0F05C3D0-6E8F-448C-84C2-505CECCDEE10}" dt="2024-09-17T16:14:11.852" v="12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0F05C3D0-6E8F-448C-84C2-505CECCDEE10}" dt="2024-09-17T16:14:12.386" v="13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0F05C3D0-6E8F-448C-84C2-505CECCDEE10}" dt="2024-09-17T16:14:12.927" v="14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0F05C3D0-6E8F-448C-84C2-505CECCDEE10}" dt="2024-09-20T16:42:08.191" v="16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0F05C3D0-6E8F-448C-84C2-505CECCDEE10}" dt="2024-09-20T16:42:08.191" v="16" actId="1076"/>
          <ac:picMkLst>
            <pc:docMk/>
            <pc:sldMk cId="3896053727" sldId="543"/>
            <ac:picMk id="6" creationId="{31D5EE45-32DD-EBB7-9643-C989303765C5}"/>
          </ac:picMkLst>
        </pc:picChg>
      </pc:sldChg>
      <pc:sldChg chg="addSp modSp mod">
        <pc:chgData name="Dieter Beaven" userId="9bbdb69f-69d0-4759-aa9b-5c090a2da237" providerId="ADAL" clId="{0F05C3D0-6E8F-448C-84C2-505CECCDEE10}" dt="2024-09-20T16:42:43.791" v="19" actId="1076"/>
        <pc:sldMkLst>
          <pc:docMk/>
          <pc:sldMk cId="446446822" sldId="544"/>
        </pc:sldMkLst>
        <pc:picChg chg="add mod">
          <ac:chgData name="Dieter Beaven" userId="9bbdb69f-69d0-4759-aa9b-5c090a2da237" providerId="ADAL" clId="{0F05C3D0-6E8F-448C-84C2-505CECCDEE10}" dt="2024-09-20T16:42:43.791" v="19" actId="1076"/>
          <ac:picMkLst>
            <pc:docMk/>
            <pc:sldMk cId="446446822" sldId="544"/>
            <ac:picMk id="6" creationId="{B7BD762D-77D1-0526-B7CF-A288A759961B}"/>
          </ac:picMkLst>
        </pc:picChg>
      </pc:sldChg>
      <pc:sldChg chg="addSp modSp mod">
        <pc:chgData name="Dieter Beaven" userId="9bbdb69f-69d0-4759-aa9b-5c090a2da237" providerId="ADAL" clId="{0F05C3D0-6E8F-448C-84C2-505CECCDEE10}" dt="2024-09-20T16:45:12.567" v="23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0F05C3D0-6E8F-448C-84C2-505CECCDEE10}" dt="2024-09-20T16:45:12.567" v="23" actId="1076"/>
          <ac:picMkLst>
            <pc:docMk/>
            <pc:sldMk cId="3458699803" sldId="545"/>
            <ac:picMk id="6" creationId="{1C38429D-378E-A62E-5B4E-E5EDBD538B53}"/>
          </ac:picMkLst>
        </pc:picChg>
      </pc:sldChg>
      <pc:sldChg chg="del">
        <pc:chgData name="Dieter Beaven" userId="9bbdb69f-69d0-4759-aa9b-5c090a2da237" providerId="ADAL" clId="{0F05C3D0-6E8F-448C-84C2-505CECCDEE10}" dt="2024-09-17T16:13:52.486" v="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0F05C3D0-6E8F-448C-84C2-505CECCDEE10}" dt="2024-09-17T16:13:54.935" v="5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0F05C3D0-6E8F-448C-84C2-505CECCDEE10}" dt="2024-09-17T16:13:54.612" v="4" actId="47"/>
        <pc:sldMkLst>
          <pc:docMk/>
          <pc:sldMk cId="3055658135" sldId="549"/>
        </pc:sldMkLst>
      </pc:sldChg>
      <pc:sldChg chg="modSp mod">
        <pc:chgData name="Dieter Beaven" userId="9bbdb69f-69d0-4759-aa9b-5c090a2da237" providerId="ADAL" clId="{0F05C3D0-6E8F-448C-84C2-505CECCDEE10}" dt="2024-09-24T16:08:19.608" v="26" actId="20577"/>
        <pc:sldMkLst>
          <pc:docMk/>
          <pc:sldMk cId="4190994049" sldId="550"/>
        </pc:sldMkLst>
        <pc:spChg chg="mod">
          <ac:chgData name="Dieter Beaven" userId="9bbdb69f-69d0-4759-aa9b-5c090a2da237" providerId="ADAL" clId="{0F05C3D0-6E8F-448C-84C2-505CECCDEE10}" dt="2024-09-24T16:08:19.608" v="26" actId="20577"/>
          <ac:spMkLst>
            <pc:docMk/>
            <pc:sldMk cId="4190994049" sldId="550"/>
            <ac:spMk id="2" creationId="{00000000-0000-0000-0000-000000000000}"/>
          </ac:spMkLst>
        </pc:spChg>
      </pc:sldChg>
      <pc:sldChg chg="addSp modSp add mod">
        <pc:chgData name="Dieter Beaven" userId="9bbdb69f-69d0-4759-aa9b-5c090a2da237" providerId="ADAL" clId="{0F05C3D0-6E8F-448C-84C2-505CECCDEE10}" dt="2024-09-20T16:45:28.668" v="25" actId="1076"/>
        <pc:sldMkLst>
          <pc:docMk/>
          <pc:sldMk cId="639109430" sldId="551"/>
        </pc:sldMkLst>
        <pc:picChg chg="add mod">
          <ac:chgData name="Dieter Beaven" userId="9bbdb69f-69d0-4759-aa9b-5c090a2da237" providerId="ADAL" clId="{0F05C3D0-6E8F-448C-84C2-505CECCDEE10}" dt="2024-09-20T16:45:28.668" v="25" actId="1076"/>
          <ac:picMkLst>
            <pc:docMk/>
            <pc:sldMk cId="639109430" sldId="551"/>
            <ac:picMk id="6" creationId="{B99D2796-F6E1-7094-E889-2C64E3203596}"/>
          </ac:picMkLst>
        </pc:picChg>
      </pc:sldChg>
      <pc:sldChg chg="del">
        <pc:chgData name="Dieter Beaven" userId="9bbdb69f-69d0-4759-aa9b-5c090a2da237" providerId="ADAL" clId="{0F05C3D0-6E8F-448C-84C2-505CECCDEE10}" dt="2024-09-17T16:14:10.881" v="11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  <pc:spChg chg="mod">
          <ac:chgData name="Dieter Beaven" userId="9bbdb69f-69d0-4759-aa9b-5c090a2da237" providerId="ADAL" clId="{2A5AE0E2-2788-4AA7-8B3C-A04471EF5D14}" dt="2024-09-17T16:06:48.870" v="107" actId="6549"/>
          <ac:spMkLst>
            <pc:docMk/>
            <pc:sldMk cId="2097919484" sldId="503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6:58.646" v="119" actId="6549"/>
          <ac:spMkLst>
            <pc:docMk/>
            <pc:sldMk cId="2097919484" sldId="503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  <pc:spChg chg="mod">
          <ac:chgData name="Dieter Beaven" userId="9bbdb69f-69d0-4759-aa9b-5c090a2da237" providerId="ADAL" clId="{2A5AE0E2-2788-4AA7-8B3C-A04471EF5D14}" dt="2024-09-17T16:08:22.961" v="181" actId="20577"/>
          <ac:spMkLst>
            <pc:docMk/>
            <pc:sldMk cId="216391128" sldId="521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  <pc:spChg chg="mod">
          <ac:chgData name="Dieter Beaven" userId="9bbdb69f-69d0-4759-aa9b-5c090a2da237" providerId="ADAL" clId="{2A5AE0E2-2788-4AA7-8B3C-A04471EF5D14}" dt="2024-09-17T16:09:00.481" v="238" actId="6549"/>
          <ac:spMkLst>
            <pc:docMk/>
            <pc:sldMk cId="280797512" sldId="524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9:15.811" v="250" actId="20577"/>
          <ac:spMkLst>
            <pc:docMk/>
            <pc:sldMk cId="280797512" sldId="524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A5AE0E2-2788-4AA7-8B3C-A04471EF5D14}" dt="2024-09-17T16:01:47.892" v="4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  <pc:spChg chg="mod">
          <ac:chgData name="Dieter Beaven" userId="9bbdb69f-69d0-4759-aa9b-5c090a2da237" providerId="ADAL" clId="{2A5AE0E2-2788-4AA7-8B3C-A04471EF5D14}" dt="2024-09-17T16:04:57.733" v="104" actId="20577"/>
          <ac:spMkLst>
            <pc:docMk/>
            <pc:sldMk cId="4071243651" sldId="548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  <pc:spChg chg="mod">
          <ac:chgData name="Dieter Beaven" userId="9bbdb69f-69d0-4759-aa9b-5c090a2da237" providerId="ADAL" clId="{2A5AE0E2-2788-4AA7-8B3C-A04471EF5D14}" dt="2024-09-17T16:03:48.884" v="46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3:59.444" v="54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  <pc:spChg chg="mod">
          <ac:chgData name="Dieter Beaven" userId="9bbdb69f-69d0-4759-aa9b-5c090a2da237" providerId="ADAL" clId="{2A5AE0E2-2788-4AA7-8B3C-A04471EF5D14}" dt="2024-09-17T16:07:44.310" v="168" actId="20577"/>
          <ac:spMkLst>
            <pc:docMk/>
            <pc:sldMk cId="4190994049" sldId="550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  <pc:spChg chg="mod">
          <ac:chgData name="Dieter Beaven" userId="9bbdb69f-69d0-4759-aa9b-5c090a2da237" providerId="ADAL" clId="{2A5AE0E2-2788-4AA7-8B3C-A04471EF5D14}" dt="2024-09-17T16:08:53.370" v="235" actId="20577"/>
          <ac:spMkLst>
            <pc:docMk/>
            <pc:sldMk cId="2915845008" sldId="551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  <pc:picChg chg="del">
          <ac:chgData name="Dieter Beaven" userId="9bbdb69f-69d0-4759-aa9b-5c090a2da237" providerId="ADAL" clId="{5BC22596-4F92-4FA2-85D4-CE6A6FE2A641}" dt="2024-09-17T16:11:36.921" v="3" actId="478"/>
          <ac:picMkLst>
            <pc:docMk/>
            <pc:sldMk cId="3896053727" sldId="543"/>
            <ac:picMk id="8" creationId="{E3B48E0D-C371-8874-95B9-FB7D87D00E85}"/>
          </ac:picMkLst>
        </pc:picChg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  <pc:picChg chg="del">
          <ac:chgData name="Dieter Beaven" userId="9bbdb69f-69d0-4759-aa9b-5c090a2da237" providerId="ADAL" clId="{5BC22596-4F92-4FA2-85D4-CE6A6FE2A641}" dt="2024-09-17T16:11:35.672" v="2" actId="478"/>
          <ac:picMkLst>
            <pc:docMk/>
            <pc:sldMk cId="446446822" sldId="544"/>
            <ac:picMk id="6" creationId="{48115BDA-DDFD-61B6-83A4-989134686154}"/>
          </ac:picMkLst>
        </pc:picChg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  <pc:picChg chg="del">
          <ac:chgData name="Dieter Beaven" userId="9bbdb69f-69d0-4759-aa9b-5c090a2da237" providerId="ADAL" clId="{5BC22596-4F92-4FA2-85D4-CE6A6FE2A641}" dt="2024-09-17T16:11:34.191" v="1" actId="478"/>
          <ac:picMkLst>
            <pc:docMk/>
            <pc:sldMk cId="3458699803" sldId="545"/>
            <ac:picMk id="6" creationId="{B4A928CF-7EFB-E799-5462-8DA4719E34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81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P2 </a:t>
            </a:r>
            <a:r>
              <a:rPr lang="en-GB" b="1" dirty="0">
                <a:solidFill>
                  <a:srgbClr val="92D050"/>
                </a:solidFill>
              </a:rPr>
              <a:t>Chapter 11: </a:t>
            </a:r>
            <a:r>
              <a:rPr lang="en-GB" dirty="0">
                <a:solidFill>
                  <a:schemeClr val="accent5"/>
                </a:solidFill>
              </a:rPr>
              <a:t>3D 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Solving Geometric Problems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F9C5E3-0352-4B96-9805-CC5EDFBAFE5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473434FE-DAC2-4866-B116-F63F1D8E107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Geometric Problems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730945-E4CB-4CC4-B8F3-7FC43B4B0DB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08B1EC-6218-4F8B-86EF-CED07D0D9F06}"/>
              </a:ext>
            </a:extLst>
          </p:cNvPr>
          <p:cNvSpPr txBox="1"/>
          <p:nvPr/>
        </p:nvSpPr>
        <p:spPr>
          <a:xfrm>
            <a:off x="221364" y="721161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more general problems involving vectors, often </a:t>
            </a:r>
            <a:r>
              <a:rPr lang="en-GB" b="1" u="sng" dirty="0"/>
              <a:t>drawing a diagram</a:t>
            </a:r>
            <a:r>
              <a:rPr lang="en-GB" dirty="0"/>
              <a:t> helps!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04FA62-06F1-4D46-8AA8-697B88AF03AC}"/>
                  </a:ext>
                </a:extLst>
              </p:cNvPr>
              <p:cNvSpPr txBox="1"/>
              <p:nvPr/>
            </p:nvSpPr>
            <p:spPr>
              <a:xfrm>
                <a:off x="323529" y="1270626"/>
                <a:ext cx="3312368" cy="286386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 are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2,−5,−8</m:t>
                        </m:r>
                      </m:e>
                    </m:d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1,−7,−3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(0,15,−10)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2,19,−20</m:t>
                        </m:r>
                      </m:e>
                    </m:d>
                  </m:oMath>
                </a14:m>
                <a:r>
                  <a:rPr lang="en-GB" sz="1600" dirty="0"/>
                  <a:t> respectively.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GB" sz="1600" dirty="0"/>
                  <a:t>, giving your answers in the form 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Show that the lines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𝐷𝐶</m:t>
                    </m:r>
                  </m:oMath>
                </a14:m>
                <a:r>
                  <a:rPr lang="en-GB" sz="1600" dirty="0"/>
                  <a:t> are parallel and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𝐷𝐶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Hence describe the quadrilateral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04FA62-06F1-4D46-8AA8-697B88AF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1270626"/>
                <a:ext cx="3312368" cy="2863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D399C7-40EE-497A-8A4D-860527901E71}"/>
                  </a:ext>
                </a:extLst>
              </p:cNvPr>
              <p:cNvSpPr txBox="1"/>
              <p:nvPr/>
            </p:nvSpPr>
            <p:spPr>
              <a:xfrm>
                <a:off x="536180" y="4244832"/>
                <a:ext cx="3106180" cy="2402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𝑫𝑪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  <a:p>
                <a:endParaRPr lang="en-GB" sz="16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𝑫𝑪</m:t>
                          </m:r>
                        </m:e>
                      </m:acc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acc>
                        <m:accPr>
                          <m:chr m:val="⃗"/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They are multiples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600" b="1" dirty="0"/>
                  <a:t> parallel.</a:t>
                </a:r>
              </a:p>
              <a:p>
                <a:endParaRPr lang="en-GB" sz="1600" b="1" dirty="0"/>
              </a:p>
              <a:p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𝑫𝑪</m:t>
                    </m:r>
                  </m:oMath>
                </a14:m>
                <a:r>
                  <a:rPr lang="en-GB" sz="1600" b="1" dirty="0"/>
                  <a:t> are parallel but different in length. Therefore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𝑨𝑩𝑪𝑫</m:t>
                    </m:r>
                  </m:oMath>
                </a14:m>
                <a:r>
                  <a:rPr lang="en-GB" sz="1600" b="1" dirty="0"/>
                  <a:t> is a trapezium.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D399C7-40EE-497A-8A4D-86052790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0" y="4244832"/>
                <a:ext cx="3106180" cy="2402068"/>
              </a:xfrm>
              <a:prstGeom prst="rect">
                <a:avLst/>
              </a:prstGeom>
              <a:blipFill>
                <a:blip r:embed="rId3"/>
                <a:stretch>
                  <a:fillRect l="-1176" b="-2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B4A70-8261-4914-B299-FD568D27E633}"/>
                  </a:ext>
                </a:extLst>
              </p:cNvPr>
              <p:cNvSpPr txBox="1"/>
              <p:nvPr/>
            </p:nvSpPr>
            <p:spPr>
              <a:xfrm>
                <a:off x="4067944" y="1270626"/>
                <a:ext cx="4176464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 are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4,−9,−3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,(7,−7,−7)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8,−2,0</m:t>
                        </m:r>
                      </m:e>
                    </m:d>
                  </m:oMath>
                </a14:m>
                <a:r>
                  <a:rPr lang="en-GB" sz="1600" dirty="0"/>
                  <a:t> respectively. Find the coordinates of the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1600" dirty="0"/>
                  <a:t> so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𝑃𝑄𝑅𝑆</m:t>
                    </m:r>
                  </m:oMath>
                </a14:m>
                <a:r>
                  <a:rPr lang="en-GB" sz="1600" dirty="0"/>
                  <a:t> forms a parallelogram.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DB4A70-8261-4914-B299-FD568D27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270626"/>
                <a:ext cx="4176464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38D9C18-B14C-499D-A6BC-AC5523C97C30}"/>
              </a:ext>
            </a:extLst>
          </p:cNvPr>
          <p:cNvSpPr/>
          <p:nvPr/>
        </p:nvSpPr>
        <p:spPr>
          <a:xfrm>
            <a:off x="278572" y="4334624"/>
            <a:ext cx="192628" cy="196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8A1EFF-50D6-4263-9546-E3DAA2792BFA}"/>
              </a:ext>
            </a:extLst>
          </p:cNvPr>
          <p:cNvSpPr/>
          <p:nvPr/>
        </p:nvSpPr>
        <p:spPr>
          <a:xfrm>
            <a:off x="278572" y="5091666"/>
            <a:ext cx="192628" cy="196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4B34B-8493-49FE-833A-2800BF4D4877}"/>
              </a:ext>
            </a:extLst>
          </p:cNvPr>
          <p:cNvSpPr/>
          <p:nvPr/>
        </p:nvSpPr>
        <p:spPr>
          <a:xfrm>
            <a:off x="278572" y="5822685"/>
            <a:ext cx="192628" cy="196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4AB066F-8A3B-40AC-AAB1-E41C57E29EDB}"/>
              </a:ext>
            </a:extLst>
          </p:cNvPr>
          <p:cNvSpPr/>
          <p:nvPr/>
        </p:nvSpPr>
        <p:spPr>
          <a:xfrm>
            <a:off x="4279900" y="2501900"/>
            <a:ext cx="1282700" cy="1663700"/>
          </a:xfrm>
          <a:custGeom>
            <a:avLst/>
            <a:gdLst>
              <a:gd name="connsiteX0" fmla="*/ 50800 w 1282700"/>
              <a:gd name="connsiteY0" fmla="*/ 914400 h 1663700"/>
              <a:gd name="connsiteX1" fmla="*/ 1282700 w 1282700"/>
              <a:gd name="connsiteY1" fmla="*/ 0 h 1663700"/>
              <a:gd name="connsiteX2" fmla="*/ 1206500 w 1282700"/>
              <a:gd name="connsiteY2" fmla="*/ 774700 h 1663700"/>
              <a:gd name="connsiteX3" fmla="*/ 0 w 1282700"/>
              <a:gd name="connsiteY3" fmla="*/ 1663700 h 1663700"/>
              <a:gd name="connsiteX4" fmla="*/ 50800 w 1282700"/>
              <a:gd name="connsiteY4" fmla="*/ 9144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700" h="1663700">
                <a:moveTo>
                  <a:pt x="50800" y="914400"/>
                </a:moveTo>
                <a:lnTo>
                  <a:pt x="1282700" y="0"/>
                </a:lnTo>
                <a:lnTo>
                  <a:pt x="1206500" y="774700"/>
                </a:lnTo>
                <a:lnTo>
                  <a:pt x="0" y="1663700"/>
                </a:lnTo>
                <a:lnTo>
                  <a:pt x="50800" y="914400"/>
                </a:lnTo>
                <a:close/>
              </a:path>
            </a:pathLst>
          </a:cu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A15455-8D1B-44ED-B0E2-EEAB4667444B}"/>
              </a:ext>
            </a:extLst>
          </p:cNvPr>
          <p:cNvCxnSpPr>
            <a:cxnSpLocks/>
          </p:cNvCxnSpPr>
          <p:nvPr/>
        </p:nvCxnSpPr>
        <p:spPr>
          <a:xfrm flipH="1">
            <a:off x="4888706" y="2993777"/>
            <a:ext cx="15554" cy="8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70CD3C-C3B6-4A47-B10A-0E721D32DA25}"/>
              </a:ext>
            </a:extLst>
          </p:cNvPr>
          <p:cNvCxnSpPr>
            <a:cxnSpLocks/>
          </p:cNvCxnSpPr>
          <p:nvPr/>
        </p:nvCxnSpPr>
        <p:spPr>
          <a:xfrm>
            <a:off x="4814888" y="2988469"/>
            <a:ext cx="90487" cy="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0D3B98-2ADD-4B8C-961C-8D3DED9113F5}"/>
              </a:ext>
            </a:extLst>
          </p:cNvPr>
          <p:cNvCxnSpPr>
            <a:cxnSpLocks/>
          </p:cNvCxnSpPr>
          <p:nvPr/>
        </p:nvCxnSpPr>
        <p:spPr>
          <a:xfrm flipH="1">
            <a:off x="4983474" y="3637880"/>
            <a:ext cx="15554" cy="85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D433B4-E9C8-4CDC-B1E4-81A47D458DDE}"/>
              </a:ext>
            </a:extLst>
          </p:cNvPr>
          <p:cNvCxnSpPr>
            <a:cxnSpLocks/>
          </p:cNvCxnSpPr>
          <p:nvPr/>
        </p:nvCxnSpPr>
        <p:spPr>
          <a:xfrm>
            <a:off x="4909656" y="3632572"/>
            <a:ext cx="90487" cy="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86FCDB-5F09-4B83-B3CD-E682F428468C}"/>
              </a:ext>
            </a:extLst>
          </p:cNvPr>
          <p:cNvCxnSpPr>
            <a:cxnSpLocks/>
          </p:cNvCxnSpPr>
          <p:nvPr/>
        </p:nvCxnSpPr>
        <p:spPr>
          <a:xfrm>
            <a:off x="5524640" y="2885991"/>
            <a:ext cx="47485" cy="5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93765E-1594-44FC-8A49-D7EF3D84E6B9}"/>
              </a:ext>
            </a:extLst>
          </p:cNvPr>
          <p:cNvCxnSpPr>
            <a:cxnSpLocks/>
          </p:cNvCxnSpPr>
          <p:nvPr/>
        </p:nvCxnSpPr>
        <p:spPr>
          <a:xfrm flipV="1">
            <a:off x="5460206" y="2885444"/>
            <a:ext cx="63168" cy="48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E178AF-95AE-4C2C-91FE-8951E576999C}"/>
              </a:ext>
            </a:extLst>
          </p:cNvPr>
          <p:cNvCxnSpPr>
            <a:cxnSpLocks/>
          </p:cNvCxnSpPr>
          <p:nvPr/>
        </p:nvCxnSpPr>
        <p:spPr>
          <a:xfrm>
            <a:off x="5523374" y="2925805"/>
            <a:ext cx="47485" cy="5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F89B3E-6A91-40F1-8974-2796E5ED47FA}"/>
              </a:ext>
            </a:extLst>
          </p:cNvPr>
          <p:cNvCxnSpPr>
            <a:cxnSpLocks/>
          </p:cNvCxnSpPr>
          <p:nvPr/>
        </p:nvCxnSpPr>
        <p:spPr>
          <a:xfrm flipV="1">
            <a:off x="5458940" y="2925258"/>
            <a:ext cx="63168" cy="48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FD3F06-9B2C-4CC6-B1D4-48C8F04151CC}"/>
              </a:ext>
            </a:extLst>
          </p:cNvPr>
          <p:cNvCxnSpPr>
            <a:cxnSpLocks/>
          </p:cNvCxnSpPr>
          <p:nvPr/>
        </p:nvCxnSpPr>
        <p:spPr>
          <a:xfrm>
            <a:off x="4307459" y="3712620"/>
            <a:ext cx="47485" cy="5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C261B6-CF3A-4E98-B74A-0149B388C219}"/>
              </a:ext>
            </a:extLst>
          </p:cNvPr>
          <p:cNvCxnSpPr>
            <a:cxnSpLocks/>
          </p:cNvCxnSpPr>
          <p:nvPr/>
        </p:nvCxnSpPr>
        <p:spPr>
          <a:xfrm flipV="1">
            <a:off x="4243025" y="3712073"/>
            <a:ext cx="63168" cy="48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84987-246F-423D-B5A0-0813947320AB}"/>
              </a:ext>
            </a:extLst>
          </p:cNvPr>
          <p:cNvCxnSpPr>
            <a:cxnSpLocks/>
          </p:cNvCxnSpPr>
          <p:nvPr/>
        </p:nvCxnSpPr>
        <p:spPr>
          <a:xfrm>
            <a:off x="4306193" y="3752434"/>
            <a:ext cx="47485" cy="5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7928AA-4350-4B24-A885-D3DDC31CD424}"/>
              </a:ext>
            </a:extLst>
          </p:cNvPr>
          <p:cNvCxnSpPr>
            <a:cxnSpLocks/>
          </p:cNvCxnSpPr>
          <p:nvPr/>
        </p:nvCxnSpPr>
        <p:spPr>
          <a:xfrm flipV="1">
            <a:off x="4241759" y="3751887"/>
            <a:ext cx="63168" cy="48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3748A6-9561-4871-A3E5-28B14F8DDF60}"/>
                  </a:ext>
                </a:extLst>
              </p:cNvPr>
              <p:cNvSpPr txBox="1"/>
              <p:nvPr/>
            </p:nvSpPr>
            <p:spPr>
              <a:xfrm>
                <a:off x="3620269" y="4121007"/>
                <a:ext cx="15841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(7,−7,−7)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3748A6-9561-4871-A3E5-28B14F8DD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269" y="4121007"/>
                <a:ext cx="1584176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5825E5-822A-4597-97F0-24B6A75F7CDE}"/>
                  </a:ext>
                </a:extLst>
              </p:cNvPr>
              <p:cNvSpPr txBox="1"/>
              <p:nvPr/>
            </p:nvSpPr>
            <p:spPr>
              <a:xfrm>
                <a:off x="5347840" y="3250306"/>
                <a:ext cx="1129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(8,−2,0)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5825E5-822A-4597-97F0-24B6A75F7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40" y="3250306"/>
                <a:ext cx="1129160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08659-9BD2-4595-8E9E-81ABF8A30CC4}"/>
                  </a:ext>
                </a:extLst>
              </p:cNvPr>
              <p:cNvSpPr txBox="1"/>
              <p:nvPr/>
            </p:nvSpPr>
            <p:spPr>
              <a:xfrm>
                <a:off x="5490524" y="2459052"/>
                <a:ext cx="3864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D08659-9BD2-4595-8E9E-81ABF8A3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524" y="2459052"/>
                <a:ext cx="38640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70AD05-83B7-4D19-ABD7-6AE4D8515D5A}"/>
                  </a:ext>
                </a:extLst>
              </p:cNvPr>
              <p:cNvSpPr txBox="1"/>
              <p:nvPr/>
            </p:nvSpPr>
            <p:spPr>
              <a:xfrm>
                <a:off x="3650880" y="2894969"/>
                <a:ext cx="1129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(4,−9,−3)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70AD05-83B7-4D19-ABD7-6AE4D8515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80" y="2894969"/>
                <a:ext cx="1129160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83334A4-8A11-4055-8313-25594CA38346}"/>
              </a:ext>
            </a:extLst>
          </p:cNvPr>
          <p:cNvSpPr txBox="1"/>
          <p:nvPr/>
        </p:nvSpPr>
        <p:spPr>
          <a:xfrm>
            <a:off x="6588224" y="2894969"/>
            <a:ext cx="2311952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(Draw a diagram, recalling that the letters go in a clockwise or anticlockwise order)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455769-0D40-4334-846B-8B180B40CB5A}"/>
                  </a:ext>
                </a:extLst>
              </p:cNvPr>
              <p:cNvSpPr txBox="1"/>
              <p:nvPr/>
            </p:nvSpPr>
            <p:spPr>
              <a:xfrm>
                <a:off x="3644900" y="4522068"/>
                <a:ext cx="3312368" cy="1934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𝑸𝑷</m:t>
                          </m:r>
                        </m:e>
                      </m:ac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⃗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𝑶𝑺</m:t>
                          </m:r>
                        </m:e>
                      </m:ac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𝑶𝑹</m:t>
                          </m:r>
                        </m:e>
                      </m:ac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𝑹𝑺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𝑶𝑹</m:t>
                          </m:r>
                        </m:e>
                      </m:ac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𝑸𝑷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2455769-0D40-4334-846B-8B180B40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900" y="4522068"/>
                <a:ext cx="3312368" cy="19348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D6E31D-59C7-4829-86E5-074023ACB80B}"/>
                  </a:ext>
                </a:extLst>
              </p:cNvPr>
              <p:cNvSpPr txBox="1"/>
              <p:nvPr/>
            </p:nvSpPr>
            <p:spPr>
              <a:xfrm>
                <a:off x="6707432" y="4415086"/>
                <a:ext cx="2311952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is basically just saying “whatever we move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, we do the same movement starting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/>
                  <a:t>”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D6E31D-59C7-4829-86E5-074023ACB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432" y="4415086"/>
                <a:ext cx="2311952" cy="954107"/>
              </a:xfrm>
              <a:prstGeom prst="rect">
                <a:avLst/>
              </a:prstGeom>
              <a:blipFill>
                <a:blip r:embed="rId10"/>
                <a:stretch>
                  <a:fillRect l="-260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83D3F4-2149-4B25-85DD-4C34A8BFB58F}"/>
              </a:ext>
            </a:extLst>
          </p:cNvPr>
          <p:cNvCxnSpPr>
            <a:cxnSpLocks/>
          </p:cNvCxnSpPr>
          <p:nvPr/>
        </p:nvCxnSpPr>
        <p:spPr>
          <a:xfrm flipH="1">
            <a:off x="5930900" y="4889500"/>
            <a:ext cx="7493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4523EAF-2F4D-498A-8B30-33AB8D89D8C4}"/>
              </a:ext>
            </a:extLst>
          </p:cNvPr>
          <p:cNvSpPr/>
          <p:nvPr/>
        </p:nvSpPr>
        <p:spPr>
          <a:xfrm>
            <a:off x="492876" y="4324544"/>
            <a:ext cx="3015868" cy="577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C4AFB8-B01F-4C2D-8CA5-2EF6251CC6D3}"/>
              </a:ext>
            </a:extLst>
          </p:cNvPr>
          <p:cNvSpPr/>
          <p:nvPr/>
        </p:nvSpPr>
        <p:spPr>
          <a:xfrm>
            <a:off x="477479" y="5091666"/>
            <a:ext cx="3015868" cy="5770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FEEC05-1CE7-4EA5-95BC-59AD4DCC813F}"/>
              </a:ext>
            </a:extLst>
          </p:cNvPr>
          <p:cNvSpPr/>
          <p:nvPr/>
        </p:nvSpPr>
        <p:spPr>
          <a:xfrm>
            <a:off x="471200" y="5822685"/>
            <a:ext cx="2876664" cy="7580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280E6C-AF2A-42CC-9369-AA5C33B8F6A8}"/>
              </a:ext>
            </a:extLst>
          </p:cNvPr>
          <p:cNvSpPr/>
          <p:nvPr/>
        </p:nvSpPr>
        <p:spPr>
          <a:xfrm>
            <a:off x="3711352" y="2364223"/>
            <a:ext cx="5308031" cy="42165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26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797862-EABA-445F-B14D-E4A2A59FB2D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>
              <a:extLst>
                <a:ext uri="{FF2B5EF4-FFF2-40B4-BE49-F238E27FC236}">
                  <a16:creationId xmlns:a16="http://schemas.microsoft.com/office/drawing/2014/main" id="{5E65F306-EFD5-4B2F-8973-84C86365675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Comparing Coefficients</a:t>
              </a:r>
              <a:endParaRPr lang="en-GB" sz="3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29131C-B85C-449F-AA34-C28FD495E3A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5D19D2-5922-4425-987C-F89131231CBC}"/>
                  </a:ext>
                </a:extLst>
              </p:cNvPr>
              <p:cNvSpPr txBox="1"/>
              <p:nvPr/>
            </p:nvSpPr>
            <p:spPr>
              <a:xfrm>
                <a:off x="251520" y="770497"/>
                <a:ext cx="8136904" cy="1500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There are many contexts in maths where we can ‘compare coefficients’, e.g.</a:t>
                </a:r>
              </a:p>
              <a:p>
                <a:endParaRPr lang="en-GB" sz="1100" dirty="0"/>
              </a:p>
              <a:p>
                <a:r>
                  <a:rPr lang="en-GB" sz="1600" b="0" dirty="0"/>
                  <a:t> 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1600" dirty="0"/>
              </a:p>
              <a:p>
                <a:r>
                  <a:rPr lang="en-GB" sz="1600" dirty="0"/>
                  <a:t>        Comparing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terms: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dirty="0"/>
              </a:p>
              <a:p>
                <a:endParaRPr lang="en-GB" sz="1050" dirty="0"/>
              </a:p>
              <a:p>
                <a:r>
                  <a:rPr lang="en-GB" dirty="0"/>
                  <a:t>We can do the same with vectors: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5D19D2-5922-4425-987C-F89131231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70497"/>
                <a:ext cx="8136904" cy="1500411"/>
              </a:xfrm>
              <a:prstGeom prst="rect">
                <a:avLst/>
              </a:prstGeom>
              <a:blipFill>
                <a:blip r:embed="rId2"/>
                <a:stretch>
                  <a:fillRect l="-599" t="-2024" b="-3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1A85D1-44E3-4987-870B-FD1EE943C2E5}"/>
                  </a:ext>
                </a:extLst>
              </p:cNvPr>
              <p:cNvSpPr txBox="1"/>
              <p:nvPr/>
            </p:nvSpPr>
            <p:spPr>
              <a:xfrm>
                <a:off x="314149" y="2522373"/>
                <a:ext cx="4034567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Given that 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+120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𝑝𝑞𝑟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, find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1A85D1-44E3-4987-870B-FD1EE943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9" y="2522373"/>
                <a:ext cx="403456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93554D-5439-450F-A263-79C31B8DB448}"/>
                  </a:ext>
                </a:extLst>
              </p:cNvPr>
              <p:cNvSpPr txBox="1"/>
              <p:nvPr/>
            </p:nvSpPr>
            <p:spPr>
              <a:xfrm>
                <a:off x="265526" y="3644072"/>
                <a:ext cx="41363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Comparing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: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Comparing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: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Comparing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: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120=4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𝑝𝑞𝑟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∴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93554D-5439-450F-A263-79C31B8DB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26" y="3644072"/>
                <a:ext cx="4136353" cy="923330"/>
              </a:xfrm>
              <a:prstGeom prst="rect">
                <a:avLst/>
              </a:prstGeom>
              <a:blipFill>
                <a:blip r:embed="rId4"/>
                <a:stretch>
                  <a:fillRect l="-132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4FC0D-42AC-4A4F-8BB7-5084EBE696C5}"/>
                  </a:ext>
                </a:extLst>
              </p:cNvPr>
              <p:cNvSpPr txBox="1"/>
              <p:nvPr/>
            </p:nvSpPr>
            <p:spPr>
              <a:xfrm>
                <a:off x="4822342" y="1411729"/>
                <a:ext cx="4070138" cy="24622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The diagram shows a cuboid whose vertices are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400" dirty="0"/>
                  <a:t>. Vectors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400" dirty="0"/>
                  <a:t> are the position vectors of the vertices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400" dirty="0"/>
                  <a:t> respectively. Prove that the diagonals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400" dirty="0"/>
                  <a:t> bisect each other.</a:t>
                </a:r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4FC0D-42AC-4A4F-8BB7-5084EBE69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342" y="1411729"/>
                <a:ext cx="4070138" cy="24622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073D00-58E8-4159-B06F-616EF7A3F93F}"/>
              </a:ext>
            </a:extLst>
          </p:cNvPr>
          <p:cNvCxnSpPr/>
          <p:nvPr/>
        </p:nvCxnSpPr>
        <p:spPr>
          <a:xfrm>
            <a:off x="6510883" y="3596258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98B91-2019-4F31-B034-03F8F61E9823}"/>
              </a:ext>
            </a:extLst>
          </p:cNvPr>
          <p:cNvCxnSpPr>
            <a:cxnSpLocks/>
          </p:cNvCxnSpPr>
          <p:nvPr/>
        </p:nvCxnSpPr>
        <p:spPr>
          <a:xfrm flipV="1">
            <a:off x="6510883" y="2915937"/>
            <a:ext cx="0" cy="68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7E946D-A720-4ED8-B7B8-8E9012BC178F}"/>
              </a:ext>
            </a:extLst>
          </p:cNvPr>
          <p:cNvCxnSpPr>
            <a:cxnSpLocks/>
          </p:cNvCxnSpPr>
          <p:nvPr/>
        </p:nvCxnSpPr>
        <p:spPr>
          <a:xfrm flipV="1">
            <a:off x="7308279" y="2915937"/>
            <a:ext cx="0" cy="68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DEA620-1146-4DCA-BC09-6AD33E82A21C}"/>
              </a:ext>
            </a:extLst>
          </p:cNvPr>
          <p:cNvCxnSpPr/>
          <p:nvPr/>
        </p:nvCxnSpPr>
        <p:spPr>
          <a:xfrm>
            <a:off x="6510883" y="2915937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AA6A9E-B567-490F-98AA-A20093582AB0}"/>
              </a:ext>
            </a:extLst>
          </p:cNvPr>
          <p:cNvCxnSpPr>
            <a:cxnSpLocks/>
          </p:cNvCxnSpPr>
          <p:nvPr/>
        </p:nvCxnSpPr>
        <p:spPr>
          <a:xfrm>
            <a:off x="6222851" y="2732162"/>
            <a:ext cx="288032" cy="18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87A65A-DA90-45BC-8159-578A5521D25C}"/>
              </a:ext>
            </a:extLst>
          </p:cNvPr>
          <p:cNvCxnSpPr>
            <a:cxnSpLocks/>
          </p:cNvCxnSpPr>
          <p:nvPr/>
        </p:nvCxnSpPr>
        <p:spPr>
          <a:xfrm>
            <a:off x="7021935" y="2731790"/>
            <a:ext cx="288032" cy="18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D44528-6D2F-46FD-AB99-C222A94828AE}"/>
              </a:ext>
            </a:extLst>
          </p:cNvPr>
          <p:cNvCxnSpPr>
            <a:cxnSpLocks/>
          </p:cNvCxnSpPr>
          <p:nvPr/>
        </p:nvCxnSpPr>
        <p:spPr>
          <a:xfrm>
            <a:off x="6222851" y="3409976"/>
            <a:ext cx="288032" cy="183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3CA952-6DCE-4665-B995-078B31857812}"/>
              </a:ext>
            </a:extLst>
          </p:cNvPr>
          <p:cNvCxnSpPr>
            <a:cxnSpLocks/>
          </p:cNvCxnSpPr>
          <p:nvPr/>
        </p:nvCxnSpPr>
        <p:spPr>
          <a:xfrm flipV="1">
            <a:off x="6222851" y="2731790"/>
            <a:ext cx="0" cy="680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652C0B-496A-4A74-9D54-F029BD44B14A}"/>
              </a:ext>
            </a:extLst>
          </p:cNvPr>
          <p:cNvCxnSpPr/>
          <p:nvPr/>
        </p:nvCxnSpPr>
        <p:spPr>
          <a:xfrm>
            <a:off x="6229847" y="2731790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A46389-2EAC-4E72-8FE5-A3740A2CA525}"/>
              </a:ext>
            </a:extLst>
          </p:cNvPr>
          <p:cNvCxnSpPr>
            <a:cxnSpLocks/>
          </p:cNvCxnSpPr>
          <p:nvPr/>
        </p:nvCxnSpPr>
        <p:spPr>
          <a:xfrm>
            <a:off x="7021935" y="3412297"/>
            <a:ext cx="288032" cy="1837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E9816D-A3E0-4743-8E39-654B58AE0E2B}"/>
              </a:ext>
            </a:extLst>
          </p:cNvPr>
          <p:cNvCxnSpPr/>
          <p:nvPr/>
        </p:nvCxnSpPr>
        <p:spPr>
          <a:xfrm>
            <a:off x="6229847" y="3400451"/>
            <a:ext cx="79208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760E51-400C-4743-8940-16449A94DD25}"/>
              </a:ext>
            </a:extLst>
          </p:cNvPr>
          <p:cNvCxnSpPr>
            <a:cxnSpLocks/>
          </p:cNvCxnSpPr>
          <p:nvPr/>
        </p:nvCxnSpPr>
        <p:spPr>
          <a:xfrm flipH="1">
            <a:off x="7021935" y="2726256"/>
            <a:ext cx="5308" cy="67419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DAB0CF-4E2B-4869-B000-DD0DBD5E03E6}"/>
              </a:ext>
            </a:extLst>
          </p:cNvPr>
          <p:cNvCxnSpPr>
            <a:cxnSpLocks/>
          </p:cNvCxnSpPr>
          <p:nvPr/>
        </p:nvCxnSpPr>
        <p:spPr>
          <a:xfrm flipH="1" flipV="1">
            <a:off x="6510883" y="3164211"/>
            <a:ext cx="47080" cy="55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0441F2-B9C4-4DD8-BD35-FD21C344EF7C}"/>
              </a:ext>
            </a:extLst>
          </p:cNvPr>
          <p:cNvCxnSpPr>
            <a:cxnSpLocks/>
          </p:cNvCxnSpPr>
          <p:nvPr/>
        </p:nvCxnSpPr>
        <p:spPr>
          <a:xfrm flipV="1">
            <a:off x="6462713" y="3164682"/>
            <a:ext cx="47625" cy="40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8F2A3C-7209-45A0-A3A0-4212AE82D8A1}"/>
              </a:ext>
            </a:extLst>
          </p:cNvPr>
          <p:cNvCxnSpPr>
            <a:cxnSpLocks/>
          </p:cNvCxnSpPr>
          <p:nvPr/>
        </p:nvCxnSpPr>
        <p:spPr>
          <a:xfrm flipH="1" flipV="1">
            <a:off x="6329363" y="3479007"/>
            <a:ext cx="4762" cy="452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64A31D-1B6C-4F2F-9813-5E2A36D22801}"/>
              </a:ext>
            </a:extLst>
          </p:cNvPr>
          <p:cNvCxnSpPr>
            <a:cxnSpLocks/>
          </p:cNvCxnSpPr>
          <p:nvPr/>
        </p:nvCxnSpPr>
        <p:spPr>
          <a:xfrm flipV="1">
            <a:off x="6331744" y="3471863"/>
            <a:ext cx="38100" cy="71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B06C42-3620-4B10-BD76-549C19F980A6}"/>
              </a:ext>
            </a:extLst>
          </p:cNvPr>
          <p:cNvCxnSpPr>
            <a:cxnSpLocks/>
          </p:cNvCxnSpPr>
          <p:nvPr/>
        </p:nvCxnSpPr>
        <p:spPr>
          <a:xfrm flipH="1" flipV="1">
            <a:off x="6855619" y="3555206"/>
            <a:ext cx="50006" cy="404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8C7B81-4E86-4E6F-BE54-D61F08C4AF2B}"/>
              </a:ext>
            </a:extLst>
          </p:cNvPr>
          <p:cNvCxnSpPr>
            <a:cxnSpLocks/>
          </p:cNvCxnSpPr>
          <p:nvPr/>
        </p:nvCxnSpPr>
        <p:spPr>
          <a:xfrm flipH="1">
            <a:off x="6862763" y="3593306"/>
            <a:ext cx="35719" cy="33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E26DE1-A92B-4BD3-BDB4-BA837238B35A}"/>
                  </a:ext>
                </a:extLst>
              </p:cNvPr>
              <p:cNvSpPr txBox="1"/>
              <p:nvPr/>
            </p:nvSpPr>
            <p:spPr>
              <a:xfrm>
                <a:off x="6905036" y="2501900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5E26DE1-A92B-4BD3-BDB4-BA837238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036" y="2501900"/>
                <a:ext cx="22918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231EC3-D719-4F7D-85B0-F9B472B0D137}"/>
                  </a:ext>
                </a:extLst>
              </p:cNvPr>
              <p:cNvSpPr txBox="1"/>
              <p:nvPr/>
            </p:nvSpPr>
            <p:spPr>
              <a:xfrm>
                <a:off x="7241868" y="2784760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231EC3-D719-4F7D-85B0-F9B472B0D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68" y="2784760"/>
                <a:ext cx="22918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028081-C07F-4E7A-B9ED-8B33068BE9F2}"/>
                  </a:ext>
                </a:extLst>
              </p:cNvPr>
              <p:cNvSpPr txBox="1"/>
              <p:nvPr/>
            </p:nvSpPr>
            <p:spPr>
              <a:xfrm>
                <a:off x="6322882" y="2842228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E028081-C07F-4E7A-B9ED-8B33068B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882" y="2842228"/>
                <a:ext cx="22918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728041-9080-4A78-9F0E-82DD40B9E162}"/>
                  </a:ext>
                </a:extLst>
              </p:cNvPr>
              <p:cNvSpPr txBox="1"/>
              <p:nvPr/>
            </p:nvSpPr>
            <p:spPr>
              <a:xfrm>
                <a:off x="6031891" y="2623529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2728041-9080-4A78-9F0E-82DD40B9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891" y="2623529"/>
                <a:ext cx="22918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E41349-9A5B-461E-B17C-2FFDBCDB24EE}"/>
                  </a:ext>
                </a:extLst>
              </p:cNvPr>
              <p:cNvSpPr txBox="1"/>
              <p:nvPr/>
            </p:nvSpPr>
            <p:spPr>
              <a:xfrm>
                <a:off x="7231490" y="3487360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E41349-9A5B-461E-B17C-2FFDBCDB2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490" y="3487360"/>
                <a:ext cx="22918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A35A75-BB69-4B05-9BA6-0F9A303EA74B}"/>
                  </a:ext>
                </a:extLst>
              </p:cNvPr>
              <p:cNvSpPr txBox="1"/>
              <p:nvPr/>
            </p:nvSpPr>
            <p:spPr>
              <a:xfrm>
                <a:off x="6951188" y="3223056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A35A75-BB69-4B05-9BA6-0F9A303E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88" y="3223056"/>
                <a:ext cx="229189" cy="261610"/>
              </a:xfrm>
              <a:prstGeom prst="rect">
                <a:avLst/>
              </a:prstGeom>
              <a:blipFill>
                <a:blip r:embed="rId11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1F5FB9-212E-476F-8269-0E5F29DC9DF9}"/>
                  </a:ext>
                </a:extLst>
              </p:cNvPr>
              <p:cNvSpPr txBox="1"/>
              <p:nvPr/>
            </p:nvSpPr>
            <p:spPr>
              <a:xfrm>
                <a:off x="6363082" y="3557055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1F5FB9-212E-476F-8269-0E5F29DC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82" y="3557055"/>
                <a:ext cx="229189" cy="261610"/>
              </a:xfrm>
              <a:prstGeom prst="rect">
                <a:avLst/>
              </a:prstGeom>
              <a:blipFill>
                <a:blip r:embed="rId12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7F59F1-E91C-4081-887C-249A62F0BBC4}"/>
                  </a:ext>
                </a:extLst>
              </p:cNvPr>
              <p:cNvSpPr txBox="1"/>
              <p:nvPr/>
            </p:nvSpPr>
            <p:spPr>
              <a:xfrm>
                <a:off x="6652683" y="3391984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sz="11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7F59F1-E91C-4081-887C-249A62F0B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683" y="3391984"/>
                <a:ext cx="22918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692912C-F2C5-4041-8105-85293B4DCE66}"/>
                  </a:ext>
                </a:extLst>
              </p:cNvPr>
              <p:cNvSpPr txBox="1"/>
              <p:nvPr/>
            </p:nvSpPr>
            <p:spPr>
              <a:xfrm>
                <a:off x="6454219" y="2973015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1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692912C-F2C5-4041-8105-85293B4DC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219" y="2973015"/>
                <a:ext cx="22918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747091-7A72-464C-979D-BE653A63C7DC}"/>
                  </a:ext>
                </a:extLst>
              </p:cNvPr>
              <p:cNvSpPr txBox="1"/>
              <p:nvPr/>
            </p:nvSpPr>
            <p:spPr>
              <a:xfrm>
                <a:off x="6181320" y="3440790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sz="11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F747091-7A72-464C-979D-BE653A63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20" y="3440790"/>
                <a:ext cx="22918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D5A317-E79B-4EF6-BB07-87D21CB1DFA4}"/>
              </a:ext>
            </a:extLst>
          </p:cNvPr>
          <p:cNvCxnSpPr>
            <a:cxnSpLocks/>
          </p:cNvCxnSpPr>
          <p:nvPr/>
        </p:nvCxnSpPr>
        <p:spPr>
          <a:xfrm flipV="1">
            <a:off x="6510338" y="2724150"/>
            <a:ext cx="500062" cy="871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28A93FA-5D9D-4E80-A40A-A11E27A4A1F9}"/>
              </a:ext>
            </a:extLst>
          </p:cNvPr>
          <p:cNvCxnSpPr>
            <a:cxnSpLocks/>
          </p:cNvCxnSpPr>
          <p:nvPr/>
        </p:nvCxnSpPr>
        <p:spPr>
          <a:xfrm flipV="1">
            <a:off x="6219826" y="2919413"/>
            <a:ext cx="1090612" cy="4905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359E3F-FFA8-4CC7-AAC0-76CB89402408}"/>
                  </a:ext>
                </a:extLst>
              </p:cNvPr>
              <p:cNvSpPr txBox="1"/>
              <p:nvPr/>
            </p:nvSpPr>
            <p:spPr>
              <a:xfrm>
                <a:off x="6023146" y="3304095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359E3F-FFA8-4CC7-AAC0-76CB89402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46" y="3304095"/>
                <a:ext cx="229189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134750-F5A3-49F6-8274-CADBADE4E8FC}"/>
                  </a:ext>
                </a:extLst>
              </p:cNvPr>
              <p:cNvSpPr txBox="1"/>
              <p:nvPr/>
            </p:nvSpPr>
            <p:spPr>
              <a:xfrm>
                <a:off x="4829962" y="3968577"/>
                <a:ext cx="4312894" cy="263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Suppose there is a point of intersection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1400" dirty="0"/>
                  <a:t>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𝑂𝐸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𝐵𝐺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We can get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1400" dirty="0"/>
                  <a:t> in two ways: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</m:oMath>
                </a14:m>
                <a:r>
                  <a:rPr lang="en-GB" sz="1400" dirty="0"/>
                  <a:t> for some scalar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e>
                    </m:acc>
                  </m:oMath>
                </a14:m>
                <a:r>
                  <a:rPr lang="en-GB" sz="1400" dirty="0"/>
                  <a:t> for some scalar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dirty="0"/>
                  <a:t>Comparing coefficients,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Adding: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 ∴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400" dirty="0"/>
              </a:p>
              <a:p>
                <a:r>
                  <a:rPr lang="en-GB" sz="1400" dirty="0"/>
                  <a:t>Therefore lines bisect each other.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7134750-F5A3-49F6-8274-CADBADE4E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62" y="3968577"/>
                <a:ext cx="4312894" cy="2633670"/>
              </a:xfrm>
              <a:prstGeom prst="rect">
                <a:avLst/>
              </a:prstGeom>
              <a:blipFill>
                <a:blip r:embed="rId17"/>
                <a:stretch>
                  <a:fillRect l="-424" t="-463" b="-1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61B719-8EE4-4BB9-8596-1E9573A17C9F}"/>
                  </a:ext>
                </a:extLst>
              </p:cNvPr>
              <p:cNvSpPr txBox="1"/>
              <p:nvPr/>
            </p:nvSpPr>
            <p:spPr>
              <a:xfrm>
                <a:off x="6653823" y="3102032"/>
                <a:ext cx="2291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961B719-8EE4-4BB9-8596-1E9573A1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823" y="3102032"/>
                <a:ext cx="229189" cy="261610"/>
              </a:xfrm>
              <a:prstGeom prst="rect">
                <a:avLst/>
              </a:prstGeom>
              <a:blipFill>
                <a:blip r:embed="rId18"/>
                <a:stretch>
                  <a:fillRect r="-8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27DF12E-C009-4614-BE06-345F3D2F115F}"/>
              </a:ext>
            </a:extLst>
          </p:cNvPr>
          <p:cNvSpPr txBox="1"/>
          <p:nvPr/>
        </p:nvSpPr>
        <p:spPr>
          <a:xfrm>
            <a:off x="7658563" y="2778432"/>
            <a:ext cx="1428875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The strategy behind this type of question is to find the point of intersection in 2 ways, and compare coefficients.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251193E-5B70-40FB-985A-2A8826062B5F}"/>
              </a:ext>
            </a:extLst>
          </p:cNvPr>
          <p:cNvSpPr/>
          <p:nvPr/>
        </p:nvSpPr>
        <p:spPr>
          <a:xfrm>
            <a:off x="314149" y="3366507"/>
            <a:ext cx="4034568" cy="13586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8C7A74-952F-4100-A2B3-19061ED454B6}"/>
              </a:ext>
            </a:extLst>
          </p:cNvPr>
          <p:cNvSpPr/>
          <p:nvPr/>
        </p:nvSpPr>
        <p:spPr>
          <a:xfrm>
            <a:off x="4822341" y="3888692"/>
            <a:ext cx="4257863" cy="2714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681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12C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2/AS</a:t>
            </a:r>
          </a:p>
          <a:p>
            <a:r>
              <a:rPr lang="en-GB" sz="2400" dirty="0"/>
              <a:t>Pages 107-108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D5EE45-32DD-EBB7-9643-C9893037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28" y="764704"/>
            <a:ext cx="68580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7BD762D-77D1-0526-B7CF-A288A759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8" y="692696"/>
            <a:ext cx="7124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38429D-378E-A62E-5B4E-E5EDBD53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1" y="980728"/>
            <a:ext cx="8554498" cy="402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99D2796-F6E1-7094-E889-2C64E320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51530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61747</TotalTime>
  <Words>598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P2 Chapter 11: 3D Vectors  Solving Geometric Problems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1281</cp:revision>
  <dcterms:created xsi:type="dcterms:W3CDTF">2013-02-28T07:36:55Z</dcterms:created>
  <dcterms:modified xsi:type="dcterms:W3CDTF">2024-09-24T16:08:22Z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