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481" r:id="rId5"/>
    <p:sldId id="608" r:id="rId6"/>
    <p:sldId id="609" r:id="rId7"/>
    <p:sldId id="610" r:id="rId8"/>
    <p:sldId id="533" r:id="rId9"/>
    <p:sldId id="700" r:id="rId10"/>
    <p:sldId id="532" r:id="rId11"/>
    <p:sldId id="70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48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3986"/>
            <a:ext cx="9144000" cy="181513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S1 Chapter 3: </a:t>
            </a:r>
            <a:r>
              <a:rPr lang="en-GB" dirty="0">
                <a:solidFill>
                  <a:schemeClr val="accent5"/>
                </a:solidFill>
              </a:rPr>
              <a:t>Data Representations</a:t>
            </a:r>
            <a:br>
              <a:rPr lang="en-GB" dirty="0">
                <a:solidFill>
                  <a:schemeClr val="accent5"/>
                </a:solidFill>
              </a:rPr>
            </a:br>
            <a:br>
              <a:rPr lang="en-GB" dirty="0">
                <a:solidFill>
                  <a:schemeClr val="accent5"/>
                </a:solidFill>
              </a:rPr>
            </a:br>
            <a:r>
              <a:rPr lang="en-GB" dirty="0"/>
              <a:t>Cumulative Frequency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aw.info/images/BlankGrap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2698"/>
            <a:ext cx="8136904" cy="6102678"/>
          </a:xfrm>
          <a:prstGeom prst="rect">
            <a:avLst/>
          </a:prstGeom>
          <a:noFill/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60359"/>
              </p:ext>
            </p:extLst>
          </p:nvPr>
        </p:nvGraphicFramePr>
        <p:xfrm>
          <a:off x="927493" y="667612"/>
          <a:ext cx="44437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Cumul</a:t>
                      </a:r>
                      <a:r>
                        <a:rPr lang="en-GB" dirty="0"/>
                        <a:t> Freq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9.6 &lt; t ≤ 9.7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9.7 &lt; t ≤ 9.9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9.9 &lt; t ≤ 10.05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10.05 &lt; t ≤ 10.2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6064" y="623731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9.5        9.6        9.7        9.8       9.9       10.0      10.1      10.2      10.3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4376" y="64886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(s)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054279" y="3259143"/>
            <a:ext cx="24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Cumulative Frequency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984" y="1566104"/>
            <a:ext cx="5760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32</a:t>
            </a:r>
          </a:p>
          <a:p>
            <a:endParaRPr lang="en-GB" dirty="0"/>
          </a:p>
          <a:p>
            <a:r>
              <a:rPr lang="en-GB" dirty="0"/>
              <a:t>28</a:t>
            </a:r>
          </a:p>
          <a:p>
            <a:endParaRPr lang="en-GB" dirty="0"/>
          </a:p>
          <a:p>
            <a:r>
              <a:rPr lang="en-GB" dirty="0"/>
              <a:t>24</a:t>
            </a:r>
          </a:p>
          <a:p>
            <a:endParaRPr lang="en-GB" dirty="0"/>
          </a:p>
          <a:p>
            <a:r>
              <a:rPr lang="en-GB" dirty="0"/>
              <a:t>20</a:t>
            </a:r>
          </a:p>
          <a:p>
            <a:endParaRPr lang="en-GB" dirty="0"/>
          </a:p>
          <a:p>
            <a:r>
              <a:rPr lang="en-GB" dirty="0"/>
              <a:t>16</a:t>
            </a:r>
          </a:p>
          <a:p>
            <a:endParaRPr lang="en-GB" dirty="0"/>
          </a:p>
          <a:p>
            <a:r>
              <a:rPr lang="en-GB" dirty="0"/>
              <a:t>12</a:t>
            </a:r>
          </a:p>
          <a:p>
            <a:endParaRPr lang="en-GB" dirty="0"/>
          </a:p>
          <a:p>
            <a:r>
              <a:rPr lang="en-GB" dirty="0"/>
              <a:t>8</a:t>
            </a:r>
          </a:p>
          <a:p>
            <a:endParaRPr lang="en-GB" dirty="0"/>
          </a:p>
          <a:p>
            <a:r>
              <a:rPr lang="en-GB" dirty="0"/>
              <a:t>4</a:t>
            </a:r>
          </a:p>
          <a:p>
            <a:endParaRPr lang="en-GB" dirty="0"/>
          </a:p>
          <a:p>
            <a:r>
              <a:rPr lang="en-GB" dirty="0"/>
              <a:t>0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2099692" y="5894452"/>
            <a:ext cx="216024" cy="216024"/>
            <a:chOff x="8460432" y="4797152"/>
            <a:chExt cx="216024" cy="2160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14"/>
          <p:cNvGrpSpPr/>
          <p:nvPr/>
        </p:nvGrpSpPr>
        <p:grpSpPr>
          <a:xfrm>
            <a:off x="3491880" y="5373216"/>
            <a:ext cx="216024" cy="216024"/>
            <a:chOff x="8460432" y="4797152"/>
            <a:chExt cx="216024" cy="21602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17"/>
          <p:cNvGrpSpPr/>
          <p:nvPr/>
        </p:nvGrpSpPr>
        <p:grpSpPr>
          <a:xfrm>
            <a:off x="4572000" y="4005064"/>
            <a:ext cx="216024" cy="216024"/>
            <a:chOff x="8460432" y="4797152"/>
            <a:chExt cx="216024" cy="21602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20"/>
          <p:cNvGrpSpPr/>
          <p:nvPr/>
        </p:nvGrpSpPr>
        <p:grpSpPr>
          <a:xfrm>
            <a:off x="5580112" y="1628800"/>
            <a:ext cx="216024" cy="216024"/>
            <a:chOff x="8460432" y="4797152"/>
            <a:chExt cx="216024" cy="21602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40"/>
          <p:cNvGrpSpPr/>
          <p:nvPr/>
        </p:nvGrpSpPr>
        <p:grpSpPr>
          <a:xfrm>
            <a:off x="1510748" y="1749287"/>
            <a:ext cx="4198289" cy="4420925"/>
            <a:chOff x="1510748" y="1749287"/>
            <a:chExt cx="4198289" cy="4420925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510748" y="6021288"/>
              <a:ext cx="684988" cy="1489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195736" y="5486400"/>
              <a:ext cx="1414156" cy="5348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609892" y="4110825"/>
              <a:ext cx="1081378" cy="13914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675367" y="1749287"/>
              <a:ext cx="1033670" cy="23694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1403648" y="6053540"/>
            <a:ext cx="216024" cy="216024"/>
            <a:chOff x="8460432" y="4797152"/>
            <a:chExt cx="216024" cy="216024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741581" y="2132856"/>
                <a:ext cx="3222907" cy="461665"/>
              </a:xfrm>
              <a:prstGeom prst="rect">
                <a:avLst/>
              </a:prstGeom>
              <a:solidFill>
                <a:schemeClr val="lt1">
                  <a:alpha val="78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400" dirty="0"/>
                  <a:t> </a:t>
                </a:r>
                <a:r>
                  <a:rPr lang="en-GB" sz="2400" b="1" dirty="0"/>
                  <a:t>10.07s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81" y="2132856"/>
                <a:ext cx="3222907" cy="461665"/>
              </a:xfrm>
              <a:prstGeom prst="rect">
                <a:avLst/>
              </a:prstGeom>
              <a:blipFill>
                <a:blip r:embed="rId3"/>
                <a:stretch>
                  <a:fillRect l="-2627" t="-7500" r="-3377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741581" y="2852936"/>
                <a:ext cx="3222907" cy="461665"/>
              </a:xfrm>
              <a:prstGeom prst="rect">
                <a:avLst/>
              </a:prstGeom>
              <a:solidFill>
                <a:schemeClr val="lt1">
                  <a:alpha val="78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400" dirty="0"/>
                  <a:t> </a:t>
                </a:r>
                <a:r>
                  <a:rPr lang="en-GB" sz="2400" b="1" dirty="0"/>
                  <a:t>9.95s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81" y="2852936"/>
                <a:ext cx="3222907" cy="461665"/>
              </a:xfrm>
              <a:prstGeom prst="rect">
                <a:avLst/>
              </a:prstGeom>
              <a:blipFill>
                <a:blip r:embed="rId4"/>
                <a:stretch>
                  <a:fillRect l="-2627" t="-7500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41581" y="3507395"/>
                <a:ext cx="3222907" cy="461665"/>
              </a:xfrm>
              <a:prstGeom prst="rect">
                <a:avLst/>
              </a:prstGeom>
              <a:solidFill>
                <a:schemeClr val="lt1">
                  <a:alpha val="78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400" b="1" dirty="0"/>
                  <a:t> 10.13s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81" y="3507395"/>
                <a:ext cx="3222907" cy="461665"/>
              </a:xfrm>
              <a:prstGeom prst="rect">
                <a:avLst/>
              </a:prstGeom>
              <a:blipFill>
                <a:blip r:embed="rId5"/>
                <a:stretch>
                  <a:fillRect l="-2627" t="-7500" r="-938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8021878" y="2152405"/>
            <a:ext cx="930735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985051" y="2851195"/>
            <a:ext cx="967562" cy="463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21877" y="3506882"/>
            <a:ext cx="930735" cy="455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770984" y="4303214"/>
            <a:ext cx="2736304" cy="830997"/>
          </a:xfrm>
          <a:prstGeom prst="rect">
            <a:avLst/>
          </a:prstGeom>
          <a:solidFill>
            <a:schemeClr val="lt1">
              <a:alpha val="78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Interquartile Range</a:t>
            </a:r>
          </a:p>
          <a:p>
            <a:r>
              <a:rPr lang="en-GB" sz="2400" dirty="0"/>
              <a:t>               =  </a:t>
            </a:r>
            <a:r>
              <a:rPr lang="en-GB" sz="2400" b="1" dirty="0"/>
              <a:t>0.18s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139136" y="4663254"/>
            <a:ext cx="86409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856904" y="3962400"/>
            <a:ext cx="3885784" cy="609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754880" y="3962400"/>
            <a:ext cx="30480" cy="220065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827584" y="5090160"/>
            <a:ext cx="3116528" cy="112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3968496" y="5059680"/>
            <a:ext cx="12192" cy="110337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827584" y="2852936"/>
            <a:ext cx="4392488" cy="6096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220072" y="2852936"/>
            <a:ext cx="0" cy="331236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671909" y="1099660"/>
            <a:ext cx="648072" cy="2880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Plot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686424" y="1445185"/>
            <a:ext cx="648072" cy="2880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Plot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71909" y="1819740"/>
            <a:ext cx="648072" cy="2880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Plot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671909" y="2179780"/>
            <a:ext cx="648072" cy="2880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Plot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50857" y="649715"/>
            <a:ext cx="3083587" cy="1323439"/>
          </a:xfrm>
          <a:prstGeom prst="rect">
            <a:avLst/>
          </a:prstGeom>
          <a:solidFill>
            <a:schemeClr val="lt1">
              <a:alpha val="78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These graphs are intended to show the running total of people/things </a:t>
            </a:r>
            <a:r>
              <a:rPr lang="en-GB" sz="1600" b="1" u="sng" dirty="0"/>
              <a:t>up to</a:t>
            </a:r>
            <a:r>
              <a:rPr lang="en-GB" sz="1600" b="1" dirty="0"/>
              <a:t> </a:t>
            </a:r>
            <a:r>
              <a:rPr lang="en-GB" sz="1600" dirty="0"/>
              <a:t>a particular value, and are particularly useful in estimating the median and quartiles.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5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Cumulative Frequency Diagrams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maaw.info/images/BlankGraph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76672"/>
            <a:ext cx="8136904" cy="610267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6064" y="623731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9.5        9.6        9.7        9.8       9.9       10.0      10.1      10.2      10.3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4376" y="64886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 (s)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1054279" y="3259143"/>
            <a:ext cx="247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Cumulative Frequency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984" y="1566104"/>
            <a:ext cx="5760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32</a:t>
            </a:r>
          </a:p>
          <a:p>
            <a:endParaRPr lang="en-GB" dirty="0"/>
          </a:p>
          <a:p>
            <a:r>
              <a:rPr lang="en-GB" dirty="0"/>
              <a:t>28</a:t>
            </a:r>
          </a:p>
          <a:p>
            <a:endParaRPr lang="en-GB" dirty="0"/>
          </a:p>
          <a:p>
            <a:r>
              <a:rPr lang="en-GB" dirty="0"/>
              <a:t>24</a:t>
            </a:r>
          </a:p>
          <a:p>
            <a:endParaRPr lang="en-GB" dirty="0"/>
          </a:p>
          <a:p>
            <a:r>
              <a:rPr lang="en-GB" dirty="0"/>
              <a:t>20</a:t>
            </a:r>
          </a:p>
          <a:p>
            <a:endParaRPr lang="en-GB" dirty="0"/>
          </a:p>
          <a:p>
            <a:r>
              <a:rPr lang="en-GB" dirty="0"/>
              <a:t>16</a:t>
            </a:r>
          </a:p>
          <a:p>
            <a:endParaRPr lang="en-GB" dirty="0"/>
          </a:p>
          <a:p>
            <a:r>
              <a:rPr lang="en-GB" dirty="0"/>
              <a:t>12</a:t>
            </a:r>
          </a:p>
          <a:p>
            <a:endParaRPr lang="en-GB" dirty="0"/>
          </a:p>
          <a:p>
            <a:r>
              <a:rPr lang="en-GB" dirty="0"/>
              <a:t>8</a:t>
            </a:r>
          </a:p>
          <a:p>
            <a:endParaRPr lang="en-GB" dirty="0"/>
          </a:p>
          <a:p>
            <a:r>
              <a:rPr lang="en-GB" dirty="0"/>
              <a:t>4</a:t>
            </a:r>
          </a:p>
          <a:p>
            <a:endParaRPr lang="en-GB" dirty="0"/>
          </a:p>
          <a:p>
            <a:r>
              <a:rPr lang="en-GB" dirty="0"/>
              <a:t>0</a:t>
            </a:r>
          </a:p>
        </p:txBody>
      </p:sp>
      <p:grpSp>
        <p:nvGrpSpPr>
          <p:cNvPr id="2" name="Group 13"/>
          <p:cNvGrpSpPr/>
          <p:nvPr/>
        </p:nvGrpSpPr>
        <p:grpSpPr>
          <a:xfrm>
            <a:off x="2099692" y="5894452"/>
            <a:ext cx="216024" cy="216024"/>
            <a:chOff x="8460432" y="4797152"/>
            <a:chExt cx="216024" cy="21602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14"/>
          <p:cNvGrpSpPr/>
          <p:nvPr/>
        </p:nvGrpSpPr>
        <p:grpSpPr>
          <a:xfrm>
            <a:off x="3491880" y="5373216"/>
            <a:ext cx="216024" cy="216024"/>
            <a:chOff x="8460432" y="4797152"/>
            <a:chExt cx="216024" cy="21602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" name="Group 17"/>
          <p:cNvGrpSpPr/>
          <p:nvPr/>
        </p:nvGrpSpPr>
        <p:grpSpPr>
          <a:xfrm>
            <a:off x="4572000" y="4005064"/>
            <a:ext cx="216024" cy="216024"/>
            <a:chOff x="8460432" y="4797152"/>
            <a:chExt cx="216024" cy="21602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20"/>
          <p:cNvGrpSpPr/>
          <p:nvPr/>
        </p:nvGrpSpPr>
        <p:grpSpPr>
          <a:xfrm>
            <a:off x="5580112" y="1628800"/>
            <a:ext cx="216024" cy="216024"/>
            <a:chOff x="8460432" y="4797152"/>
            <a:chExt cx="216024" cy="216024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40"/>
          <p:cNvGrpSpPr/>
          <p:nvPr/>
        </p:nvGrpSpPr>
        <p:grpSpPr>
          <a:xfrm>
            <a:off x="1510748" y="1749287"/>
            <a:ext cx="4198289" cy="4420925"/>
            <a:chOff x="1510748" y="1749287"/>
            <a:chExt cx="4198289" cy="4420925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510748" y="6021288"/>
              <a:ext cx="684988" cy="1489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195736" y="5486400"/>
              <a:ext cx="1414156" cy="5348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609892" y="4110825"/>
              <a:ext cx="1081378" cy="139147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4675367" y="1749287"/>
              <a:ext cx="1033670" cy="236949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37"/>
          <p:cNvGrpSpPr/>
          <p:nvPr/>
        </p:nvGrpSpPr>
        <p:grpSpPr>
          <a:xfrm>
            <a:off x="1403648" y="6053540"/>
            <a:ext cx="216024" cy="216024"/>
            <a:chOff x="8460432" y="4797152"/>
            <a:chExt cx="216024" cy="216024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8460432" y="4797152"/>
              <a:ext cx="216024" cy="2160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6156176" y="1196752"/>
            <a:ext cx="2592288" cy="4801314"/>
          </a:xfrm>
          <a:prstGeom prst="rect">
            <a:avLst/>
          </a:prstGeom>
          <a:solidFill>
            <a:schemeClr val="lt1">
              <a:alpha val="84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Estimate how many runners had a time less than 10.15s.</a:t>
            </a:r>
          </a:p>
          <a:p>
            <a:endParaRPr lang="en-GB" dirty="0"/>
          </a:p>
          <a:p>
            <a:r>
              <a:rPr lang="en-GB" b="1" dirty="0"/>
              <a:t>26    runners</a:t>
            </a:r>
          </a:p>
          <a:p>
            <a:endParaRPr lang="en-GB" dirty="0"/>
          </a:p>
          <a:p>
            <a:r>
              <a:rPr lang="en-GB" dirty="0"/>
              <a:t>Estimate how many runners had a time more than 9.95</a:t>
            </a:r>
          </a:p>
          <a:p>
            <a:endParaRPr lang="en-GB" dirty="0"/>
          </a:p>
          <a:p>
            <a:r>
              <a:rPr lang="en-GB" b="1" dirty="0"/>
              <a:t>32 – 8 = 24  runners</a:t>
            </a:r>
          </a:p>
          <a:p>
            <a:endParaRPr lang="en-GB" b="1" dirty="0"/>
          </a:p>
          <a:p>
            <a:r>
              <a:rPr lang="en-GB" dirty="0"/>
              <a:t>Estimate how many runners had a time between 9.8s and 10s</a:t>
            </a:r>
          </a:p>
          <a:p>
            <a:endParaRPr lang="en-GB" dirty="0"/>
          </a:p>
          <a:p>
            <a:r>
              <a:rPr lang="en-GB" b="1" dirty="0"/>
              <a:t>11 – 3 = 8  runners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276872"/>
            <a:ext cx="40883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28184" y="3861048"/>
            <a:ext cx="1056536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28184" y="5517232"/>
            <a:ext cx="936104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Cumulative Frequency Diagrams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53" grpId="0" animBg="1"/>
      <p:bldP spid="55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19-20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86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99191AE-459A-E4CA-AEA8-47F7D1D8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5" y="908720"/>
            <a:ext cx="72104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86F2B63-F444-90D3-7A1D-5C37B59A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553" y="836712"/>
            <a:ext cx="7143750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FD645E4-E828-1D85-F0D9-51BA6A99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54" y="681476"/>
            <a:ext cx="8514692" cy="612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76F442C-4609-83CE-FE19-DDD970F6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5" y="1219777"/>
            <a:ext cx="8669210" cy="44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4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548E99-6487-4709-9995-50EABC69F40C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E5518AA3-D0C3-4251-8C48-C1202218CE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DEFB0B-DE55-4BBD-988F-F968263A41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20178</TotalTime>
  <Words>225</Words>
  <Application>Microsoft Office PowerPoint</Application>
  <PresentationFormat>On-screen Show (4:3)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S1 Chapter 3: Data Representations  Cumulative Frequency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780</cp:revision>
  <dcterms:created xsi:type="dcterms:W3CDTF">2013-02-28T07:36:55Z</dcterms:created>
  <dcterms:modified xsi:type="dcterms:W3CDTF">2024-06-06T15:09:00Z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