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sldIdLst>
    <p:sldId id="716" r:id="rId5"/>
    <p:sldId id="722" r:id="rId6"/>
    <p:sldId id="721" r:id="rId7"/>
    <p:sldId id="554" r:id="rId8"/>
    <p:sldId id="533" r:id="rId9"/>
    <p:sldId id="717" r:id="rId10"/>
    <p:sldId id="718" r:id="rId11"/>
    <p:sldId id="700" r:id="rId12"/>
    <p:sldId id="719" r:id="rId13"/>
    <p:sldId id="701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mie Frost" initials="JF" lastIdx="0" clrIdx="0">
    <p:extLst>
      <p:ext uri="{19B8F6BF-5375-455C-9EA6-DF929625EA0E}">
        <p15:presenceInfo xmlns:p15="http://schemas.microsoft.com/office/powerpoint/2012/main" userId="13ffd922e6d1d98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90" autoAdjust="0"/>
    <p:restoredTop sz="88534" autoAdjust="0"/>
  </p:normalViewPr>
  <p:slideViewPr>
    <p:cSldViewPr>
      <p:cViewPr varScale="1">
        <p:scale>
          <a:sx n="114" d="100"/>
          <a:sy n="114" d="100"/>
        </p:scale>
        <p:origin x="1620" y="120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E87F4A-DD11-41AF-8B76-F2E5B6202836}" type="datetimeFigureOut">
              <a:rPr lang="en-GB" smtClean="0"/>
              <a:pPr/>
              <a:t>22/06/2024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2F2399-CD51-4C4C-BC34-03B9F40F9CF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7450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22/06/2024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161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22/06/2024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3399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22/06/2024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2211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22/06/2024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171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22/06/2024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2520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22/06/2024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6172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22/06/2024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0052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22/06/2024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912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22/06/2024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336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22/06/2024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128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22/06/2024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649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AFE4D-3339-4F90-AB07-DAB31D79E32A}" type="datetimeFigureOut">
              <a:rPr lang="en-GB" smtClean="0"/>
              <a:pPr/>
              <a:t>22/06/2024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6745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104.png"/><Relationship Id="rId3" Type="http://schemas.openxmlformats.org/officeDocument/2006/relationships/image" Target="../media/image96.png"/><Relationship Id="rId7" Type="http://schemas.openxmlformats.org/officeDocument/2006/relationships/image" Target="../media/image99.png"/><Relationship Id="rId12" Type="http://schemas.openxmlformats.org/officeDocument/2006/relationships/image" Target="../media/image103.png"/><Relationship Id="rId2" Type="http://schemas.openxmlformats.org/officeDocument/2006/relationships/image" Target="../media/image95.png"/><Relationship Id="rId16" Type="http://schemas.openxmlformats.org/officeDocument/2006/relationships/image" Target="../media/image10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8.png"/><Relationship Id="rId11" Type="http://schemas.openxmlformats.org/officeDocument/2006/relationships/image" Target="../media/image102.png"/><Relationship Id="rId5" Type="http://schemas.openxmlformats.org/officeDocument/2006/relationships/image" Target="../media/image97.png"/><Relationship Id="rId15" Type="http://schemas.openxmlformats.org/officeDocument/2006/relationships/image" Target="../media/image106.png"/><Relationship Id="rId10" Type="http://schemas.openxmlformats.org/officeDocument/2006/relationships/image" Target="../media/image101.png"/><Relationship Id="rId4" Type="http://schemas.openxmlformats.org/officeDocument/2006/relationships/image" Target="../media/image1.png"/><Relationship Id="rId9" Type="http://schemas.openxmlformats.org/officeDocument/2006/relationships/image" Target="../media/image3.png"/><Relationship Id="rId1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116.png"/><Relationship Id="rId3" Type="http://schemas.openxmlformats.org/officeDocument/2006/relationships/image" Target="../media/image109.png"/><Relationship Id="rId7" Type="http://schemas.openxmlformats.org/officeDocument/2006/relationships/image" Target="../media/image112.png"/><Relationship Id="rId12" Type="http://schemas.openxmlformats.org/officeDocument/2006/relationships/image" Target="../media/image104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15.png"/><Relationship Id="rId5" Type="http://schemas.openxmlformats.org/officeDocument/2006/relationships/image" Target="../media/image99.png"/><Relationship Id="rId15" Type="http://schemas.openxmlformats.org/officeDocument/2006/relationships/image" Target="../media/image6.png"/><Relationship Id="rId10" Type="http://schemas.openxmlformats.org/officeDocument/2006/relationships/image" Target="../media/image114.png"/><Relationship Id="rId4" Type="http://schemas.openxmlformats.org/officeDocument/2006/relationships/image" Target="../media/image110.png"/><Relationship Id="rId9" Type="http://schemas.openxmlformats.org/officeDocument/2006/relationships/image" Target="../media/image113.png"/><Relationship Id="rId14" Type="http://schemas.openxmlformats.org/officeDocument/2006/relationships/image" Target="../media/image11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2130425"/>
            <a:ext cx="8640960" cy="3026767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92D050"/>
                </a:solidFill>
              </a:rPr>
              <a:t>M2 Chapter 7: </a:t>
            </a:r>
            <a:r>
              <a:rPr lang="en-GB" dirty="0">
                <a:solidFill>
                  <a:schemeClr val="accent5"/>
                </a:solidFill>
              </a:rPr>
              <a:t>Application of Forces</a:t>
            </a:r>
            <a:br>
              <a:rPr lang="en-GB" dirty="0"/>
            </a:br>
            <a:br>
              <a:rPr lang="en-GB" dirty="0"/>
            </a:br>
            <a:r>
              <a:rPr lang="en-GB" dirty="0"/>
              <a:t>Static Rigid Bodies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557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87744"/>
            <a:chOff x="0" y="13335"/>
            <a:chExt cx="9144218" cy="587744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84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</a:t>
              </a:r>
              <a:r>
                <a:rPr lang="en-GB" sz="3200" dirty="0">
                  <a:latin typeface="+mj-lt"/>
                </a:rPr>
                <a:t> Answers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FDF0A0AD-C14C-A1A8-A54E-55CFC24F7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796" y="980728"/>
            <a:ext cx="8244408" cy="3814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727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9D6F261-3A75-4483-914B-4109E4E7C16B}"/>
              </a:ext>
            </a:extLst>
          </p:cNvPr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>
              <a:extLst>
                <a:ext uri="{FF2B5EF4-FFF2-40B4-BE49-F238E27FC236}">
                  <a16:creationId xmlns:a16="http://schemas.microsoft.com/office/drawing/2014/main" id="{2B6E6D86-E001-49E7-B3C1-4EFDD8EC159E}"/>
                </a:ext>
              </a:extLst>
            </p:cNvPr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Static rigid bodies</a:t>
              </a:r>
              <a:endParaRPr lang="en-GB" sz="3200" dirty="0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8F79FCCF-8B54-4040-9E62-205B720061CB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D07C61EF-D39D-4346-B313-E30EF61FD889}"/>
              </a:ext>
            </a:extLst>
          </p:cNvPr>
          <p:cNvSpPr txBox="1"/>
          <p:nvPr/>
        </p:nvSpPr>
        <p:spPr>
          <a:xfrm>
            <a:off x="395535" y="836712"/>
            <a:ext cx="75768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Recall from the chapter on moments that for a stationary rigid body: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</a:t>
            </a:r>
            <a:r>
              <a:rPr lang="en-GB" b="1" dirty="0"/>
              <a:t>resultant force is 0</a:t>
            </a:r>
            <a:r>
              <a:rPr lang="en-GB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</a:t>
            </a:r>
            <a:r>
              <a:rPr lang="en-GB" b="1" dirty="0"/>
              <a:t>resultant moment is 0</a:t>
            </a:r>
            <a:r>
              <a:rPr lang="en-GB" dirty="0"/>
              <a:t>.</a:t>
            </a:r>
          </a:p>
          <a:p>
            <a:r>
              <a:rPr lang="en-GB" dirty="0"/>
              <a:t>The problems are the same as in the moments chapter, except now we may need to consider frictional forces.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62FC352-81AF-40AB-AB4B-F5E9DCECB6F7}"/>
                  </a:ext>
                </a:extLst>
              </p:cNvPr>
              <p:cNvSpPr txBox="1"/>
              <p:nvPr/>
            </p:nvSpPr>
            <p:spPr>
              <a:xfrm>
                <a:off x="424196" y="2427466"/>
                <a:ext cx="6691410" cy="1169551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/>
                  <a:t>[Textbook] A uniform rod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r>
                  <a:rPr lang="en-GB" sz="1400" dirty="0"/>
                  <a:t> of mass 40kg and length 10m rests with the end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sz="1400" dirty="0"/>
                  <a:t> on rough horizontal ground. The rod rests against a smooth peg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GB" sz="1400" dirty="0"/>
                  <a:t> where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𝐴𝐶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r>
                  <a:rPr lang="en-GB" sz="1400" dirty="0"/>
                  <a:t> m. The rod is in limiting equilibrium at an angle of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15°</m:t>
                    </m:r>
                  </m:oMath>
                </a14:m>
                <a:r>
                  <a:rPr lang="en-GB" sz="1400" dirty="0"/>
                  <a:t> to the horizontal. Find:</a:t>
                </a:r>
              </a:p>
              <a:p>
                <a:pPr marL="342900" indent="-342900">
                  <a:buAutoNum type="alphaLcParenBoth"/>
                </a:pPr>
                <a:r>
                  <a:rPr lang="en-GB" sz="1400" dirty="0"/>
                  <a:t>the magnitude of the reaction of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GB" sz="1400" dirty="0"/>
              </a:p>
              <a:p>
                <a:pPr marL="342900" indent="-342900">
                  <a:buAutoNum type="alphaLcParenBoth"/>
                </a:pPr>
                <a:r>
                  <a:rPr lang="en-GB" sz="1400" dirty="0"/>
                  <a:t>the coefficient of friction between the rod and the ground.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62FC352-81AF-40AB-AB4B-F5E9DCECB6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196" y="2427466"/>
                <a:ext cx="6691410" cy="116955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5EEF36A5-8100-4510-ACD0-BBBB244F3922}"/>
              </a:ext>
            </a:extLst>
          </p:cNvPr>
          <p:cNvSpPr/>
          <p:nvPr/>
        </p:nvSpPr>
        <p:spPr>
          <a:xfrm>
            <a:off x="2248396" y="4666166"/>
            <a:ext cx="147285" cy="1462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DAE850F-3A5B-4C87-B8AD-84A40E589BEF}"/>
              </a:ext>
            </a:extLst>
          </p:cNvPr>
          <p:cNvSpPr/>
          <p:nvPr/>
        </p:nvSpPr>
        <p:spPr>
          <a:xfrm rot="21345432">
            <a:off x="1177043" y="5210749"/>
            <a:ext cx="61576" cy="235944"/>
          </a:xfrm>
          <a:custGeom>
            <a:avLst/>
            <a:gdLst>
              <a:gd name="connsiteX0" fmla="*/ 38100 w 38100"/>
              <a:gd name="connsiteY0" fmla="*/ 190500 h 190500"/>
              <a:gd name="connsiteX1" fmla="*/ 30480 w 38100"/>
              <a:gd name="connsiteY1" fmla="*/ 76200 h 190500"/>
              <a:gd name="connsiteX2" fmla="*/ 0 w 38100"/>
              <a:gd name="connsiteY2" fmla="*/ 0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00" h="190500">
                <a:moveTo>
                  <a:pt x="38100" y="190500"/>
                </a:moveTo>
                <a:cubicBezTo>
                  <a:pt x="37465" y="149225"/>
                  <a:pt x="36830" y="107950"/>
                  <a:pt x="30480" y="76200"/>
                </a:cubicBezTo>
                <a:cubicBezTo>
                  <a:pt x="24130" y="44450"/>
                  <a:pt x="12065" y="22225"/>
                  <a:pt x="0" y="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F732E50-5F72-4D98-AD73-3853FD11D766}"/>
                  </a:ext>
                </a:extLst>
              </p:cNvPr>
              <p:cNvSpPr txBox="1"/>
              <p:nvPr/>
            </p:nvSpPr>
            <p:spPr>
              <a:xfrm>
                <a:off x="832988" y="5234174"/>
                <a:ext cx="50291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00" b="0" i="1" smtClean="0">
                          <a:latin typeface="Cambria Math" panose="02040503050406030204" pitchFamily="18" charset="0"/>
                        </a:rPr>
                        <m:t>15°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F732E50-5F72-4D98-AD73-3853FD11D7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988" y="5234174"/>
                <a:ext cx="502919" cy="2616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9972783-5D61-46A7-9783-21EAC646C588}"/>
                  </a:ext>
                </a:extLst>
              </p:cNvPr>
              <p:cNvSpPr txBox="1"/>
              <p:nvPr/>
            </p:nvSpPr>
            <p:spPr>
              <a:xfrm>
                <a:off x="1410538" y="5289220"/>
                <a:ext cx="37067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GB" sz="11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GB" sz="28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9972783-5D61-46A7-9783-21EAC646C5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0538" y="5289220"/>
                <a:ext cx="370676" cy="261610"/>
              </a:xfrm>
              <a:prstGeom prst="rect">
                <a:avLst/>
              </a:prstGeom>
              <a:blipFill>
                <a:blip r:embed="rId4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1BAC81F-76FC-4B41-AD1C-150875A6B49A}"/>
              </a:ext>
            </a:extLst>
          </p:cNvPr>
          <p:cNvCxnSpPr>
            <a:cxnSpLocks/>
          </p:cNvCxnSpPr>
          <p:nvPr/>
        </p:nvCxnSpPr>
        <p:spPr>
          <a:xfrm flipV="1">
            <a:off x="736600" y="4490721"/>
            <a:ext cx="1950720" cy="93852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B98A625-FAAF-4112-87D5-F6D4B097126C}"/>
              </a:ext>
            </a:extLst>
          </p:cNvPr>
          <p:cNvCxnSpPr>
            <a:cxnSpLocks/>
          </p:cNvCxnSpPr>
          <p:nvPr/>
        </p:nvCxnSpPr>
        <p:spPr>
          <a:xfrm flipV="1">
            <a:off x="743816" y="5434330"/>
            <a:ext cx="733194" cy="479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7CF2EFE-B3B2-4863-9ABD-49AB802B57FD}"/>
                  </a:ext>
                </a:extLst>
              </p:cNvPr>
              <p:cNvSpPr txBox="1"/>
              <p:nvPr/>
            </p:nvSpPr>
            <p:spPr>
              <a:xfrm>
                <a:off x="2600237" y="4304212"/>
                <a:ext cx="37067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GB" sz="28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7CF2EFE-B3B2-4863-9ABD-49AB802B57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0237" y="4304212"/>
                <a:ext cx="370676" cy="2616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26CCE29-35B9-41DC-8329-C3B910445814}"/>
                  </a:ext>
                </a:extLst>
              </p:cNvPr>
              <p:cNvSpPr txBox="1"/>
              <p:nvPr/>
            </p:nvSpPr>
            <p:spPr>
              <a:xfrm>
                <a:off x="912795" y="4903776"/>
                <a:ext cx="37067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5 </m:t>
                      </m:r>
                      <m:r>
                        <m:rPr>
                          <m:sty m:val="p"/>
                        </m:rPr>
                        <a:rPr lang="en-GB" sz="11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</m:oMath>
                  </m:oMathPara>
                </a14:m>
                <a:endParaRPr lang="en-GB" sz="28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26CCE29-35B9-41DC-8329-C3B9104458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795" y="4903776"/>
                <a:ext cx="370676" cy="2616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53D774F-DF62-4BE6-85FA-392F16BCFD43}"/>
                  </a:ext>
                </a:extLst>
              </p:cNvPr>
              <p:cNvSpPr txBox="1"/>
              <p:nvPr/>
            </p:nvSpPr>
            <p:spPr>
              <a:xfrm>
                <a:off x="2317826" y="4639434"/>
                <a:ext cx="37067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GB" sz="28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53D774F-DF62-4BE6-85FA-392F16BCFD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7826" y="4639434"/>
                <a:ext cx="370676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376EC09-90AE-4AC7-AF7C-A3E4B22D7C85}"/>
              </a:ext>
            </a:extLst>
          </p:cNvPr>
          <p:cNvCxnSpPr>
            <a:cxnSpLocks/>
          </p:cNvCxnSpPr>
          <p:nvPr/>
        </p:nvCxnSpPr>
        <p:spPr>
          <a:xfrm flipH="1" flipV="1">
            <a:off x="2054860" y="4224020"/>
            <a:ext cx="228778" cy="44976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2101461-7FFC-455E-8BB2-65964997829A}"/>
                  </a:ext>
                </a:extLst>
              </p:cNvPr>
              <p:cNvSpPr txBox="1"/>
              <p:nvPr/>
            </p:nvSpPr>
            <p:spPr>
              <a:xfrm>
                <a:off x="1828213" y="3966238"/>
                <a:ext cx="37067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GB" sz="28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2101461-7FFC-455E-8BB2-6596499782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213" y="3966238"/>
                <a:ext cx="370676" cy="2616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D3A76B1-7310-4E81-9DFE-BFA773492234}"/>
              </a:ext>
            </a:extLst>
          </p:cNvPr>
          <p:cNvCxnSpPr>
            <a:cxnSpLocks/>
          </p:cNvCxnSpPr>
          <p:nvPr/>
        </p:nvCxnSpPr>
        <p:spPr>
          <a:xfrm flipV="1">
            <a:off x="743816" y="4855982"/>
            <a:ext cx="12900" cy="57551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6A364FC-A265-4BBB-AF39-D80F39A0209A}"/>
                  </a:ext>
                </a:extLst>
              </p:cNvPr>
              <p:cNvSpPr txBox="1"/>
              <p:nvPr/>
            </p:nvSpPr>
            <p:spPr>
              <a:xfrm>
                <a:off x="569645" y="4608505"/>
                <a:ext cx="37067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GB" sz="28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6A364FC-A265-4BBB-AF39-D80F39A020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645" y="4608505"/>
                <a:ext cx="370676" cy="2616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B0F837B-81AD-4080-A600-68D05D0C0B5D}"/>
                  </a:ext>
                </a:extLst>
              </p:cNvPr>
              <p:cNvSpPr txBox="1"/>
              <p:nvPr/>
            </p:nvSpPr>
            <p:spPr>
              <a:xfrm>
                <a:off x="1840388" y="4802356"/>
                <a:ext cx="37067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3 </m:t>
                      </m:r>
                      <m:r>
                        <m:rPr>
                          <m:sty m:val="p"/>
                        </m:rPr>
                        <a:rPr lang="en-GB" sz="11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</m:oMath>
                  </m:oMathPara>
                </a14:m>
                <a:endParaRPr lang="en-GB" sz="28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B0F837B-81AD-4080-A600-68D05D0C0B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0388" y="4802356"/>
                <a:ext cx="370676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92CB1FE-CD24-4E3A-9812-9711B8B72C7D}"/>
                  </a:ext>
                </a:extLst>
              </p:cNvPr>
              <p:cNvSpPr txBox="1"/>
              <p:nvPr/>
            </p:nvSpPr>
            <p:spPr>
              <a:xfrm>
                <a:off x="2319995" y="4326288"/>
                <a:ext cx="37067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2 </m:t>
                      </m:r>
                      <m:r>
                        <m:rPr>
                          <m:sty m:val="p"/>
                        </m:rPr>
                        <a:rPr lang="en-GB" sz="11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</m:oMath>
                  </m:oMathPara>
                </a14:m>
                <a:endParaRPr lang="en-GB" sz="28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92CB1FE-CD24-4E3A-9812-9711B8B72C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9995" y="4326288"/>
                <a:ext cx="370676" cy="2616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9B9E0E7-BA74-44F8-B694-3363357B8E0C}"/>
              </a:ext>
            </a:extLst>
          </p:cNvPr>
          <p:cNvCxnSpPr>
            <a:cxnSpLocks/>
          </p:cNvCxnSpPr>
          <p:nvPr/>
        </p:nvCxnSpPr>
        <p:spPr>
          <a:xfrm flipH="1">
            <a:off x="1736725" y="4939344"/>
            <a:ext cx="2207" cy="41688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B6A5E5F-F8E1-46AB-86FA-B5E42C22AAA5}"/>
                  </a:ext>
                </a:extLst>
              </p:cNvPr>
              <p:cNvSpPr txBox="1"/>
              <p:nvPr/>
            </p:nvSpPr>
            <p:spPr>
              <a:xfrm>
                <a:off x="1719109" y="5030332"/>
                <a:ext cx="37067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40</m:t>
                      </m:r>
                      <m:r>
                        <a:rPr lang="en-GB" sz="11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GB" sz="28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B6A5E5F-F8E1-46AB-86FA-B5E42C22AA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9109" y="5030332"/>
                <a:ext cx="370676" cy="261610"/>
              </a:xfrm>
              <a:prstGeom prst="rect">
                <a:avLst/>
              </a:prstGeom>
              <a:blipFill>
                <a:blip r:embed="rId12"/>
                <a:stretch>
                  <a:fillRect r="-8197" b="-46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D004049-0E5F-4A07-BB4F-09058934B517}"/>
                  </a:ext>
                </a:extLst>
              </p:cNvPr>
              <p:cNvSpPr txBox="1"/>
              <p:nvPr/>
            </p:nvSpPr>
            <p:spPr>
              <a:xfrm>
                <a:off x="453007" y="5364667"/>
                <a:ext cx="37067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GB" sz="28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D004049-0E5F-4A07-BB4F-09058934B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007" y="5364667"/>
                <a:ext cx="370676" cy="2616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A0396773-C442-4068-979A-7DD96152BF77}"/>
              </a:ext>
            </a:extLst>
          </p:cNvPr>
          <p:cNvSpPr txBox="1"/>
          <p:nvPr/>
        </p:nvSpPr>
        <p:spPr>
          <a:xfrm>
            <a:off x="2240515" y="5017890"/>
            <a:ext cx="1028465" cy="90024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050" dirty="0"/>
              <a:t>This frictional force prevents the rod slides against the ground.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89F6914-D0C1-4AB2-A033-EAC63AB5CBF7}"/>
              </a:ext>
            </a:extLst>
          </p:cNvPr>
          <p:cNvCxnSpPr>
            <a:cxnSpLocks/>
          </p:cNvCxnSpPr>
          <p:nvPr/>
        </p:nvCxnSpPr>
        <p:spPr>
          <a:xfrm flipH="1" flipV="1">
            <a:off x="1920240" y="5478780"/>
            <a:ext cx="312420" cy="60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2570976-0393-4CD2-9428-B7D992BCF6C9}"/>
                  </a:ext>
                </a:extLst>
              </p:cNvPr>
              <p:cNvSpPr txBox="1"/>
              <p:nvPr/>
            </p:nvSpPr>
            <p:spPr>
              <a:xfrm>
                <a:off x="4129153" y="3789040"/>
                <a:ext cx="3968322" cy="2301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/>
                  <a:t>Taking moments about A:</a:t>
                </a:r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40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×5</m:t>
                      </m:r>
                      <m:func>
                        <m:func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14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15°</m:t>
                          </m:r>
                        </m:e>
                      </m:func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×8</m:t>
                      </m:r>
                    </m:oMath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=236.65</m:t>
                      </m:r>
                    </m:oMath>
                  </m:oMathPara>
                </a14:m>
                <a:endParaRPr lang="en-GB" sz="1400" dirty="0"/>
              </a:p>
              <a:p>
                <a:r>
                  <a:rPr lang="en-GB" sz="1400" dirty="0"/>
                  <a:t>The normal support at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GB" sz="1400" dirty="0"/>
                  <a:t> has magnitude 240N (2sf).</a:t>
                </a:r>
              </a:p>
              <a:p>
                <a:endParaRPr lang="en-GB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</m:e>
                      </m:d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:  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𝑃</m:t>
                      </m:r>
                      <m:func>
                        <m:func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14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15°</m:t>
                          </m:r>
                        </m:e>
                      </m:func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=61.25 </m:t>
                      </m:r>
                    </m:oMath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↑</m:t>
                          </m:r>
                        </m:e>
                      </m:d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:     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𝑃</m:t>
                      </m:r>
                      <m:func>
                        <m:func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14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15°</m:t>
                          </m:r>
                        </m:e>
                      </m:func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=40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               ∴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=40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𝑃</m:t>
                      </m:r>
                      <m:func>
                        <m:func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14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15°</m:t>
                          </m:r>
                        </m:e>
                      </m:func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=163.41</m:t>
                      </m:r>
                    </m:oMath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               ∴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61.25</m:t>
                          </m:r>
                        </m:num>
                        <m:den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163.41</m:t>
                          </m:r>
                        </m:den>
                      </m:f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=0.37 (2</m:t>
                      </m:r>
                      <m:r>
                        <m:rPr>
                          <m:sty m:val="p"/>
                        </m:rPr>
                        <a:rPr lang="en-GB" sz="1400" b="0" i="0" smtClean="0">
                          <a:latin typeface="Cambria Math" panose="02040503050406030204" pitchFamily="18" charset="0"/>
                        </a:rPr>
                        <m:t>sf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2570976-0393-4CD2-9428-B7D992BCF6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9153" y="3789040"/>
                <a:ext cx="3968322" cy="2301912"/>
              </a:xfrm>
              <a:prstGeom prst="rect">
                <a:avLst/>
              </a:prstGeom>
              <a:blipFill>
                <a:blip r:embed="rId14"/>
                <a:stretch>
                  <a:fillRect l="-461" t="-53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C685B13-708B-4007-8CD3-A5979F71852A}"/>
                  </a:ext>
                </a:extLst>
              </p:cNvPr>
              <p:cNvSpPr txBox="1"/>
              <p:nvPr/>
            </p:nvSpPr>
            <p:spPr>
              <a:xfrm>
                <a:off x="732520" y="5626046"/>
                <a:ext cx="93625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func>
                        <m:funcPr>
                          <m:ctrlPr>
                            <a:rPr lang="en-GB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11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GB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15° </m:t>
                          </m:r>
                          <m:r>
                            <m:rPr>
                              <m:sty m:val="p"/>
                            </m:rPr>
                            <a:rPr lang="en-GB" sz="11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</m:func>
                    </m:oMath>
                  </m:oMathPara>
                </a14:m>
                <a:endParaRPr lang="en-GB" sz="28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C685B13-708B-4007-8CD3-A5979F7185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520" y="5626046"/>
                <a:ext cx="936259" cy="26161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5D88D1E-C4B8-40F4-8540-1B02734CE558}"/>
              </a:ext>
            </a:extLst>
          </p:cNvPr>
          <p:cNvCxnSpPr/>
          <p:nvPr/>
        </p:nvCxnSpPr>
        <p:spPr>
          <a:xfrm>
            <a:off x="703376" y="5626046"/>
            <a:ext cx="955244" cy="7851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DB891FB-B5FD-4187-B4FF-DD31E1F96EB6}"/>
              </a:ext>
            </a:extLst>
          </p:cNvPr>
          <p:cNvCxnSpPr>
            <a:cxnSpLocks/>
          </p:cNvCxnSpPr>
          <p:nvPr/>
        </p:nvCxnSpPr>
        <p:spPr>
          <a:xfrm flipV="1">
            <a:off x="2321183" y="4168775"/>
            <a:ext cx="2917" cy="496970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18E71B3-BB69-475B-8AB8-58AA893BD440}"/>
                  </a:ext>
                </a:extLst>
              </p:cNvPr>
              <p:cNvSpPr txBox="1"/>
              <p:nvPr/>
            </p:nvSpPr>
            <p:spPr>
              <a:xfrm>
                <a:off x="1971164" y="4212223"/>
                <a:ext cx="50291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00" b="0" i="1" smtClean="0">
                          <a:latin typeface="Cambria Math" panose="02040503050406030204" pitchFamily="18" charset="0"/>
                        </a:rPr>
                        <m:t>15°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18E71B3-BB69-475B-8AB8-58AA893BD4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164" y="4212223"/>
                <a:ext cx="502919" cy="26161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F2643618-F87F-4C5B-8A1D-89AEA96A69E3}"/>
              </a:ext>
            </a:extLst>
          </p:cNvPr>
          <p:cNvSpPr/>
          <p:nvPr/>
        </p:nvSpPr>
        <p:spPr>
          <a:xfrm rot="16200000">
            <a:off x="2234216" y="4431978"/>
            <a:ext cx="45719" cy="115002"/>
          </a:xfrm>
          <a:custGeom>
            <a:avLst/>
            <a:gdLst>
              <a:gd name="connsiteX0" fmla="*/ 38100 w 38100"/>
              <a:gd name="connsiteY0" fmla="*/ 190500 h 190500"/>
              <a:gd name="connsiteX1" fmla="*/ 30480 w 38100"/>
              <a:gd name="connsiteY1" fmla="*/ 76200 h 190500"/>
              <a:gd name="connsiteX2" fmla="*/ 0 w 38100"/>
              <a:gd name="connsiteY2" fmla="*/ 0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00" h="190500">
                <a:moveTo>
                  <a:pt x="38100" y="190500"/>
                </a:moveTo>
                <a:cubicBezTo>
                  <a:pt x="37465" y="149225"/>
                  <a:pt x="36830" y="107950"/>
                  <a:pt x="30480" y="76200"/>
                </a:cubicBezTo>
                <a:cubicBezTo>
                  <a:pt x="24130" y="44450"/>
                  <a:pt x="12065" y="22225"/>
                  <a:pt x="0" y="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B5B6C50-C2E6-49C4-802A-1757C4D7C785}"/>
              </a:ext>
            </a:extLst>
          </p:cNvPr>
          <p:cNvSpPr/>
          <p:nvPr/>
        </p:nvSpPr>
        <p:spPr>
          <a:xfrm>
            <a:off x="3806938" y="3790149"/>
            <a:ext cx="257666" cy="2616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FE3F403-5DB1-44DC-8116-10283C64D59C}"/>
              </a:ext>
            </a:extLst>
          </p:cNvPr>
          <p:cNvSpPr/>
          <p:nvPr/>
        </p:nvSpPr>
        <p:spPr>
          <a:xfrm>
            <a:off x="3792936" y="4870115"/>
            <a:ext cx="257666" cy="2616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DBB4F5-BB6A-94BE-C808-4B4147347159}"/>
              </a:ext>
            </a:extLst>
          </p:cNvPr>
          <p:cNvSpPr/>
          <p:nvPr/>
        </p:nvSpPr>
        <p:spPr>
          <a:xfrm>
            <a:off x="4186319" y="4056955"/>
            <a:ext cx="3786105" cy="73050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68E4C94-A2D6-49DA-3749-6A939B257BF6}"/>
              </a:ext>
            </a:extLst>
          </p:cNvPr>
          <p:cNvSpPr/>
          <p:nvPr/>
        </p:nvSpPr>
        <p:spPr>
          <a:xfrm>
            <a:off x="4183979" y="4776872"/>
            <a:ext cx="3786105" cy="45730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31454A-18E0-AB9D-A8D7-834D79D3F5BB}"/>
              </a:ext>
            </a:extLst>
          </p:cNvPr>
          <p:cNvSpPr/>
          <p:nvPr/>
        </p:nvSpPr>
        <p:spPr>
          <a:xfrm>
            <a:off x="4186319" y="5235377"/>
            <a:ext cx="3786105" cy="114595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7DF34E1-1658-3357-B69C-ED44B6DBCB22}"/>
              </a:ext>
            </a:extLst>
          </p:cNvPr>
          <p:cNvSpPr/>
          <p:nvPr/>
        </p:nvSpPr>
        <p:spPr>
          <a:xfrm>
            <a:off x="343839" y="3752635"/>
            <a:ext cx="3059761" cy="24322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 Diagram</a:t>
            </a:r>
          </a:p>
        </p:txBody>
      </p:sp>
    </p:spTree>
    <p:extLst>
      <p:ext uri="{BB962C8B-B14F-4D97-AF65-F5344CB8AC3E}">
        <p14:creationId xmlns:p14="http://schemas.microsoft.com/office/powerpoint/2010/main" val="3106167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5" grpId="0" animBg="1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06D4E62-9FEB-4BA0-A3D5-ED8D0B39847F}"/>
              </a:ext>
            </a:extLst>
          </p:cNvPr>
          <p:cNvCxnSpPr>
            <a:cxnSpLocks/>
          </p:cNvCxnSpPr>
          <p:nvPr/>
        </p:nvCxnSpPr>
        <p:spPr>
          <a:xfrm flipH="1">
            <a:off x="1547369" y="4220920"/>
            <a:ext cx="2207" cy="41688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4EC2468-E987-4F40-8462-CD5C9838DE8C}"/>
              </a:ext>
            </a:extLst>
          </p:cNvPr>
          <p:cNvCxnSpPr>
            <a:cxnSpLocks/>
          </p:cNvCxnSpPr>
          <p:nvPr/>
        </p:nvCxnSpPr>
        <p:spPr>
          <a:xfrm>
            <a:off x="212594" y="5055912"/>
            <a:ext cx="2264824" cy="4433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EEE14256-7D61-442C-BB6E-714A1B5A6552}"/>
              </a:ext>
            </a:extLst>
          </p:cNvPr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>
              <a:extLst>
                <a:ext uri="{FF2B5EF4-FFF2-40B4-BE49-F238E27FC236}">
                  <a16:creationId xmlns:a16="http://schemas.microsoft.com/office/drawing/2014/main" id="{F7A00D80-90F7-4158-A749-4B4EF4C71B84}"/>
                </a:ext>
              </a:extLst>
            </p:cNvPr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Further Example</a:t>
              </a:r>
              <a:endParaRPr lang="en-GB" sz="3200" dirty="0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36379AAA-C1BE-42C2-89E8-149AA9BB2624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6ECF9D6-0E10-4DB6-BE83-99DC6321DD61}"/>
                  </a:ext>
                </a:extLst>
              </p:cNvPr>
              <p:cNvSpPr txBox="1"/>
              <p:nvPr/>
            </p:nvSpPr>
            <p:spPr>
              <a:xfrm>
                <a:off x="323528" y="676414"/>
                <a:ext cx="7416824" cy="1600438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/>
                  <a:t>[Textbook] A ladder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r>
                  <a:rPr lang="en-GB" sz="1400" dirty="0"/>
                  <a:t>, of mass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GB" sz="1400" dirty="0"/>
                  <a:t> and length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GB" sz="1400" dirty="0"/>
                  <a:t>, has one end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sz="1400" dirty="0"/>
                  <a:t> resting on rough horizontal ground. The other end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GB" sz="1400" dirty="0"/>
                  <a:t> rests against a smooth vertical wall. A load of mass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GB" sz="1400" dirty="0"/>
                  <a:t> is fixed on the ladder at the point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GB" sz="1400" dirty="0"/>
                  <a:t>, where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𝐴𝐶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GB" sz="1400" dirty="0"/>
                  <a:t>. The ladder is modelled as a uniform rod in a vertical plane perpendicular to the wall and the load is modelled as a particle. The ladder rests in limiting equilibrium at an angle of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60°</m:t>
                    </m:r>
                  </m:oMath>
                </a14:m>
                <a:r>
                  <a:rPr lang="en-GB" sz="1400" dirty="0"/>
                  <a:t> at an angle of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60°</m:t>
                    </m:r>
                  </m:oMath>
                </a14:m>
                <a:r>
                  <a:rPr lang="en-GB" sz="1400" dirty="0"/>
                  <a:t> with the ground.</a:t>
                </a:r>
              </a:p>
              <a:p>
                <a:pPr marL="342900" indent="-342900">
                  <a:buAutoNum type="alphaLcParenBoth"/>
                </a:pPr>
                <a:r>
                  <a:rPr lang="en-GB" sz="1400" dirty="0"/>
                  <a:t>Find the coefficient of friction between the ladder and the ground.</a:t>
                </a:r>
              </a:p>
              <a:p>
                <a:pPr marL="342900" indent="-342900">
                  <a:buAutoNum type="alphaLcParenBoth"/>
                </a:pPr>
                <a:r>
                  <a:rPr lang="en-GB" sz="1400" dirty="0"/>
                  <a:t>State how you have used the assumption that the ladder is uniform in your calculations.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6ECF9D6-0E10-4DB6-BE83-99DC6321DD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676414"/>
                <a:ext cx="7416824" cy="16004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413765B2-A4F1-4973-A505-95253F7B7B98}"/>
              </a:ext>
            </a:extLst>
          </p:cNvPr>
          <p:cNvSpPr/>
          <p:nvPr/>
        </p:nvSpPr>
        <p:spPr>
          <a:xfrm>
            <a:off x="1473727" y="4147776"/>
            <a:ext cx="147285" cy="14628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7FC1C35-18DA-4F2D-9945-C33879CAA0A9}"/>
              </a:ext>
            </a:extLst>
          </p:cNvPr>
          <p:cNvSpPr/>
          <p:nvPr/>
        </p:nvSpPr>
        <p:spPr>
          <a:xfrm rot="21345432">
            <a:off x="1234071" y="4752975"/>
            <a:ext cx="98405" cy="292974"/>
          </a:xfrm>
          <a:custGeom>
            <a:avLst/>
            <a:gdLst>
              <a:gd name="connsiteX0" fmla="*/ 38100 w 38100"/>
              <a:gd name="connsiteY0" fmla="*/ 190500 h 190500"/>
              <a:gd name="connsiteX1" fmla="*/ 30480 w 38100"/>
              <a:gd name="connsiteY1" fmla="*/ 76200 h 190500"/>
              <a:gd name="connsiteX2" fmla="*/ 0 w 38100"/>
              <a:gd name="connsiteY2" fmla="*/ 0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00" h="190500">
                <a:moveTo>
                  <a:pt x="38100" y="190500"/>
                </a:moveTo>
                <a:cubicBezTo>
                  <a:pt x="37465" y="149225"/>
                  <a:pt x="36830" y="107950"/>
                  <a:pt x="30480" y="76200"/>
                </a:cubicBezTo>
                <a:cubicBezTo>
                  <a:pt x="24130" y="44450"/>
                  <a:pt x="12065" y="22225"/>
                  <a:pt x="0" y="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8EBAB4B-19AA-4765-9865-391887D138B0}"/>
                  </a:ext>
                </a:extLst>
              </p:cNvPr>
              <p:cNvSpPr txBox="1"/>
              <p:nvPr/>
            </p:nvSpPr>
            <p:spPr>
              <a:xfrm>
                <a:off x="974624" y="4821829"/>
                <a:ext cx="50291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00" b="0" i="1" smtClean="0">
                          <a:latin typeface="Cambria Math" panose="02040503050406030204" pitchFamily="18" charset="0"/>
                        </a:rPr>
                        <m:t>60°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8EBAB4B-19AA-4765-9865-391887D138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624" y="4821829"/>
                <a:ext cx="502919" cy="2616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1C4D27E-44F1-406F-B91D-885028E17A8F}"/>
              </a:ext>
            </a:extLst>
          </p:cNvPr>
          <p:cNvCxnSpPr>
            <a:cxnSpLocks/>
          </p:cNvCxnSpPr>
          <p:nvPr/>
        </p:nvCxnSpPr>
        <p:spPr>
          <a:xfrm flipV="1">
            <a:off x="1019238" y="2739621"/>
            <a:ext cx="1450000" cy="230714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11528C4-32D2-4237-B790-5F4D47BC5E7A}"/>
                  </a:ext>
                </a:extLst>
              </p:cNvPr>
              <p:cNvSpPr txBox="1"/>
              <p:nvPr/>
            </p:nvSpPr>
            <p:spPr>
              <a:xfrm>
                <a:off x="2383733" y="2538047"/>
                <a:ext cx="37067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GB" sz="28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11528C4-32D2-4237-B790-5F4D47BC5E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3733" y="2538047"/>
                <a:ext cx="370676" cy="2616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01661FB-833F-4A60-A177-AC50805832D5}"/>
                  </a:ext>
                </a:extLst>
              </p:cNvPr>
              <p:cNvSpPr txBox="1"/>
              <p:nvPr/>
            </p:nvSpPr>
            <p:spPr>
              <a:xfrm>
                <a:off x="1209782" y="3959119"/>
                <a:ext cx="37067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GB" sz="28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01661FB-833F-4A60-A177-AC50805832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9782" y="3959119"/>
                <a:ext cx="370676" cy="2616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B7AEEEB-ACF1-4575-9AFD-E22AA5F3F297}"/>
                  </a:ext>
                </a:extLst>
              </p:cNvPr>
              <p:cNvSpPr txBox="1"/>
              <p:nvPr/>
            </p:nvSpPr>
            <p:spPr>
              <a:xfrm>
                <a:off x="1272619" y="5048048"/>
                <a:ext cx="37067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GB" sz="11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GB" sz="28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B7AEEEB-ACF1-4575-9AFD-E22AA5F3F2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619" y="5048048"/>
                <a:ext cx="370676" cy="261610"/>
              </a:xfrm>
              <a:prstGeom prst="rect">
                <a:avLst/>
              </a:prstGeom>
              <a:blipFill>
                <a:blip r:embed="rId6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709D846-EA6B-4A0A-9A53-0F219600445B}"/>
                  </a:ext>
                </a:extLst>
              </p:cNvPr>
              <p:cNvSpPr txBox="1"/>
              <p:nvPr/>
            </p:nvSpPr>
            <p:spPr>
              <a:xfrm>
                <a:off x="1060004" y="4301111"/>
                <a:ext cx="37067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GB" sz="28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709D846-EA6B-4A0A-9A53-0F21960044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004" y="4301111"/>
                <a:ext cx="370676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C5C20E5-CDC6-4001-9632-242318D7D8CE}"/>
              </a:ext>
            </a:extLst>
          </p:cNvPr>
          <p:cNvCxnSpPr>
            <a:cxnSpLocks/>
          </p:cNvCxnSpPr>
          <p:nvPr/>
        </p:nvCxnSpPr>
        <p:spPr>
          <a:xfrm flipH="1">
            <a:off x="1857406" y="3716104"/>
            <a:ext cx="2207" cy="41688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557118A-C562-46D9-8882-93663B56408C}"/>
              </a:ext>
            </a:extLst>
          </p:cNvPr>
          <p:cNvCxnSpPr>
            <a:cxnSpLocks/>
          </p:cNvCxnSpPr>
          <p:nvPr/>
        </p:nvCxnSpPr>
        <p:spPr>
          <a:xfrm flipH="1" flipV="1">
            <a:off x="1964413" y="2730096"/>
            <a:ext cx="504826" cy="676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56D07AD-DE95-4C74-8425-4713C2A830F5}"/>
              </a:ext>
            </a:extLst>
          </p:cNvPr>
          <p:cNvCxnSpPr>
            <a:cxnSpLocks/>
          </p:cNvCxnSpPr>
          <p:nvPr/>
        </p:nvCxnSpPr>
        <p:spPr>
          <a:xfrm flipV="1">
            <a:off x="1019541" y="4511271"/>
            <a:ext cx="1897" cy="51284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A3B44F6-1DC5-407E-B4D8-805E8CCB4E86}"/>
              </a:ext>
            </a:extLst>
          </p:cNvPr>
          <p:cNvCxnSpPr>
            <a:cxnSpLocks/>
          </p:cNvCxnSpPr>
          <p:nvPr/>
        </p:nvCxnSpPr>
        <p:spPr>
          <a:xfrm>
            <a:off x="1040488" y="5054196"/>
            <a:ext cx="45720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6E992ED-496A-432F-A9B0-9C923D2782E1}"/>
                  </a:ext>
                </a:extLst>
              </p:cNvPr>
              <p:cNvSpPr txBox="1"/>
              <p:nvPr/>
            </p:nvSpPr>
            <p:spPr>
              <a:xfrm>
                <a:off x="833899" y="4293744"/>
                <a:ext cx="37067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GB" sz="28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6E992ED-496A-432F-A9B0-9C923D2782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899" y="4293744"/>
                <a:ext cx="370676" cy="2616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5FDDB90-66E0-4CE6-8E05-9CDA895A1F1F}"/>
                  </a:ext>
                </a:extLst>
              </p:cNvPr>
              <p:cNvSpPr txBox="1"/>
              <p:nvPr/>
            </p:nvSpPr>
            <p:spPr>
              <a:xfrm>
                <a:off x="1339294" y="4607344"/>
                <a:ext cx="37067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GB" sz="11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𝑚𝑔</m:t>
                      </m:r>
                    </m:oMath>
                  </m:oMathPara>
                </a14:m>
                <a:endParaRPr lang="en-GB" sz="28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5FDDB90-66E0-4CE6-8E05-9CDA895A1F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9294" y="4607344"/>
                <a:ext cx="370676" cy="261610"/>
              </a:xfrm>
              <a:prstGeom prst="rect">
                <a:avLst/>
              </a:prstGeom>
              <a:blipFill>
                <a:blip r:embed="rId9"/>
                <a:stretch>
                  <a:fillRect r="-16393" b="-46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7DE56A3-EFCA-4955-ADA1-E9FAE7BCF805}"/>
                  </a:ext>
                </a:extLst>
              </p:cNvPr>
              <p:cNvSpPr txBox="1"/>
              <p:nvPr/>
            </p:nvSpPr>
            <p:spPr>
              <a:xfrm>
                <a:off x="1681228" y="4108956"/>
                <a:ext cx="37067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𝑚𝑔</m:t>
                      </m:r>
                    </m:oMath>
                  </m:oMathPara>
                </a14:m>
                <a:endParaRPr lang="en-GB" sz="28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7DE56A3-EFCA-4955-ADA1-E9FAE7BCF8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1228" y="4108956"/>
                <a:ext cx="370676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F28046C-FCDA-4E70-9745-7EA9AD3E2FF6}"/>
                  </a:ext>
                </a:extLst>
              </p:cNvPr>
              <p:cNvSpPr txBox="1"/>
              <p:nvPr/>
            </p:nvSpPr>
            <p:spPr>
              <a:xfrm>
                <a:off x="1643127" y="2589476"/>
                <a:ext cx="37067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GB" sz="28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F28046C-FCDA-4E70-9745-7EA9AD3E2F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3127" y="2589476"/>
                <a:ext cx="370676" cy="2616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16406ED2-1144-4548-A134-79863136243A}"/>
                  </a:ext>
                </a:extLst>
              </p:cNvPr>
              <p:cNvSpPr txBox="1"/>
              <p:nvPr/>
            </p:nvSpPr>
            <p:spPr>
              <a:xfrm>
                <a:off x="736191" y="5025167"/>
                <a:ext cx="37067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GB" sz="28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16406ED2-1144-4548-A134-7986313624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191" y="5025167"/>
                <a:ext cx="370676" cy="2616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9D4223B-20DD-4ACB-8F88-3B26AB565B43}"/>
              </a:ext>
            </a:extLst>
          </p:cNvPr>
          <p:cNvCxnSpPr>
            <a:cxnSpLocks/>
          </p:cNvCxnSpPr>
          <p:nvPr/>
        </p:nvCxnSpPr>
        <p:spPr>
          <a:xfrm>
            <a:off x="2483768" y="2420888"/>
            <a:ext cx="0" cy="2644924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904C21E9-FB9C-41F7-9A7F-872E1DBB5956}"/>
                  </a:ext>
                </a:extLst>
              </p:cNvPr>
              <p:cNvSpPr txBox="1"/>
              <p:nvPr/>
            </p:nvSpPr>
            <p:spPr>
              <a:xfrm>
                <a:off x="1339171" y="3700156"/>
                <a:ext cx="37067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0.5</m:t>
                      </m:r>
                      <m:r>
                        <a:rPr lang="en-GB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GB" sz="28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904C21E9-FB9C-41F7-9A7F-872E1DBB59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9171" y="3700156"/>
                <a:ext cx="370676" cy="261610"/>
              </a:xfrm>
              <a:prstGeom prst="rect">
                <a:avLst/>
              </a:prstGeom>
              <a:blipFill>
                <a:blip r:embed="rId13"/>
                <a:stretch>
                  <a:fillRect r="-11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3160F74-746B-4CEF-AB78-A99BACE6CE2B}"/>
                  </a:ext>
                </a:extLst>
              </p:cNvPr>
              <p:cNvSpPr txBox="1"/>
              <p:nvPr/>
            </p:nvSpPr>
            <p:spPr>
              <a:xfrm>
                <a:off x="1749749" y="3105195"/>
                <a:ext cx="37067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1.5</m:t>
                      </m:r>
                      <m:r>
                        <a:rPr lang="en-GB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GB" sz="28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3160F74-746B-4CEF-AB78-A99BACE6CE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9749" y="3105195"/>
                <a:ext cx="370676" cy="261610"/>
              </a:xfrm>
              <a:prstGeom prst="rect">
                <a:avLst/>
              </a:prstGeom>
              <a:blipFill>
                <a:blip r:embed="rId14"/>
                <a:stretch>
                  <a:fillRect r="-114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TextBox 56">
            <a:extLst>
              <a:ext uri="{FF2B5EF4-FFF2-40B4-BE49-F238E27FC236}">
                <a16:creationId xmlns:a16="http://schemas.microsoft.com/office/drawing/2014/main" id="{9377E65D-42CF-4A0F-BB1A-65E3F9070226}"/>
              </a:ext>
            </a:extLst>
          </p:cNvPr>
          <p:cNvSpPr txBox="1"/>
          <p:nvPr/>
        </p:nvSpPr>
        <p:spPr>
          <a:xfrm>
            <a:off x="333053" y="5498692"/>
            <a:ext cx="2736304" cy="5232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400" dirty="0"/>
              <a:t>As before, two different reaction forces so need different variables.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3B13A1F-75E0-420D-8B19-B7F60522D18C}"/>
                  </a:ext>
                </a:extLst>
              </p:cNvPr>
              <p:cNvSpPr txBox="1"/>
              <p:nvPr/>
            </p:nvSpPr>
            <p:spPr>
              <a:xfrm>
                <a:off x="3454830" y="2468414"/>
                <a:ext cx="5703937" cy="40981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</m:e>
                      </m:d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  <m:oMath xmlns:m="http://schemas.openxmlformats.org/officeDocument/2006/math"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↑</m:t>
                          </m:r>
                        </m:e>
                      </m:d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:    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𝑚𝑔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𝑚𝑔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𝑚𝑔</m:t>
                      </m:r>
                    </m:oMath>
                  </m:oMathPara>
                </a14:m>
                <a:endParaRPr lang="en-GB" sz="1600" dirty="0"/>
              </a:p>
              <a:p>
                <a:endParaRPr lang="en-GB" sz="1600" dirty="0"/>
              </a:p>
              <a:p>
                <a:r>
                  <a:rPr lang="en-GB" sz="1600" dirty="0"/>
                  <a:t>Taking moments about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GB" sz="1600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𝑚𝑔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×2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func>
                            <m:func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sz="16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60°</m:t>
                              </m:r>
                            </m:e>
                          </m:func>
                        </m:e>
                      </m:d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𝑚𝑔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×1.5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func>
                            <m:func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sz="16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60°</m:t>
                              </m:r>
                            </m:e>
                          </m:func>
                        </m:e>
                      </m:d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×3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func>
                            <m:func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sz="16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60°</m:t>
                              </m:r>
                            </m:e>
                          </m:func>
                        </m:e>
                      </m:d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×3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  <m:func>
                        <m:func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16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60°</m:t>
                          </m:r>
                        </m:e>
                      </m:func>
                    </m:oMath>
                  </m:oMathPara>
                </a14:m>
                <a:endParaRPr lang="en-GB" sz="1600" dirty="0"/>
              </a:p>
              <a:p>
                <a:endParaRPr lang="en-GB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2.75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𝑚𝑔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ad>
                            <m:radPr>
                              <m:degHide m:val="on"/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=1.5</m:t>
                      </m:r>
                    </m:oMath>
                  </m:oMathPara>
                </a14:m>
                <a:endParaRPr lang="en-GB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2.75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𝑚𝑔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ad>
                            <m:radPr>
                              <m:degHide m:val="on"/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𝑚𝑔</m:t>
                          </m:r>
                        </m:e>
                      </m:d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=1.5</m:t>
                      </m:r>
                      <m:d>
                        <m:d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𝑚𝑔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2.75+</m:t>
                      </m:r>
                      <m:f>
                        <m:f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  <m:rad>
                            <m:radPr>
                              <m:degHide m:val="on"/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=4.5</m:t>
                      </m:r>
                    </m:oMath>
                    <m:oMath xmlns:m="http://schemas.openxmlformats.org/officeDocument/2006/math"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=0.225 (3</m:t>
                      </m:r>
                      <m:r>
                        <m:rPr>
                          <m:sty m:val="p"/>
                        </m:rPr>
                        <a:rPr lang="en-GB" sz="1600" b="0" i="0" smtClean="0">
                          <a:latin typeface="Cambria Math" panose="02040503050406030204" pitchFamily="18" charset="0"/>
                        </a:rPr>
                        <m:t>sf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600" dirty="0"/>
              </a:p>
              <a:p>
                <a:endParaRPr lang="en-GB" sz="1600" dirty="0"/>
              </a:p>
              <a:p>
                <a:r>
                  <a:rPr lang="en-GB" sz="1600" dirty="0"/>
                  <a:t>You can assume its weight acts at its midpoint.</a:t>
                </a: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3B13A1F-75E0-420D-8B19-B7F60522D1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4830" y="2468414"/>
                <a:ext cx="5703937" cy="4098173"/>
              </a:xfrm>
              <a:prstGeom prst="rect">
                <a:avLst/>
              </a:prstGeom>
              <a:blipFill>
                <a:blip r:embed="rId15"/>
                <a:stretch>
                  <a:fillRect l="-642" b="-10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Rectangle 64">
            <a:extLst>
              <a:ext uri="{FF2B5EF4-FFF2-40B4-BE49-F238E27FC236}">
                <a16:creationId xmlns:a16="http://schemas.microsoft.com/office/drawing/2014/main" id="{CBC603AB-932F-4BC1-9B67-0F5075350DBA}"/>
              </a:ext>
            </a:extLst>
          </p:cNvPr>
          <p:cNvSpPr/>
          <p:nvPr/>
        </p:nvSpPr>
        <p:spPr>
          <a:xfrm>
            <a:off x="3211319" y="2506633"/>
            <a:ext cx="257666" cy="2616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99BD7C0-2E85-40F4-B8A9-F84FABAE34B9}"/>
              </a:ext>
            </a:extLst>
          </p:cNvPr>
          <p:cNvSpPr/>
          <p:nvPr/>
        </p:nvSpPr>
        <p:spPr>
          <a:xfrm>
            <a:off x="3204242" y="6191075"/>
            <a:ext cx="257666" cy="2616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A71D6B-A7A4-A4E6-B64E-C1B3CC5B8E77}"/>
              </a:ext>
            </a:extLst>
          </p:cNvPr>
          <p:cNvSpPr/>
          <p:nvPr/>
        </p:nvSpPr>
        <p:spPr>
          <a:xfrm>
            <a:off x="282527" y="2429900"/>
            <a:ext cx="2895312" cy="41366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 Diagram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193345-FBAA-0AD7-29E3-B854C70F0614}"/>
              </a:ext>
            </a:extLst>
          </p:cNvPr>
          <p:cNvSpPr/>
          <p:nvPr/>
        </p:nvSpPr>
        <p:spPr>
          <a:xfrm>
            <a:off x="4112231" y="2452385"/>
            <a:ext cx="2657685" cy="29081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1B50D4B-9B98-F70C-9B14-0057C85C43D9}"/>
              </a:ext>
            </a:extLst>
          </p:cNvPr>
          <p:cNvSpPr/>
          <p:nvPr/>
        </p:nvSpPr>
        <p:spPr>
          <a:xfrm>
            <a:off x="4112230" y="2742529"/>
            <a:ext cx="2657685" cy="36139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C222683-0F12-7985-ACDD-1BE003CD5898}"/>
              </a:ext>
            </a:extLst>
          </p:cNvPr>
          <p:cNvSpPr/>
          <p:nvPr/>
        </p:nvSpPr>
        <p:spPr>
          <a:xfrm>
            <a:off x="3523527" y="3490266"/>
            <a:ext cx="5472805" cy="269131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33EE1FB-D37E-A5FE-4B19-AE8A4F506483}"/>
              </a:ext>
            </a:extLst>
          </p:cNvPr>
          <p:cNvSpPr/>
          <p:nvPr/>
        </p:nvSpPr>
        <p:spPr>
          <a:xfrm>
            <a:off x="3522373" y="6191075"/>
            <a:ext cx="5472805" cy="47152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588793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2" grpId="0" animBg="1"/>
      <p:bldP spid="14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Exercise 7.4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395536" y="725840"/>
            <a:ext cx="7920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Pearson Stats/Mechanics Year 2</a:t>
            </a:r>
          </a:p>
          <a:p>
            <a:r>
              <a:rPr lang="en-GB" sz="2400" dirty="0"/>
              <a:t>Pages 60-61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739717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7572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C4334285-53F9-2050-6E63-81F1E5DB2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675084"/>
            <a:ext cx="7191375" cy="618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87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C2389882-79C0-48C2-39B3-94DF51ABE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797768"/>
            <a:ext cx="7381875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840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CD32955C-A8A0-4F3D-914A-FD28BA923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764704"/>
            <a:ext cx="7334250" cy="587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818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3537F05D-D806-0A5E-77A8-AF5FE4CB26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253" y="764704"/>
            <a:ext cx="7372350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087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96195754-FB9F-DD08-CF59-0B6863202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640" y="836712"/>
            <a:ext cx="7267575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669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145CED0C8C3544A5BCCC2783BB773D" ma:contentTypeVersion="18" ma:contentTypeDescription="Create a new document." ma:contentTypeScope="" ma:versionID="071d80e8befb16289be70b0ed95d7a13">
  <xsd:schema xmlns:xsd="http://www.w3.org/2001/XMLSchema" xmlns:xs="http://www.w3.org/2001/XMLSchema" xmlns:p="http://schemas.microsoft.com/office/2006/metadata/properties" xmlns:ns2="faa1ecaf-a1aa-4fc9-8c75-2805352e1f65" xmlns:ns3="f9cd3b9a-9a6c-485a-81b7-4082693b5161" targetNamespace="http://schemas.microsoft.com/office/2006/metadata/properties" ma:root="true" ma:fieldsID="bfedc4b824bdcf7bc3afcdacf96d42fb" ns2:_="" ns3:_="">
    <xsd:import namespace="faa1ecaf-a1aa-4fc9-8c75-2805352e1f65"/>
    <xsd:import namespace="f9cd3b9a-9a6c-485a-81b7-4082693b516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a1ecaf-a1aa-4fc9-8c75-2805352e1f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35c9266d-873e-4384-88ad-117b2e21bbb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cd3b9a-9a6c-485a-81b7-4082693b516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37dd2894-802d-4a2b-8969-adc31d00c97c}" ma:internalName="TaxCatchAll" ma:showField="CatchAllData" ma:web="f9cd3b9a-9a6c-485a-81b7-4082693b516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aa1ecaf-a1aa-4fc9-8c75-2805352e1f65">
      <Terms xmlns="http://schemas.microsoft.com/office/infopath/2007/PartnerControls"/>
    </lcf76f155ced4ddcb4097134ff3c332f>
    <TaxCatchAll xmlns="f9cd3b9a-9a6c-485a-81b7-4082693b5161" xsi:nil="true"/>
  </documentManagement>
</p:properties>
</file>

<file path=customXml/itemProps1.xml><?xml version="1.0" encoding="utf-8"?>
<ds:datastoreItem xmlns:ds="http://schemas.openxmlformats.org/officeDocument/2006/customXml" ds:itemID="{4F5FEBD4-5A40-4A65-B129-FD31F3D2508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aa1ecaf-a1aa-4fc9-8c75-2805352e1f65"/>
    <ds:schemaRef ds:uri="f9cd3b9a-9a6c-485a-81b7-4082693b516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2352732-4913-4791-A362-F3CD293431C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C1FE50-4249-4C5B-AC2A-6E9FE5F3E4CB}">
  <ds:schemaRefs>
    <ds:schemaRef ds:uri="http://schemas.microsoft.com/office/2006/metadata/properties"/>
    <ds:schemaRef ds:uri="http://schemas.microsoft.com/office/infopath/2007/PartnerControls"/>
    <ds:schemaRef ds:uri="faa1ecaf-a1aa-4fc9-8c75-2805352e1f65"/>
    <ds:schemaRef ds:uri="f9cd3b9a-9a6c-485a-81b7-4082693b516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25986</TotalTime>
  <Words>511</Words>
  <Application>Microsoft Office PowerPoint</Application>
  <PresentationFormat>On-screen Show (4:3)</PresentationFormat>
  <Paragraphs>76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Cambria Math</vt:lpstr>
      <vt:lpstr>Office Theme</vt:lpstr>
      <vt:lpstr>M2 Chapter 7: Application of Forces  Static Rigid Bodies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RM plc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Frost J</dc:creator>
  <cp:lastModifiedBy>Dieter Beaven</cp:lastModifiedBy>
  <cp:revision>958</cp:revision>
  <dcterms:created xsi:type="dcterms:W3CDTF">2013-02-28T07:36:55Z</dcterms:created>
  <dcterms:modified xsi:type="dcterms:W3CDTF">2024-06-22T15:06:02Z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0x010100E2145CED0C8C3544A5BCCC2783BB773D</vt:lpwstr>
  </property>
</Properties>
</file>