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81" r:id="rId2"/>
    <p:sldId id="508" r:id="rId3"/>
    <p:sldId id="483" r:id="rId4"/>
    <p:sldId id="484" r:id="rId5"/>
    <p:sldId id="485" r:id="rId6"/>
    <p:sldId id="486" r:id="rId7"/>
    <p:sldId id="488" r:id="rId8"/>
    <p:sldId id="491" r:id="rId9"/>
    <p:sldId id="490" r:id="rId10"/>
    <p:sldId id="492" r:id="rId11"/>
    <p:sldId id="493" r:id="rId12"/>
    <p:sldId id="494" r:id="rId13"/>
    <p:sldId id="495" r:id="rId14"/>
    <p:sldId id="497" r:id="rId15"/>
    <p:sldId id="496" r:id="rId16"/>
    <p:sldId id="509" r:id="rId17"/>
    <p:sldId id="510" r:id="rId18"/>
    <p:sldId id="511" r:id="rId19"/>
    <p:sldId id="487" r:id="rId20"/>
    <p:sldId id="498" r:id="rId21"/>
    <p:sldId id="500" r:id="rId22"/>
    <p:sldId id="501" r:id="rId23"/>
    <p:sldId id="502" r:id="rId24"/>
    <p:sldId id="503" r:id="rId25"/>
    <p:sldId id="504" r:id="rId26"/>
    <p:sldId id="505" r:id="rId27"/>
    <p:sldId id="512" r:id="rId28"/>
    <p:sldId id="506" r:id="rId29"/>
    <p:sldId id="50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0" autoAdjust="0"/>
    <p:restoredTop sz="88534" autoAdjust="0"/>
  </p:normalViewPr>
  <p:slideViewPr>
    <p:cSldViewPr>
      <p:cViewPr varScale="1">
        <p:scale>
          <a:sx n="101" d="100"/>
          <a:sy n="101" d="100"/>
        </p:scale>
        <p:origin x="2208" y="9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07/09/2020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62F2399-CD51-4C4C-BC34-03B9F40F9CF8}" type="slidenum">
              <a:rPr lang="en-GB" smtClean="0"/>
              <a:pPr/>
              <a:t>16</a:t>
            </a:fld>
            <a:endParaRPr lang="en-GB"/>
          </a:p>
        </p:txBody>
      </p:sp>
    </p:spTree>
    <p:extLst>
      <p:ext uri="{BB962C8B-B14F-4D97-AF65-F5344CB8AC3E}">
        <p14:creationId xmlns:p14="http://schemas.microsoft.com/office/powerpoint/2010/main" val="404205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07/09/2020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07/09/2020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1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3" Type="http://schemas.openxmlformats.org/officeDocument/2006/relationships/image" Target="../media/image82.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84.png"/><Relationship Id="rId15" Type="http://schemas.openxmlformats.org/officeDocument/2006/relationships/image" Target="../media/image9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6.png"/><Relationship Id="rId4" Type="http://schemas.openxmlformats.org/officeDocument/2006/relationships/image" Target="../media/image95.png"/></Relationships>
</file>

<file path=ppt/slides/_rels/slide1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9.png"/></Relationships>
</file>

<file path=ppt/slides/_rels/slide1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hyperlink" Target="http://www.drfrostmaths.com/resources/resource.php?rid=268" TargetMode="External"/><Relationship Id="rId1" Type="http://schemas.openxmlformats.org/officeDocument/2006/relationships/slideLayout" Target="../slideLayouts/slideLayout7.xml"/><Relationship Id="rId4" Type="http://schemas.openxmlformats.org/officeDocument/2006/relationships/image" Target="../media/image960.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6.png"/><Relationship Id="rId12"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5.png"/><Relationship Id="rId10" Type="http://schemas.microsoft.com/office/2007/relationships/hdphoto" Target="../media/hdphoto3.wdp"/><Relationship Id="rId4" Type="http://schemas.openxmlformats.org/officeDocument/2006/relationships/image" Target="../media/image4.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980.png"/><Relationship Id="rId2" Type="http://schemas.openxmlformats.org/officeDocument/2006/relationships/image" Target="../media/image970.png"/><Relationship Id="rId1" Type="http://schemas.openxmlformats.org/officeDocument/2006/relationships/slideLayout" Target="../slideLayouts/slideLayout7.xml"/><Relationship Id="rId4" Type="http://schemas.openxmlformats.org/officeDocument/2006/relationships/image" Target="../media/image990.png"/></Relationships>
</file>

<file path=ppt/slides/_rels/slide2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5" Type="http://schemas.openxmlformats.org/officeDocument/2006/relationships/image" Target="../media/image1030.png"/><Relationship Id="rId4" Type="http://schemas.openxmlformats.org/officeDocument/2006/relationships/image" Target="../media/image1020.png"/></Relationships>
</file>

<file path=ppt/slides/_rels/slide2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60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10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50.png"/><Relationship Id="rId2" Type="http://schemas.openxmlformats.org/officeDocument/2006/relationships/image" Target="../media/image6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780.png"/><Relationship Id="rId1" Type="http://schemas.openxmlformats.org/officeDocument/2006/relationships/slideLayout" Target="../slideLayouts/slideLayout7.xml"/><Relationship Id="rId5" Type="http://schemas.openxmlformats.org/officeDocument/2006/relationships/image" Target="../media/image670.png"/><Relationship Id="rId4" Type="http://schemas.openxmlformats.org/officeDocument/2006/relationships/image" Target="../media/image660.png"/></Relationships>
</file>

<file path=ppt/slides/_rels/slide26.xml.rels><?xml version="1.0" encoding="UTF-8" standalone="yes"?>
<Relationships xmlns="http://schemas.openxmlformats.org/package/2006/relationships"><Relationship Id="rId3" Type="http://schemas.openxmlformats.org/officeDocument/2006/relationships/image" Target="../media/image690.png"/><Relationship Id="rId7" Type="http://schemas.openxmlformats.org/officeDocument/2006/relationships/image" Target="../media/image730.png"/><Relationship Id="rId2" Type="http://schemas.openxmlformats.org/officeDocument/2006/relationships/image" Target="../media/image680.png"/><Relationship Id="rId1" Type="http://schemas.openxmlformats.org/officeDocument/2006/relationships/slideLayout" Target="../slideLayouts/slideLayout7.xml"/><Relationship Id="rId6" Type="http://schemas.openxmlformats.org/officeDocument/2006/relationships/image" Target="../media/image720.png"/><Relationship Id="rId5" Type="http://schemas.openxmlformats.org/officeDocument/2006/relationships/image" Target="../media/image710.png"/><Relationship Id="rId4" Type="http://schemas.openxmlformats.org/officeDocument/2006/relationships/image" Target="../media/image700.png"/></Relationships>
</file>

<file path=ppt/slides/_rels/slide2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28.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image" Target="../media/image76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910.png"/><Relationship Id="rId2" Type="http://schemas.openxmlformats.org/officeDocument/2006/relationships/image" Target="../media/image410.png"/><Relationship Id="rId1" Type="http://schemas.openxmlformats.org/officeDocument/2006/relationships/slideLayout" Target="../slideLayouts/slideLayout7.xml"/><Relationship Id="rId6" Type="http://schemas.openxmlformats.org/officeDocument/2006/relationships/image" Target="../media/image810.png"/><Relationship Id="rId5" Type="http://schemas.openxmlformats.org/officeDocument/2006/relationships/image" Target="../media/image711.png"/><Relationship Id="rId4" Type="http://schemas.openxmlformats.org/officeDocument/2006/relationships/image" Target="../media/image61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9" Type="http://schemas.openxmlformats.org/officeDocument/2006/relationships/image" Target="../media/image17.pn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hyperlink" Target="http://www.drfrostmaths.com/resources/resource.php?rid=268" TargetMode="External"/><Relationship Id="rId5" Type="http://schemas.openxmlformats.org/officeDocument/2006/relationships/image" Target="../media/image35.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hyperlink" Target="http://www.drfrostmaths.com/resources/resource.php?rid=268" TargetMode="External"/><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P1 Chapter 1 :: </a:t>
            </a:r>
            <a:r>
              <a:rPr lang="en-GB" dirty="0"/>
              <a:t>Algebraic Expressions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jfrost@tiffin.kingston.sch.uk</a:t>
            </a:r>
          </a:p>
          <a:p>
            <a:r>
              <a:rPr lang="en-GB" sz="2000" b="1" dirty="0"/>
              <a:t>www.drfrostmaths.com</a:t>
            </a:r>
            <a:br>
              <a:rPr lang="en-GB" sz="2000" b="1" dirty="0"/>
            </a:br>
            <a:r>
              <a:rPr lang="en-GB" sz="2000" b="1" dirty="0"/>
              <a:t>@DrFrostMaths</a:t>
            </a:r>
            <a:r>
              <a:rPr lang="en-GB" sz="2000" dirty="0"/>
              <a:t>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04" y="6461720"/>
            <a:ext cx="4104456" cy="369332"/>
          </a:xfrm>
          <a:prstGeom prst="rect">
            <a:avLst/>
          </a:prstGeom>
          <a:noFill/>
        </p:spPr>
        <p:txBody>
          <a:bodyPr wrap="square" rtlCol="0">
            <a:spAutoFit/>
          </a:bodyPr>
          <a:lstStyle/>
          <a:p>
            <a:r>
              <a:rPr lang="en-GB" dirty="0"/>
              <a:t>Last modified: 7</a:t>
            </a:r>
            <a:r>
              <a:rPr lang="en-GB" baseline="30000" dirty="0"/>
              <a:t>th</a:t>
            </a:r>
            <a:r>
              <a:rPr lang="en-GB" dirty="0"/>
              <a:t> September 2020</a:t>
            </a:r>
          </a:p>
        </p:txBody>
      </p: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b="1" dirty="0">
                  <a:latin typeface="+mj-lt"/>
                </a:rPr>
                <a:t>3</a:t>
              </a:r>
              <a:r>
                <a:rPr lang="en-GB" sz="3200" dirty="0">
                  <a:latin typeface="+mj-lt"/>
                </a:rPr>
                <a:t> :: Factorising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836712"/>
            <a:ext cx="8208912" cy="923330"/>
          </a:xfrm>
          <a:prstGeom prst="rect">
            <a:avLst/>
          </a:prstGeom>
          <a:noFill/>
        </p:spPr>
        <p:txBody>
          <a:bodyPr wrap="square" rtlCol="0">
            <a:spAutoFit/>
          </a:bodyPr>
          <a:lstStyle/>
          <a:p>
            <a:r>
              <a:rPr lang="en-GB" dirty="0"/>
              <a:t>Informally, factorising is the opposite of expanding brackets.</a:t>
            </a:r>
          </a:p>
          <a:p>
            <a:r>
              <a:rPr lang="en-GB" dirty="0"/>
              <a:t>More formally, a factorised expression is one which is expressed as </a:t>
            </a:r>
            <a:r>
              <a:rPr lang="en-GB" b="1" dirty="0"/>
              <a:t>a product of expressions</a:t>
            </a:r>
            <a:r>
              <a:rPr lang="en-GB" dirty="0"/>
              <a:t>.</a:t>
            </a:r>
          </a:p>
        </p:txBody>
      </p:sp>
      <mc:AlternateContent xmlns:mc="http://schemas.openxmlformats.org/markup-compatibility/2006" xmlns:a14="http://schemas.microsoft.com/office/drawing/2010/main">
        <mc:Choice Requires="a14">
          <p:sp>
            <p:nvSpPr>
              <p:cNvPr id="6" name="TextBox 5"/>
              <p:cNvSpPr txBox="1"/>
              <p:nvPr/>
            </p:nvSpPr>
            <p:spPr>
              <a:xfrm>
                <a:off x="611560" y="2060848"/>
                <a:ext cx="32403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𝑥</m:t>
                      </m:r>
                      <m:r>
                        <a:rPr lang="en-GB" sz="2400" b="0" i="1" smtClean="0">
                          <a:latin typeface="Cambria Math" panose="02040503050406030204" pitchFamily="18" charset="0"/>
                        </a:rPr>
                        <m:t>+1)(</m:t>
                      </m:r>
                      <m:r>
                        <a:rPr lang="en-GB" sz="2400" b="0" i="1" smtClean="0">
                          <a:latin typeface="Cambria Math" panose="02040503050406030204" pitchFamily="18" charset="0"/>
                        </a:rPr>
                        <m:t>𝑥</m:t>
                      </m:r>
                      <m:r>
                        <a:rPr lang="en-GB" sz="2400" b="0" i="1" smtClean="0">
                          <a:latin typeface="Cambria Math" panose="02040503050406030204" pitchFamily="18" charset="0"/>
                        </a:rPr>
                        <m:t>+2)</m:t>
                      </m:r>
                    </m:oMath>
                  </m:oMathPara>
                </a14:m>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11560" y="2060848"/>
                <a:ext cx="3240360" cy="461665"/>
              </a:xfrm>
              <a:prstGeom prst="rect">
                <a:avLst/>
              </a:prstGeom>
              <a:blipFill>
                <a:blip r:embed="rId2"/>
                <a:stretch>
                  <a:fillRect b="-171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83720" y="1981214"/>
                <a:ext cx="4536504" cy="646331"/>
              </a:xfrm>
              <a:prstGeom prst="rect">
                <a:avLst/>
              </a:prstGeom>
              <a:noFill/>
            </p:spPr>
            <p:txBody>
              <a:bodyPr wrap="square" rtlCol="0">
                <a:spAutoFit/>
              </a:bodyPr>
              <a:lstStyle/>
              <a:p>
                <a:r>
                  <a:rPr lang="en-GB" dirty="0"/>
                  <a:t>Factorised as it is the product of 3 linear factors,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GB" dirty="0"/>
                  <a:t> and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+2</m:t>
                    </m:r>
                  </m:oMath>
                </a14:m>
                <a:r>
                  <a:rPr lang="en-GB"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4283720" y="1981214"/>
                <a:ext cx="4536504" cy="646331"/>
              </a:xfrm>
              <a:prstGeom prst="rect">
                <a:avLst/>
              </a:prstGeom>
              <a:blipFill>
                <a:blip r:embed="rId3"/>
                <a:stretch>
                  <a:fillRect l="-1210"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885432" y="2637160"/>
                <a:ext cx="4032448"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Fro Note</a:t>
                </a:r>
                <a:r>
                  <a:rPr lang="en-GB" sz="1400" dirty="0"/>
                  <a:t>: A linear expression is of the form </a:t>
                </a:r>
                <a14:m>
                  <m:oMath xmlns:m="http://schemas.openxmlformats.org/officeDocument/2006/math">
                    <m:r>
                      <a:rPr lang="en-GB" sz="1400" b="0" i="1" smtClean="0">
                        <a:latin typeface="Cambria Math" panose="02040503050406030204" pitchFamily="18" charset="0"/>
                      </a:rPr>
                      <m:t>𝑎𝑥</m:t>
                    </m:r>
                    <m:r>
                      <a:rPr lang="en-GB" sz="1400" b="0" i="1" smtClean="0">
                        <a:latin typeface="Cambria Math" panose="02040503050406030204" pitchFamily="18" charset="0"/>
                      </a:rPr>
                      <m:t>+</m:t>
                    </m:r>
                    <m:r>
                      <a:rPr lang="en-GB" sz="1400" b="0" i="1" smtClean="0">
                        <a:latin typeface="Cambria Math" panose="02040503050406030204" pitchFamily="18" charset="0"/>
                      </a:rPr>
                      <m:t>𝑏</m:t>
                    </m:r>
                  </m:oMath>
                </a14:m>
                <a:r>
                  <a:rPr lang="en-GB" sz="1400" dirty="0"/>
                  <a:t>. It is called linear because plotting </a:t>
                </a:r>
                <a14:m>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m:t>
                    </m:r>
                    <m:r>
                      <a:rPr lang="en-GB" sz="1400" b="0" i="1" smtClean="0">
                        <a:latin typeface="Cambria Math" panose="02040503050406030204" pitchFamily="18" charset="0"/>
                      </a:rPr>
                      <m:t>𝑎𝑥</m:t>
                    </m:r>
                    <m:r>
                      <a:rPr lang="en-GB" sz="1400" b="0" i="1" smtClean="0">
                        <a:latin typeface="Cambria Math" panose="02040503050406030204" pitchFamily="18" charset="0"/>
                      </a:rPr>
                      <m:t>+</m:t>
                    </m:r>
                    <m:r>
                      <a:rPr lang="en-GB" sz="1400" b="0" i="1" smtClean="0">
                        <a:latin typeface="Cambria Math" panose="02040503050406030204" pitchFamily="18" charset="0"/>
                      </a:rPr>
                      <m:t>𝑏</m:t>
                    </m:r>
                  </m:oMath>
                </a14:m>
                <a:r>
                  <a:rPr lang="en-GB" sz="1400" dirty="0"/>
                  <a:t> would form a straight line.</a:t>
                </a:r>
              </a:p>
            </p:txBody>
          </p:sp>
        </mc:Choice>
        <mc:Fallback xmlns="">
          <p:sp>
            <p:nvSpPr>
              <p:cNvPr id="8" name="TextBox 7"/>
              <p:cNvSpPr txBox="1">
                <a:spLocks noRot="1" noChangeAspect="1" noMove="1" noResize="1" noEditPoints="1" noAdjustHandles="1" noChangeArrowheads="1" noChangeShapeType="1" noTextEdit="1"/>
              </p:cNvSpPr>
              <p:nvPr/>
            </p:nvSpPr>
            <p:spPr>
              <a:xfrm>
                <a:off x="4885432" y="2637160"/>
                <a:ext cx="4032448" cy="738664"/>
              </a:xfrm>
              <a:prstGeom prst="rect">
                <a:avLst/>
              </a:prstGeom>
              <a:blipFill>
                <a:blip r:embed="rId4"/>
                <a:stretch>
                  <a:fillRect l="-150" r="-901" b="-56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2104" y="3994855"/>
                <a:ext cx="37444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r>
                            <a:rPr lang="en-GB" sz="2400" b="0" i="1" smtClean="0">
                              <a:latin typeface="Cambria Math" panose="02040503050406030204" pitchFamily="18" charset="0"/>
                            </a:rPr>
                            <m:t>+1</m:t>
                          </m:r>
                        </m:e>
                      </m:d>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r>
                            <a:rPr lang="en-GB" sz="2400" b="0" i="1" smtClean="0">
                              <a:latin typeface="Cambria Math" panose="02040503050406030204" pitchFamily="18" charset="0"/>
                            </a:rPr>
                            <m:t>−1</m:t>
                          </m:r>
                        </m:e>
                      </m:d>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r>
                            <a:rPr lang="en-GB" sz="2400" b="0" i="1" smtClean="0">
                              <a:latin typeface="Cambria Math" panose="02040503050406030204" pitchFamily="18" charset="0"/>
                            </a:rPr>
                            <m:t>+1</m:t>
                          </m:r>
                        </m:e>
                      </m:d>
                    </m:oMath>
                  </m:oMathPara>
                </a14:m>
                <a:endParaRPr lang="en-GB"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82104" y="3994855"/>
                <a:ext cx="3744416" cy="461665"/>
              </a:xfrm>
              <a:prstGeom prst="rect">
                <a:avLst/>
              </a:prstGeom>
              <a:blipFill>
                <a:blip r:embed="rId5"/>
                <a:stretch>
                  <a:fillRect/>
                </a:stretch>
              </a:blipFill>
            </p:spPr>
            <p:txBody>
              <a:bodyPr/>
              <a:lstStyle/>
              <a:p>
                <a:r>
                  <a:rPr lang="en-GB">
                    <a:noFill/>
                  </a:rPr>
                  <a:t> </a:t>
                </a:r>
              </a:p>
            </p:txBody>
          </p:sp>
        </mc:Fallback>
      </mc:AlternateContent>
      <p:sp>
        <p:nvSpPr>
          <p:cNvPr id="10" name="TextBox 9"/>
          <p:cNvSpPr txBox="1"/>
          <p:nvPr/>
        </p:nvSpPr>
        <p:spPr>
          <a:xfrm>
            <a:off x="4283720" y="3914215"/>
            <a:ext cx="4536504" cy="646331"/>
          </a:xfrm>
          <a:prstGeom prst="rect">
            <a:avLst/>
          </a:prstGeom>
          <a:noFill/>
        </p:spPr>
        <p:txBody>
          <a:bodyPr wrap="square" rtlCol="0">
            <a:spAutoFit/>
          </a:bodyPr>
          <a:lstStyle/>
          <a:p>
            <a:r>
              <a:rPr lang="en-GB" dirty="0"/>
              <a:t>Not factorised because the outer-most operation is a sum, not a product.</a:t>
            </a:r>
          </a:p>
        </p:txBody>
      </p:sp>
      <p:sp>
        <p:nvSpPr>
          <p:cNvPr id="11" name="Arrow: Right 10"/>
          <p:cNvSpPr/>
          <p:nvPr/>
        </p:nvSpPr>
        <p:spPr>
          <a:xfrm>
            <a:off x="3796804" y="2228179"/>
            <a:ext cx="360040" cy="2102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Arrow: Right 11"/>
          <p:cNvSpPr/>
          <p:nvPr/>
        </p:nvSpPr>
        <p:spPr>
          <a:xfrm>
            <a:off x="3822080" y="4132269"/>
            <a:ext cx="360040" cy="2102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TextBox 12"/>
          <p:cNvSpPr txBox="1"/>
          <p:nvPr/>
        </p:nvSpPr>
        <p:spPr>
          <a:xfrm>
            <a:off x="628700" y="4903068"/>
            <a:ext cx="2592288"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Basic Examples:</a:t>
            </a:r>
          </a:p>
        </p:txBody>
      </p:sp>
      <mc:AlternateContent xmlns:mc="http://schemas.openxmlformats.org/markup-compatibility/2006" xmlns:a14="http://schemas.microsoft.com/office/drawing/2010/main">
        <mc:Choice Requires="a14">
          <p:sp>
            <p:nvSpPr>
              <p:cNvPr id="14" name="TextBox 13"/>
              <p:cNvSpPr txBox="1"/>
              <p:nvPr/>
            </p:nvSpPr>
            <p:spPr>
              <a:xfrm>
                <a:off x="2013000" y="5521424"/>
                <a:ext cx="4248472" cy="83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3</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   =</m:t>
                      </m:r>
                      <m:sSup>
                        <m:sSupPr>
                          <m:ctrlPr>
                            <a:rPr lang="en-GB" sz="2400" b="1" i="1" smtClean="0">
                              <a:latin typeface="Cambria Math" panose="02040503050406030204" pitchFamily="18" charset="0"/>
                            </a:rPr>
                          </m:ctrlPr>
                        </m:sSupPr>
                        <m:e>
                          <m:r>
                            <a:rPr lang="en-GB" sz="2400" b="1" i="1" smtClean="0">
                              <a:latin typeface="Cambria Math" panose="02040503050406030204" pitchFamily="18" charset="0"/>
                            </a:rPr>
                            <m:t>𝒙</m:t>
                          </m:r>
                        </m:e>
                        <m:sup>
                          <m:r>
                            <a:rPr lang="en-GB" sz="2400" b="1" i="1" smtClean="0">
                              <a:latin typeface="Cambria Math" panose="02040503050406030204" pitchFamily="18" charset="0"/>
                            </a:rPr>
                            <m:t>𝟐</m:t>
                          </m:r>
                        </m:sup>
                      </m:sSup>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𝒙</m:t>
                          </m:r>
                          <m:r>
                            <a:rPr lang="en-GB" sz="2400" b="1" i="1" smtClean="0">
                              <a:latin typeface="Cambria Math" panose="02040503050406030204" pitchFamily="18" charset="0"/>
                            </a:rPr>
                            <m:t>+</m:t>
                          </m:r>
                          <m:r>
                            <a:rPr lang="en-GB" sz="2400" b="1" i="1" smtClean="0">
                              <a:latin typeface="Cambria Math" panose="02040503050406030204" pitchFamily="18" charset="0"/>
                            </a:rPr>
                            <m:t>𝟏</m:t>
                          </m:r>
                        </m:e>
                      </m:d>
                    </m:oMath>
                    <m:oMath xmlns:m="http://schemas.openxmlformats.org/officeDocument/2006/math">
                      <m:r>
                        <a:rPr lang="en-GB" sz="2400" b="0" i="1" smtClean="0">
                          <a:latin typeface="Cambria Math" panose="02040503050406030204" pitchFamily="18" charset="0"/>
                        </a:rPr>
                        <m:t>4</m:t>
                      </m:r>
                      <m:r>
                        <a:rPr lang="en-GB" sz="2400" b="0" i="1" smtClean="0">
                          <a:latin typeface="Cambria Math" panose="02040503050406030204" pitchFamily="18" charset="0"/>
                        </a:rPr>
                        <m:t>𝑥</m:t>
                      </m:r>
                      <m:r>
                        <a:rPr lang="en-GB" sz="2400" b="0" i="1" smtClean="0">
                          <a:latin typeface="Cambria Math" panose="02040503050406030204" pitchFamily="18" charset="0"/>
                        </a:rPr>
                        <m:t>−8</m:t>
                      </m:r>
                      <m:r>
                        <a:rPr lang="en-GB" sz="2400" b="0" i="1" smtClean="0">
                          <a:latin typeface="Cambria Math" panose="02040503050406030204" pitchFamily="18" charset="0"/>
                        </a:rPr>
                        <m:t>𝑥𝑦</m:t>
                      </m:r>
                      <m:r>
                        <a:rPr lang="en-GB" sz="2400" b="0" i="1" smtClean="0">
                          <a:latin typeface="Cambria Math" panose="02040503050406030204" pitchFamily="18" charset="0"/>
                        </a:rPr>
                        <m:t>=</m:t>
                      </m:r>
                      <m:r>
                        <a:rPr lang="en-GB" sz="2400" b="1" i="1" smtClean="0">
                          <a:latin typeface="Cambria Math" panose="02040503050406030204" pitchFamily="18" charset="0"/>
                        </a:rPr>
                        <m:t>𝟒</m:t>
                      </m:r>
                      <m:r>
                        <a:rPr lang="en-GB" sz="2400" b="1" i="1" smtClean="0">
                          <a:latin typeface="Cambria Math" panose="02040503050406030204" pitchFamily="18" charset="0"/>
                        </a:rPr>
                        <m:t>𝒙</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𝟏</m:t>
                          </m:r>
                          <m:r>
                            <a:rPr lang="en-GB" sz="2400" b="1" i="1" smtClean="0">
                              <a:latin typeface="Cambria Math" panose="02040503050406030204" pitchFamily="18" charset="0"/>
                            </a:rPr>
                            <m:t>−</m:t>
                          </m:r>
                          <m:r>
                            <a:rPr lang="en-GB" sz="2400" b="1" i="1" smtClean="0">
                              <a:latin typeface="Cambria Math" panose="02040503050406030204" pitchFamily="18" charset="0"/>
                            </a:rPr>
                            <m:t>𝟐</m:t>
                          </m:r>
                          <m:r>
                            <a:rPr lang="en-GB" sz="2400" b="1" i="1" smtClean="0">
                              <a:latin typeface="Cambria Math" panose="02040503050406030204" pitchFamily="18" charset="0"/>
                            </a:rPr>
                            <m:t>𝒚</m:t>
                          </m:r>
                        </m:e>
                      </m:d>
                    </m:oMath>
                  </m:oMathPara>
                </a14:m>
                <a:endParaRPr lang="en-GB"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013000" y="5521424"/>
                <a:ext cx="4248472" cy="839332"/>
              </a:xfrm>
              <a:prstGeom prst="rect">
                <a:avLst/>
              </a:prstGeom>
              <a:blipFill>
                <a:blip r:embed="rId6"/>
                <a:stretch>
                  <a:fillRect b="-8759"/>
                </a:stretch>
              </a:blipFill>
            </p:spPr>
            <p:txBody>
              <a:bodyPr/>
              <a:lstStyle/>
              <a:p>
                <a:r>
                  <a:rPr lang="en-GB">
                    <a:noFill/>
                  </a:rPr>
                  <a:t> </a:t>
                </a:r>
              </a:p>
            </p:txBody>
          </p:sp>
        </mc:Fallback>
      </mc:AlternateContent>
      <p:sp>
        <p:nvSpPr>
          <p:cNvPr id="15" name="Rectangle 14"/>
          <p:cNvSpPr/>
          <p:nvPr/>
        </p:nvSpPr>
        <p:spPr>
          <a:xfrm>
            <a:off x="4183959" y="5499100"/>
            <a:ext cx="1962841" cy="4252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4183959" y="5957808"/>
            <a:ext cx="1962841" cy="4252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407900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9" restart="whenNotActive" fill="hold" evtFilter="cancelBubble" nodeType="interactiveSeq">
                <p:stCondLst>
                  <p:cond evt="onClick" delay="0">
                    <p:tgtEl>
                      <p:spTgt spid="15"/>
                    </p:tgtEl>
                  </p:cond>
                </p:stCondLst>
                <p:endSync evt="end" delay="0">
                  <p:rtn val="all"/>
                </p:endSync>
                <p:childTnLst>
                  <p:par>
                    <p:cTn id="40" fill="hold">
                      <p:stCondLst>
                        <p:cond delay="0"/>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45" restart="whenNotActive" fill="hold" evtFilter="cancelBubble" nodeType="interactiveSeq">
                <p:stCondLst>
                  <p:cond evt="onClick" delay="0">
                    <p:tgtEl>
                      <p:spTgt spid="16"/>
                    </p:tgtEl>
                  </p:cond>
                </p:stCondLst>
                <p:endSync evt="end" delay="0">
                  <p:rtn val="all"/>
                </p:endSync>
                <p:childTnLst>
                  <p:par>
                    <p:cTn id="46" fill="hold">
                      <p:stCondLst>
                        <p:cond delay="0"/>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6" grpId="0"/>
      <p:bldP spid="7" grpId="0"/>
      <p:bldP spid="8" grpId="0" animBg="1"/>
      <p:bldP spid="9" grpId="0"/>
      <p:bldP spid="10" grpId="0"/>
      <p:bldP spid="11" grpId="0" animBg="1"/>
      <p:bldP spid="12" grpId="0" animBg="1"/>
      <p:bldP spid="13" grpId="0" animBg="1"/>
      <p:bldP spid="14" grpId="0"/>
      <p:bldP spid="15" grpId="0" animBg="1"/>
      <p:bldP spid="15" grpId="1" animBg="1"/>
      <p:bldP spid="16" grpId="0" animBg="1"/>
      <p:bldP spid="1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Factorising Quadratics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534492" y="1387878"/>
                <a:ext cx="691276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𝑥</m:t>
                          </m:r>
                        </m:e>
                        <m:sup>
                          <m:r>
                            <a:rPr lang="en-GB" sz="3600" b="0" i="1" smtClean="0">
                              <a:latin typeface="Cambria Math" panose="02040503050406030204" pitchFamily="18" charset="0"/>
                            </a:rPr>
                            <m:t>2</m:t>
                          </m:r>
                        </m:sup>
                      </m:sSup>
                      <m:r>
                        <a:rPr lang="en-GB" sz="3600" b="0" i="1" smtClean="0">
                          <a:latin typeface="Cambria Math" panose="02040503050406030204" pitchFamily="18" charset="0"/>
                        </a:rPr>
                        <m:t>−5</m:t>
                      </m:r>
                      <m:r>
                        <a:rPr lang="en-GB" sz="3600" b="0" i="1" smtClean="0">
                          <a:latin typeface="Cambria Math" panose="02040503050406030204" pitchFamily="18" charset="0"/>
                        </a:rPr>
                        <m:t>𝑥</m:t>
                      </m:r>
                      <m:r>
                        <a:rPr lang="en-GB" sz="3600" b="0" i="1" smtClean="0">
                          <a:latin typeface="Cambria Math" panose="02040503050406030204" pitchFamily="18" charset="0"/>
                        </a:rPr>
                        <m:t>−14</m:t>
                      </m:r>
                      <m:r>
                        <a:rPr lang="en-GB" sz="3600" b="1" i="1" smtClean="0">
                          <a:latin typeface="Cambria Math" panose="02040503050406030204" pitchFamily="18" charset="0"/>
                        </a:rPr>
                        <m:t>=</m:t>
                      </m:r>
                      <m:d>
                        <m:dPr>
                          <m:ctrlPr>
                            <a:rPr lang="en-GB" sz="3600" b="1" i="1" smtClean="0">
                              <a:latin typeface="Cambria Math" panose="02040503050406030204" pitchFamily="18" charset="0"/>
                            </a:rPr>
                          </m:ctrlPr>
                        </m:dPr>
                        <m:e>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𝟕</m:t>
                          </m:r>
                        </m:e>
                      </m:d>
                      <m:d>
                        <m:dPr>
                          <m:ctrlPr>
                            <a:rPr lang="en-GB" sz="3600" b="1" i="1" smtClean="0">
                              <a:latin typeface="Cambria Math" panose="02040503050406030204" pitchFamily="18" charset="0"/>
                            </a:rPr>
                          </m:ctrlPr>
                        </m:dPr>
                        <m:e>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𝟐</m:t>
                          </m:r>
                        </m:e>
                      </m:d>
                    </m:oMath>
                  </m:oMathPara>
                </a14:m>
                <a:endParaRPr lang="en-GB" b="1" dirty="0"/>
              </a:p>
            </p:txBody>
          </p:sp>
        </mc:Choice>
        <mc:Fallback xmlns="">
          <p:sp>
            <p:nvSpPr>
              <p:cNvPr id="5" name="TextBox 4"/>
              <p:cNvSpPr txBox="1">
                <a:spLocks noRot="1" noChangeAspect="1" noMove="1" noResize="1" noEditPoints="1" noAdjustHandles="1" noChangeArrowheads="1" noChangeShapeType="1" noTextEdit="1"/>
              </p:cNvSpPr>
              <p:nvPr/>
            </p:nvSpPr>
            <p:spPr>
              <a:xfrm>
                <a:off x="534492" y="1387878"/>
                <a:ext cx="6912768" cy="646331"/>
              </a:xfrm>
              <a:prstGeom prst="rect">
                <a:avLst/>
              </a:prstGeom>
              <a:blipFill>
                <a:blip r:embed="rId2"/>
                <a:stretch>
                  <a:fillRect/>
                </a:stretch>
              </a:blipFill>
            </p:spPr>
            <p:txBody>
              <a:bodyPr/>
              <a:lstStyle/>
              <a:p>
                <a:r>
                  <a:rPr lang="en-GB">
                    <a:noFill/>
                  </a:rPr>
                  <a:t> </a:t>
                </a:r>
              </a:p>
            </p:txBody>
          </p:sp>
        </mc:Fallback>
      </mc:AlternateContent>
      <p:sp>
        <p:nvSpPr>
          <p:cNvPr id="6" name="TextBox 5"/>
          <p:cNvSpPr txBox="1"/>
          <p:nvPr/>
        </p:nvSpPr>
        <p:spPr>
          <a:xfrm>
            <a:off x="377280" y="706737"/>
            <a:ext cx="1152128" cy="46166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Recap:</a:t>
            </a:r>
            <a:endParaRPr lang="en-GB" dirty="0"/>
          </a:p>
        </p:txBody>
      </p:sp>
      <mc:AlternateContent xmlns:mc="http://schemas.openxmlformats.org/markup-compatibility/2006" xmlns:a14="http://schemas.microsoft.com/office/drawing/2010/main">
        <mc:Choice Requires="a14">
          <p:sp>
            <p:nvSpPr>
              <p:cNvPr id="7" name="TextBox 6"/>
              <p:cNvSpPr txBox="1"/>
              <p:nvPr/>
            </p:nvSpPr>
            <p:spPr>
              <a:xfrm>
                <a:off x="1751484" y="952624"/>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m:t>
                      </m:r>
                    </m:oMath>
                  </m:oMathPara>
                </a14:m>
                <a:endParaRPr lang="en-GB"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751484" y="952624"/>
                <a:ext cx="864096"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797944" y="971472"/>
                <a:ext cx="8640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m:t>
                      </m:r>
                    </m:oMath>
                  </m:oMathPara>
                </a14:m>
                <a:endParaRPr lang="en-GB"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797944" y="971472"/>
                <a:ext cx="864096" cy="523220"/>
              </a:xfrm>
              <a:prstGeom prst="rect">
                <a:avLst/>
              </a:prstGeom>
              <a:blipFill>
                <a:blip r:embed="rId4"/>
                <a:stretch>
                  <a:fillRect/>
                </a:stretch>
              </a:blipFill>
            </p:spPr>
            <p:txBody>
              <a:bodyPr/>
              <a:lstStyle/>
              <a:p>
                <a:r>
                  <a:rPr lang="en-GB">
                    <a:noFill/>
                  </a:rPr>
                  <a:t> </a:t>
                </a:r>
              </a:p>
            </p:txBody>
          </p:sp>
        </mc:Fallback>
      </mc:AlternateContent>
      <p:sp>
        <p:nvSpPr>
          <p:cNvPr id="9" name="Rectangle 8"/>
          <p:cNvSpPr/>
          <p:nvPr/>
        </p:nvSpPr>
        <p:spPr>
          <a:xfrm>
            <a:off x="4133159" y="1346200"/>
            <a:ext cx="3143941" cy="749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0" name="TextBox 9"/>
              <p:cNvSpPr txBox="1"/>
              <p:nvPr/>
            </p:nvSpPr>
            <p:spPr>
              <a:xfrm>
                <a:off x="3860801" y="703215"/>
                <a:ext cx="4737496" cy="584775"/>
              </a:xfrm>
              <a:prstGeom prst="rect">
                <a:avLst/>
              </a:prstGeom>
              <a:noFill/>
            </p:spPr>
            <p:txBody>
              <a:bodyPr wrap="square" rtlCol="0">
                <a:spAutoFit/>
              </a:bodyPr>
              <a:lstStyle/>
              <a:p>
                <a:r>
                  <a:rPr lang="en-GB" sz="1600" dirty="0"/>
                  <a:t>We find two numbers which multiply to give the coefficient of </a:t>
                </a:r>
                <a14:m>
                  <m:oMath xmlns:m="http://schemas.openxmlformats.org/officeDocument/2006/math">
                    <m:r>
                      <a:rPr lang="en-GB" sz="1600" b="0" i="1" smtClean="0">
                        <a:latin typeface="Cambria Math" panose="02040503050406030204" pitchFamily="18" charset="0"/>
                      </a:rPr>
                      <m:t>𝑥</m:t>
                    </m:r>
                  </m:oMath>
                </a14:m>
                <a:r>
                  <a:rPr lang="en-GB" sz="1600" dirty="0"/>
                  <a:t> and multiply to give the constant term.</a:t>
                </a:r>
              </a:p>
            </p:txBody>
          </p:sp>
        </mc:Choice>
        <mc:Fallback xmlns="">
          <p:sp>
            <p:nvSpPr>
              <p:cNvPr id="10" name="TextBox 9"/>
              <p:cNvSpPr txBox="1">
                <a:spLocks noRot="1" noChangeAspect="1" noMove="1" noResize="1" noEditPoints="1" noAdjustHandles="1" noChangeArrowheads="1" noChangeShapeType="1" noTextEdit="1"/>
              </p:cNvSpPr>
              <p:nvPr/>
            </p:nvSpPr>
            <p:spPr>
              <a:xfrm>
                <a:off x="3860801" y="703215"/>
                <a:ext cx="4737496" cy="584775"/>
              </a:xfrm>
              <a:prstGeom prst="rect">
                <a:avLst/>
              </a:prstGeom>
              <a:blipFill>
                <a:blip r:embed="rId5"/>
                <a:stretch>
                  <a:fillRect l="-644" t="-3125" b="-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92827" y="2126870"/>
                <a:ext cx="4080562" cy="523220"/>
              </a:xfrm>
              <a:prstGeom prst="rect">
                <a:avLst/>
              </a:prstGeom>
              <a:noFill/>
            </p:spPr>
            <p:txBody>
              <a:bodyPr wrap="square" rtlCol="0">
                <a:spAutoFit/>
              </a:bodyPr>
              <a:lstStyle/>
              <a:p>
                <a:r>
                  <a:rPr lang="en-GB" sz="1400" b="1" dirty="0"/>
                  <a:t>Fro Note</a:t>
                </a:r>
                <a:r>
                  <a:rPr lang="en-GB" sz="1400" dirty="0"/>
                  <a:t>: The </a:t>
                </a:r>
                <a:r>
                  <a:rPr lang="en-GB" sz="1400" i="1" dirty="0"/>
                  <a:t>coefficient</a:t>
                </a:r>
                <a:r>
                  <a:rPr lang="en-GB" sz="1400" dirty="0"/>
                  <a:t> of a term is the constant on front of it, e.g. the coefficient of </a:t>
                </a:r>
                <a14:m>
                  <m:oMath xmlns:m="http://schemas.openxmlformats.org/officeDocument/2006/math">
                    <m:r>
                      <a:rPr lang="en-GB" sz="1400" b="0" i="1" smtClean="0">
                        <a:latin typeface="Cambria Math" panose="02040503050406030204" pitchFamily="18" charset="0"/>
                      </a:rPr>
                      <m:t>4</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2</m:t>
                        </m:r>
                      </m:sup>
                    </m:sSup>
                  </m:oMath>
                </a14:m>
                <a:r>
                  <a:rPr lang="en-GB" sz="1400" dirty="0"/>
                  <a:t> is 4.</a:t>
                </a:r>
              </a:p>
            </p:txBody>
          </p:sp>
        </mc:Choice>
        <mc:Fallback xmlns="">
          <p:sp>
            <p:nvSpPr>
              <p:cNvPr id="11" name="TextBox 10"/>
              <p:cNvSpPr txBox="1">
                <a:spLocks noRot="1" noChangeAspect="1" noMove="1" noResize="1" noEditPoints="1" noAdjustHandles="1" noChangeArrowheads="1" noChangeShapeType="1" noTextEdit="1"/>
              </p:cNvSpPr>
              <p:nvPr/>
            </p:nvSpPr>
            <p:spPr>
              <a:xfrm>
                <a:off x="4692827" y="2126870"/>
                <a:ext cx="4080562" cy="523220"/>
              </a:xfrm>
              <a:prstGeom prst="rect">
                <a:avLst/>
              </a:prstGeom>
              <a:blipFill>
                <a:blip r:embed="rId6"/>
                <a:stretch>
                  <a:fillRect l="-448" t="-2326" b="-116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043" y="4654599"/>
                <a:ext cx="4984831" cy="2308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2</m:t>
                          </m:r>
                          <m:r>
                            <a:rPr lang="en-GB" sz="3600" b="0" i="1" smtClean="0">
                              <a:latin typeface="Cambria Math" panose="02040503050406030204" pitchFamily="18" charset="0"/>
                            </a:rPr>
                            <m:t>𝑥</m:t>
                          </m:r>
                        </m:e>
                        <m:sup>
                          <m:r>
                            <a:rPr lang="en-GB" sz="3600" b="0" i="1" smtClean="0">
                              <a:latin typeface="Cambria Math" panose="02040503050406030204" pitchFamily="18" charset="0"/>
                            </a:rPr>
                            <m:t>2</m:t>
                          </m:r>
                        </m:sup>
                      </m:sSup>
                      <m:r>
                        <a:rPr lang="en-GB" sz="3600" b="0" i="1" smtClean="0">
                          <a:latin typeface="Cambria Math" panose="02040503050406030204" pitchFamily="18" charset="0"/>
                        </a:rPr>
                        <m:t>+5</m:t>
                      </m:r>
                      <m:r>
                        <a:rPr lang="en-GB" sz="3600" b="0" i="1" smtClean="0">
                          <a:latin typeface="Cambria Math" panose="02040503050406030204" pitchFamily="18" charset="0"/>
                        </a:rPr>
                        <m:t>𝑥</m:t>
                      </m:r>
                      <m:r>
                        <a:rPr lang="en-GB" sz="3600" b="0" i="1" smtClean="0">
                          <a:latin typeface="Cambria Math" panose="02040503050406030204" pitchFamily="18" charset="0"/>
                        </a:rPr>
                        <m:t>−12</m:t>
                      </m:r>
                    </m:oMath>
                    <m:oMath xmlns:m="http://schemas.openxmlformats.org/officeDocument/2006/math">
                      <m:r>
                        <a:rPr lang="en-GB" sz="3600" b="0" i="1" smtClean="0">
                          <a:latin typeface="Cambria Math" panose="02040503050406030204" pitchFamily="18" charset="0"/>
                        </a:rPr>
                        <m:t>=2</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𝑥</m:t>
                          </m:r>
                        </m:e>
                        <m:sup>
                          <m:r>
                            <a:rPr lang="en-GB" sz="3600" b="0" i="1" smtClean="0">
                              <a:latin typeface="Cambria Math" panose="02040503050406030204" pitchFamily="18" charset="0"/>
                            </a:rPr>
                            <m:t>2</m:t>
                          </m:r>
                        </m:sup>
                      </m:sSup>
                      <m:r>
                        <a:rPr lang="en-GB" sz="3600" b="0" i="1" smtClean="0">
                          <a:latin typeface="Cambria Math" panose="02040503050406030204" pitchFamily="18" charset="0"/>
                        </a:rPr>
                        <m:t>+8</m:t>
                      </m:r>
                      <m:r>
                        <a:rPr lang="en-GB" sz="3600" b="0" i="1" smtClean="0">
                          <a:latin typeface="Cambria Math" panose="02040503050406030204" pitchFamily="18" charset="0"/>
                        </a:rPr>
                        <m:t>𝑥</m:t>
                      </m:r>
                      <m:r>
                        <a:rPr lang="en-GB" sz="3600" b="0" i="1" smtClean="0">
                          <a:latin typeface="Cambria Math" panose="02040503050406030204" pitchFamily="18" charset="0"/>
                        </a:rPr>
                        <m:t>−3</m:t>
                      </m:r>
                      <m:r>
                        <a:rPr lang="en-GB" sz="3600" b="0" i="1" smtClean="0">
                          <a:latin typeface="Cambria Math" panose="02040503050406030204" pitchFamily="18" charset="0"/>
                        </a:rPr>
                        <m:t>𝑥</m:t>
                      </m:r>
                      <m:r>
                        <a:rPr lang="en-GB" sz="3600" b="0" i="1" smtClean="0">
                          <a:latin typeface="Cambria Math" panose="02040503050406030204" pitchFamily="18" charset="0"/>
                        </a:rPr>
                        <m:t>−12</m:t>
                      </m:r>
                    </m:oMath>
                    <m:oMath xmlns:m="http://schemas.openxmlformats.org/officeDocument/2006/math">
                      <m:r>
                        <a:rPr lang="en-GB" sz="3600" b="0" i="1" smtClean="0">
                          <a:latin typeface="Cambria Math" panose="02040503050406030204" pitchFamily="18" charset="0"/>
                        </a:rPr>
                        <m:t>=2</m:t>
                      </m:r>
                      <m:r>
                        <a:rPr lang="en-GB" sz="3600" b="0" i="1" smtClean="0">
                          <a:latin typeface="Cambria Math" panose="02040503050406030204" pitchFamily="18" charset="0"/>
                        </a:rPr>
                        <m:t>𝑥</m:t>
                      </m:r>
                      <m:d>
                        <m:dPr>
                          <m:ctrlPr>
                            <a:rPr lang="en-GB" sz="3600" b="0" i="1" smtClean="0">
                              <a:latin typeface="Cambria Math" panose="02040503050406030204" pitchFamily="18" charset="0"/>
                            </a:rPr>
                          </m:ctrlPr>
                        </m:dPr>
                        <m:e>
                          <m:r>
                            <a:rPr lang="en-GB" sz="3600" b="0" i="1" smtClean="0">
                              <a:latin typeface="Cambria Math" panose="02040503050406030204" pitchFamily="18" charset="0"/>
                            </a:rPr>
                            <m:t>𝑥</m:t>
                          </m:r>
                          <m:r>
                            <a:rPr lang="en-GB" sz="3600" b="0" i="1" smtClean="0">
                              <a:latin typeface="Cambria Math" panose="02040503050406030204" pitchFamily="18" charset="0"/>
                            </a:rPr>
                            <m:t>+4</m:t>
                          </m:r>
                        </m:e>
                      </m:d>
                      <m:r>
                        <a:rPr lang="en-GB" sz="3600" b="0" i="1" smtClean="0">
                          <a:latin typeface="Cambria Math" panose="02040503050406030204" pitchFamily="18" charset="0"/>
                        </a:rPr>
                        <m:t>−3</m:t>
                      </m:r>
                      <m:d>
                        <m:dPr>
                          <m:ctrlPr>
                            <a:rPr lang="en-GB" sz="3600" b="0" i="1" smtClean="0">
                              <a:latin typeface="Cambria Math" panose="02040503050406030204" pitchFamily="18" charset="0"/>
                            </a:rPr>
                          </m:ctrlPr>
                        </m:dPr>
                        <m:e>
                          <m:r>
                            <a:rPr lang="en-GB" sz="3600" b="0" i="1" smtClean="0">
                              <a:latin typeface="Cambria Math" panose="02040503050406030204" pitchFamily="18" charset="0"/>
                            </a:rPr>
                            <m:t>𝑥</m:t>
                          </m:r>
                          <m:r>
                            <a:rPr lang="en-GB" sz="3600" b="0" i="1" smtClean="0">
                              <a:latin typeface="Cambria Math" panose="02040503050406030204" pitchFamily="18" charset="0"/>
                            </a:rPr>
                            <m:t>+4</m:t>
                          </m:r>
                        </m:e>
                      </m:d>
                    </m:oMath>
                    <m:oMath xmlns:m="http://schemas.openxmlformats.org/officeDocument/2006/math">
                      <m:r>
                        <a:rPr lang="en-GB" sz="3600" b="0" i="1" smtClean="0">
                          <a:latin typeface="Cambria Math" panose="02040503050406030204" pitchFamily="18" charset="0"/>
                        </a:rPr>
                        <m:t>=(</m:t>
                      </m:r>
                      <m:r>
                        <a:rPr lang="en-GB" sz="3600" b="0" i="1" smtClean="0">
                          <a:latin typeface="Cambria Math" panose="02040503050406030204" pitchFamily="18" charset="0"/>
                        </a:rPr>
                        <m:t>𝑥</m:t>
                      </m:r>
                      <m:r>
                        <a:rPr lang="en-GB" sz="3600" b="0" i="1" smtClean="0">
                          <a:latin typeface="Cambria Math" panose="02040503050406030204" pitchFamily="18" charset="0"/>
                        </a:rPr>
                        <m:t>+4)(2</m:t>
                      </m:r>
                      <m:r>
                        <a:rPr lang="en-GB" sz="3600" b="0" i="1" smtClean="0">
                          <a:latin typeface="Cambria Math" panose="02040503050406030204" pitchFamily="18" charset="0"/>
                        </a:rPr>
                        <m:t>𝑥</m:t>
                      </m:r>
                      <m:r>
                        <a:rPr lang="en-GB" sz="3600" b="0" i="1" smtClean="0">
                          <a:latin typeface="Cambria Math" panose="02040503050406030204" pitchFamily="18" charset="0"/>
                        </a:rPr>
                        <m:t>−3)</m:t>
                      </m:r>
                    </m:oMath>
                  </m:oMathPara>
                </a14:m>
                <a:endParaRPr lang="en-GB"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112043" y="4654599"/>
                <a:ext cx="4984831" cy="2308324"/>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81732" y="2649290"/>
                <a:ext cx="5395986" cy="46166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But what if the coefficient of </a:t>
                </a: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oMath>
                </a14:m>
                <a:r>
                  <a:rPr lang="en-GB" sz="2400" dirty="0"/>
                  <a:t> is not 1?</a:t>
                </a:r>
              </a:p>
            </p:txBody>
          </p:sp>
        </mc:Choice>
        <mc:Fallback xmlns="">
          <p:sp>
            <p:nvSpPr>
              <p:cNvPr id="13" name="TextBox 12"/>
              <p:cNvSpPr txBox="1">
                <a:spLocks noRot="1" noChangeAspect="1" noMove="1" noResize="1" noEditPoints="1" noAdjustHandles="1" noChangeArrowheads="1" noChangeShapeType="1" noTextEdit="1"/>
              </p:cNvSpPr>
              <p:nvPr/>
            </p:nvSpPr>
            <p:spPr>
              <a:xfrm>
                <a:off x="281732" y="2649290"/>
                <a:ext cx="5395986" cy="461665"/>
              </a:xfrm>
              <a:prstGeom prst="rect">
                <a:avLst/>
              </a:prstGeom>
              <a:blipFill>
                <a:blip r:embed="rId8"/>
                <a:stretch>
                  <a:fillRect b="-11111"/>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199011" y="4586935"/>
                <a:ext cx="864096"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⊕5</m:t>
                      </m:r>
                    </m:oMath>
                    <m:oMath xmlns:m="http://schemas.openxmlformats.org/officeDocument/2006/math">
                      <m:r>
                        <a:rPr lang="en-GB" b="0" i="1" smtClean="0">
                          <a:latin typeface="Cambria Math" panose="02040503050406030204" pitchFamily="18" charset="0"/>
                        </a:rPr>
                        <m:t>⊗−24</m:t>
                      </m:r>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3199011" y="4586935"/>
                <a:ext cx="864096" cy="646331"/>
              </a:xfrm>
              <a:prstGeom prst="rect">
                <a:avLst/>
              </a:prstGeom>
              <a:blipFill>
                <a:blip r:embed="rId9"/>
                <a:stretch>
                  <a:fillRect l="-1408" r="-1408"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97558" y="3207655"/>
                <a:ext cx="790356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2</m:t>
                          </m:r>
                          <m:r>
                            <a:rPr lang="en-GB" sz="3600" b="0" i="1" smtClean="0">
                              <a:latin typeface="Cambria Math" panose="02040503050406030204" pitchFamily="18" charset="0"/>
                            </a:rPr>
                            <m:t>𝑥</m:t>
                          </m:r>
                        </m:e>
                        <m:sup>
                          <m:r>
                            <a:rPr lang="en-GB" sz="3600" b="0" i="1" smtClean="0">
                              <a:latin typeface="Cambria Math" panose="02040503050406030204" pitchFamily="18" charset="0"/>
                            </a:rPr>
                            <m:t>2</m:t>
                          </m:r>
                        </m:sup>
                      </m:sSup>
                      <m:r>
                        <a:rPr lang="en-GB" sz="3600" b="0" i="1" smtClean="0">
                          <a:latin typeface="Cambria Math" panose="02040503050406030204" pitchFamily="18" charset="0"/>
                        </a:rPr>
                        <m:t>+5</m:t>
                      </m:r>
                      <m:r>
                        <a:rPr lang="en-GB" sz="3600" b="0" i="1" smtClean="0">
                          <a:latin typeface="Cambria Math" panose="02040503050406030204" pitchFamily="18" charset="0"/>
                        </a:rPr>
                        <m:t>𝑥</m:t>
                      </m:r>
                      <m:r>
                        <a:rPr lang="en-GB" sz="3600" b="0" i="1" smtClean="0">
                          <a:latin typeface="Cambria Math" panose="02040503050406030204" pitchFamily="18" charset="0"/>
                        </a:rPr>
                        <m:t>−12</m:t>
                      </m:r>
                      <m:r>
                        <a:rPr lang="en-GB" sz="3600" b="1" i="1" smtClean="0">
                          <a:latin typeface="Cambria Math" panose="02040503050406030204" pitchFamily="18" charset="0"/>
                        </a:rPr>
                        <m:t>=</m:t>
                      </m:r>
                      <m:d>
                        <m:dPr>
                          <m:ctrlPr>
                            <a:rPr lang="en-GB" sz="3600" b="1" i="1" smtClean="0">
                              <a:latin typeface="Cambria Math" panose="02040503050406030204" pitchFamily="18" charset="0"/>
                            </a:rPr>
                          </m:ctrlPr>
                        </m:dPr>
                        <m:e>
                          <m:r>
                            <a:rPr lang="en-GB" sz="3600" b="1" i="1" smtClean="0">
                              <a:latin typeface="Cambria Math" panose="02040503050406030204" pitchFamily="18" charset="0"/>
                            </a:rPr>
                            <m:t>𝟐</m:t>
                          </m:r>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𝟑</m:t>
                          </m:r>
                        </m:e>
                      </m:d>
                      <m:d>
                        <m:dPr>
                          <m:ctrlPr>
                            <a:rPr lang="en-GB" sz="3600" b="1" i="1" smtClean="0">
                              <a:latin typeface="Cambria Math" panose="02040503050406030204" pitchFamily="18" charset="0"/>
                            </a:rPr>
                          </m:ctrlPr>
                        </m:dPr>
                        <m:e>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𝟒</m:t>
                          </m:r>
                        </m:e>
                      </m:d>
                    </m:oMath>
                  </m:oMathPara>
                </a14:m>
                <a:endParaRPr lang="en-GB"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497558" y="3207655"/>
                <a:ext cx="7903566" cy="646331"/>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5236" y="3803615"/>
                <a:ext cx="8011864" cy="646331"/>
              </a:xfrm>
              <a:prstGeom prst="rect">
                <a:avLst/>
              </a:prstGeom>
              <a:noFill/>
            </p:spPr>
            <p:txBody>
              <a:bodyPr wrap="square" rtlCol="0">
                <a:spAutoFit/>
              </a:bodyPr>
              <a:lstStyle/>
              <a:p>
                <a:r>
                  <a:rPr lang="en-GB" dirty="0"/>
                  <a:t>The easiest way is to use your common sense to guess the brackets. What multiplies to give the </a:t>
                </a:r>
                <a14:m>
                  <m:oMath xmlns:m="http://schemas.openxmlformats.org/officeDocument/2006/math">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a14:m>
                <a:r>
                  <a:rPr lang="en-GB" dirty="0"/>
                  <a:t>? What multiplies to give the constant term of </a:t>
                </a:r>
                <a14:m>
                  <m:oMath xmlns:m="http://schemas.openxmlformats.org/officeDocument/2006/math">
                    <m:r>
                      <a:rPr lang="en-GB" b="0" i="1" smtClean="0">
                        <a:latin typeface="Cambria Math" panose="02040503050406030204" pitchFamily="18" charset="0"/>
                      </a:rPr>
                      <m:t>−12</m:t>
                    </m:r>
                  </m:oMath>
                </a14:m>
                <a:r>
                  <a:rPr lang="en-GB" dirty="0"/>
                  <a:t>? </a:t>
                </a:r>
              </a:p>
            </p:txBody>
          </p:sp>
        </mc:Choice>
        <mc:Fallback xmlns="">
          <p:sp>
            <p:nvSpPr>
              <p:cNvPr id="20" name="TextBox 19"/>
              <p:cNvSpPr txBox="1">
                <a:spLocks noRot="1" noChangeAspect="1" noMove="1" noResize="1" noEditPoints="1" noAdjustHandles="1" noChangeArrowheads="1" noChangeShapeType="1" noTextEdit="1"/>
              </p:cNvSpPr>
              <p:nvPr/>
            </p:nvSpPr>
            <p:spPr>
              <a:xfrm>
                <a:off x="535236" y="3803615"/>
                <a:ext cx="8011864" cy="646331"/>
              </a:xfrm>
              <a:prstGeom prst="rect">
                <a:avLst/>
              </a:prstGeom>
              <a:blipFill>
                <a:blip r:embed="rId11"/>
                <a:stretch>
                  <a:fillRect l="-685" t="-5660" r="-913" b="-14151"/>
                </a:stretch>
              </a:blipFill>
            </p:spPr>
            <p:txBody>
              <a:bodyPr/>
              <a:lstStyle/>
              <a:p>
                <a:r>
                  <a:rPr lang="en-GB">
                    <a:noFill/>
                  </a:rPr>
                  <a:t> </a:t>
                </a:r>
              </a:p>
            </p:txBody>
          </p:sp>
        </mc:Fallback>
      </mc:AlternateContent>
      <p:sp>
        <p:nvSpPr>
          <p:cNvPr id="21" name="Rectangle 20"/>
          <p:cNvSpPr/>
          <p:nvPr/>
        </p:nvSpPr>
        <p:spPr>
          <a:xfrm>
            <a:off x="4576564" y="3237012"/>
            <a:ext cx="3284736" cy="5729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TextBox 21"/>
          <p:cNvSpPr txBox="1"/>
          <p:nvPr/>
        </p:nvSpPr>
        <p:spPr>
          <a:xfrm>
            <a:off x="4632159" y="4385082"/>
            <a:ext cx="3960298" cy="584775"/>
          </a:xfrm>
          <a:prstGeom prst="rect">
            <a:avLst/>
          </a:prstGeom>
          <a:noFill/>
        </p:spPr>
        <p:txBody>
          <a:bodyPr wrap="square" rtlCol="0">
            <a:spAutoFit/>
          </a:bodyPr>
          <a:lstStyle/>
          <a:p>
            <a:r>
              <a:rPr lang="en-GB" sz="1600" b="1" dirty="0"/>
              <a:t>Or you can ‘split the middle term’ (don’t be embarrassed if you’ve forgotten how to!)</a:t>
            </a:r>
          </a:p>
        </p:txBody>
      </p:sp>
      <p:sp>
        <p:nvSpPr>
          <p:cNvPr id="23" name="TextBox 22"/>
          <p:cNvSpPr txBox="1"/>
          <p:nvPr/>
        </p:nvSpPr>
        <p:spPr>
          <a:xfrm>
            <a:off x="4794993" y="4953230"/>
            <a:ext cx="4312912"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STEP 1</a:t>
            </a:r>
            <a:r>
              <a:rPr lang="en-GB" sz="1400" dirty="0"/>
              <a:t>: Find two numbers which add to give the middle number and multiply to give the first times last.</a:t>
            </a:r>
          </a:p>
        </p:txBody>
      </p:sp>
      <p:sp>
        <p:nvSpPr>
          <p:cNvPr id="24" name="Rectangle 23"/>
          <p:cNvSpPr/>
          <p:nvPr/>
        </p:nvSpPr>
        <p:spPr>
          <a:xfrm>
            <a:off x="3536466" y="4514849"/>
            <a:ext cx="730734" cy="3601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3536466" y="4865819"/>
            <a:ext cx="730734" cy="3601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TextBox 25"/>
          <p:cNvSpPr txBox="1"/>
          <p:nvPr/>
        </p:nvSpPr>
        <p:spPr>
          <a:xfrm>
            <a:off x="4975467" y="5545527"/>
            <a:ext cx="3187292"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STEP 2: </a:t>
            </a:r>
            <a:r>
              <a:rPr lang="en-GB" sz="1400" dirty="0"/>
              <a:t>Split the middle term.</a:t>
            </a:r>
          </a:p>
        </p:txBody>
      </p:sp>
      <p:sp>
        <p:nvSpPr>
          <p:cNvPr id="27" name="TextBox 26"/>
          <p:cNvSpPr txBox="1"/>
          <p:nvPr/>
        </p:nvSpPr>
        <p:spPr>
          <a:xfrm>
            <a:off x="4975466" y="5923506"/>
            <a:ext cx="3326323"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STEP 3: </a:t>
            </a:r>
            <a:r>
              <a:rPr lang="en-GB" sz="1400" dirty="0"/>
              <a:t>Factorise first half and second half ensuring bracket is duplicated..</a:t>
            </a:r>
          </a:p>
        </p:txBody>
      </p:sp>
      <p:sp>
        <p:nvSpPr>
          <p:cNvPr id="28" name="TextBox 27"/>
          <p:cNvSpPr txBox="1"/>
          <p:nvPr/>
        </p:nvSpPr>
        <p:spPr>
          <a:xfrm>
            <a:off x="4975466" y="6542117"/>
            <a:ext cx="3326323"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STEP 4: </a:t>
            </a:r>
            <a:r>
              <a:rPr lang="en-GB" sz="1400" dirty="0"/>
              <a:t>Factorise out bracket.</a:t>
            </a:r>
          </a:p>
        </p:txBody>
      </p:sp>
      <p:sp>
        <p:nvSpPr>
          <p:cNvPr id="29" name="Rectangle 28"/>
          <p:cNvSpPr/>
          <p:nvPr/>
        </p:nvSpPr>
        <p:spPr>
          <a:xfrm>
            <a:off x="534492" y="5258417"/>
            <a:ext cx="3917192" cy="5167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526445" y="5829810"/>
            <a:ext cx="4201966" cy="5167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Rectangle 30"/>
          <p:cNvSpPr/>
          <p:nvPr/>
        </p:nvSpPr>
        <p:spPr>
          <a:xfrm>
            <a:off x="526445" y="6333153"/>
            <a:ext cx="4201966" cy="5167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33" name="Straight Arrow Connector 32"/>
          <p:cNvCxnSpPr>
            <a:stCxn id="23" idx="1"/>
          </p:cNvCxnSpPr>
          <p:nvPr/>
        </p:nvCxnSpPr>
        <p:spPr>
          <a:xfrm flipH="1" flipV="1">
            <a:off x="4449341" y="4910100"/>
            <a:ext cx="345652" cy="304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H="1" flipV="1">
            <a:off x="4586288" y="5576888"/>
            <a:ext cx="393287" cy="147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4762500" y="6100763"/>
            <a:ext cx="212491" cy="137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flipV="1">
            <a:off x="4791075" y="6624638"/>
            <a:ext cx="183916" cy="100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422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7" restart="whenNotActive" fill="hold" evtFilter="cancelBubble" nodeType="interactiveSeq">
                <p:stCondLst>
                  <p:cond evt="onClick" delay="0">
                    <p:tgtEl>
                      <p:spTgt spid="9"/>
                    </p:tgtEl>
                  </p:cond>
                </p:stCondLst>
                <p:endSync evt="end" delay="0">
                  <p:rtn val="all"/>
                </p:endSync>
                <p:childTnLst>
                  <p:par>
                    <p:cTn id="48" fill="hold">
                      <p:stCondLst>
                        <p:cond delay="0"/>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21" presetClass="entr" presetSubtype="1"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heel(1)">
                                      <p:cBhvr>
                                        <p:cTn id="55" dur="750"/>
                                        <p:tgtEl>
                                          <p:spTgt spid="8"/>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heel(1)">
                                      <p:cBhvr>
                                        <p:cTn id="58" dur="75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par>
                          <p:cTn id="62" fill="hold">
                            <p:stCondLst>
                              <p:cond delay="750"/>
                            </p:stCondLst>
                            <p:childTnLst>
                              <p:par>
                                <p:cTn id="63" presetID="10" presetClass="entr" presetSubtype="0" fill="hold" grpId="0"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childTnLst>
              </p:cTn>
              <p:nextCondLst>
                <p:cond evt="onClick" delay="0">
                  <p:tgtEl>
                    <p:spTgt spid="9"/>
                  </p:tgtEl>
                </p:cond>
              </p:nextCondLst>
            </p:seq>
            <p:seq concurrent="1" nextAc="seek">
              <p:cTn id="66" restart="whenNotActive" fill="hold" evtFilter="cancelBubble" nodeType="interactiveSeq">
                <p:stCondLst>
                  <p:cond evt="onClick" delay="0">
                    <p:tgtEl>
                      <p:spTgt spid="21"/>
                    </p:tgtEl>
                  </p:cond>
                </p:stCondLst>
                <p:endSync evt="end" delay="0">
                  <p:rtn val="all"/>
                </p:endSync>
                <p:childTnLst>
                  <p:par>
                    <p:cTn id="67" fill="hold">
                      <p:stCondLst>
                        <p:cond delay="0"/>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21"/>
                                        </p:tgtEl>
                                      </p:cBhvr>
                                    </p:animEffect>
                                    <p:set>
                                      <p:cBhvr>
                                        <p:cTn id="71"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72" restart="whenNotActive" fill="hold" evtFilter="cancelBubble" nodeType="interactiveSeq">
                <p:stCondLst>
                  <p:cond evt="onClick" delay="0">
                    <p:tgtEl>
                      <p:spTgt spid="24"/>
                    </p:tgtEl>
                  </p:cond>
                </p:stCondLst>
                <p:endSync evt="end" delay="0">
                  <p:rtn val="all"/>
                </p:endSync>
                <p:childTnLst>
                  <p:par>
                    <p:cTn id="73" fill="hold">
                      <p:stCondLst>
                        <p:cond delay="0"/>
                      </p:stCondLst>
                      <p:childTnLst>
                        <p:par>
                          <p:cTn id="74" fill="hold">
                            <p:stCondLst>
                              <p:cond delay="0"/>
                            </p:stCondLst>
                            <p:childTnLst>
                              <p:par>
                                <p:cTn id="75" presetID="10" presetClass="exit" presetSubtype="0" fill="hold" grpId="0" nodeType="click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78" restart="whenNotActive" fill="hold" evtFilter="cancelBubble" nodeType="interactiveSeq">
                <p:stCondLst>
                  <p:cond evt="onClick" delay="0">
                    <p:tgtEl>
                      <p:spTgt spid="25"/>
                    </p:tgtEl>
                  </p:cond>
                </p:stCondLst>
                <p:endSync evt="end" delay="0">
                  <p:rtn val="all"/>
                </p:endSync>
                <p:childTnLst>
                  <p:par>
                    <p:cTn id="79" fill="hold">
                      <p:stCondLst>
                        <p:cond delay="0"/>
                      </p:stCondLst>
                      <p:childTnLst>
                        <p:par>
                          <p:cTn id="80" fill="hold">
                            <p:stCondLst>
                              <p:cond delay="0"/>
                            </p:stCondLst>
                            <p:childTnLst>
                              <p:par>
                                <p:cTn id="81" presetID="10" presetClass="exit" presetSubtype="0" fill="hold" grpId="0" nodeType="clickEffect">
                                  <p:stCondLst>
                                    <p:cond delay="0"/>
                                  </p:stCondLst>
                                  <p:childTnLst>
                                    <p:animEffect transition="out" filter="fade">
                                      <p:cBhvr>
                                        <p:cTn id="82" dur="500"/>
                                        <p:tgtEl>
                                          <p:spTgt spid="25"/>
                                        </p:tgtEl>
                                      </p:cBhvr>
                                    </p:animEffect>
                                    <p:set>
                                      <p:cBhvr>
                                        <p:cTn id="83"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84" restart="whenNotActive" fill="hold" evtFilter="cancelBubble" nodeType="interactiveSeq">
                <p:stCondLst>
                  <p:cond evt="onClick" delay="0">
                    <p:tgtEl>
                      <p:spTgt spid="29"/>
                    </p:tgtEl>
                  </p:cond>
                </p:stCondLst>
                <p:endSync evt="end" delay="0">
                  <p:rtn val="all"/>
                </p:endSync>
                <p:childTnLst>
                  <p:par>
                    <p:cTn id="85" fill="hold">
                      <p:stCondLst>
                        <p:cond delay="0"/>
                      </p:stCondLst>
                      <p:childTnLst>
                        <p:par>
                          <p:cTn id="86" fill="hold">
                            <p:stCondLst>
                              <p:cond delay="0"/>
                            </p:stCondLst>
                            <p:childTnLst>
                              <p:par>
                                <p:cTn id="87" presetID="10" presetClass="exit" presetSubtype="0" fill="hold" grpId="0" nodeType="clickEffect">
                                  <p:stCondLst>
                                    <p:cond delay="0"/>
                                  </p:stCondLst>
                                  <p:childTnLst>
                                    <p:animEffect transition="out" filter="fade">
                                      <p:cBhvr>
                                        <p:cTn id="88" dur="500"/>
                                        <p:tgtEl>
                                          <p:spTgt spid="29"/>
                                        </p:tgtEl>
                                      </p:cBhvr>
                                    </p:animEffect>
                                    <p:set>
                                      <p:cBhvr>
                                        <p:cTn id="89"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90" restart="whenNotActive" fill="hold" evtFilter="cancelBubble" nodeType="interactiveSeq">
                <p:stCondLst>
                  <p:cond evt="onClick" delay="0">
                    <p:tgtEl>
                      <p:spTgt spid="30"/>
                    </p:tgtEl>
                  </p:cond>
                </p:stCondLst>
                <p:endSync evt="end" delay="0">
                  <p:rtn val="all"/>
                </p:endSync>
                <p:childTnLst>
                  <p:par>
                    <p:cTn id="91" fill="hold">
                      <p:stCondLst>
                        <p:cond delay="0"/>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30"/>
                                        </p:tgtEl>
                                      </p:cBhvr>
                                    </p:animEffect>
                                    <p:set>
                                      <p:cBhvr>
                                        <p:cTn id="95"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96" restart="whenNotActive" fill="hold" evtFilter="cancelBubble" nodeType="interactiveSeq">
                <p:stCondLst>
                  <p:cond evt="onClick" delay="0">
                    <p:tgtEl>
                      <p:spTgt spid="31"/>
                    </p:tgtEl>
                  </p:cond>
                </p:stCondLst>
                <p:endSync evt="end" delay="0">
                  <p:rtn val="all"/>
                </p:endSync>
                <p:childTnLst>
                  <p:par>
                    <p:cTn id="97" fill="hold">
                      <p:stCondLst>
                        <p:cond delay="0"/>
                      </p:stCondLst>
                      <p:childTnLst>
                        <p:par>
                          <p:cTn id="98" fill="hold">
                            <p:stCondLst>
                              <p:cond delay="0"/>
                            </p:stCondLst>
                            <p:childTnLst>
                              <p:par>
                                <p:cTn id="99" presetID="10" presetClass="exit" presetSubtype="0" fill="hold" grpId="0" nodeType="click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childTnLst>
        </p:cTn>
      </p:par>
    </p:tnLst>
    <p:bldLst>
      <p:bldP spid="7" grpId="0"/>
      <p:bldP spid="8" grpId="0"/>
      <p:bldP spid="9" grpId="0" animBg="1"/>
      <p:bldP spid="10" grpId="0"/>
      <p:bldP spid="11" grpId="0"/>
      <p:bldP spid="12" grpId="0"/>
      <p:bldP spid="13" grpId="0" animBg="1"/>
      <p:bldP spid="15" grpId="0"/>
      <p:bldP spid="19" grpId="0"/>
      <p:bldP spid="20" grpId="0"/>
      <p:bldP spid="21" grpId="0" animBg="1"/>
      <p:bldP spid="21" grpId="1" animBg="1"/>
      <p:bldP spid="22" grpId="0"/>
      <p:bldP spid="23" grpId="0" animBg="1"/>
      <p:bldP spid="24" grpId="0" animBg="1"/>
      <p:bldP spid="24" grpId="1" animBg="1"/>
      <p:bldP spid="25" grpId="0" animBg="1"/>
      <p:bldP spid="25" grpId="1" animBg="1"/>
      <p:bldP spid="26" grpId="0" animBg="1"/>
      <p:bldP spid="27" grpId="0" animBg="1"/>
      <p:bldP spid="28" grpId="0" animBg="1"/>
      <p:bldP spid="29" grpId="0" animBg="1"/>
      <p:bldP spid="29" grpId="1" animBg="1"/>
      <p:bldP spid="30" grpId="0" animBg="1"/>
      <p:bldP spid="30" grpId="1" animBg="1"/>
      <p:bldP spid="31" grpId="0" animBg="1"/>
      <p:bldP spid="3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Other Factorisations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723177" y="1358849"/>
                <a:ext cx="691276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4</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𝑥</m:t>
                          </m:r>
                        </m:e>
                        <m:sup>
                          <m:r>
                            <a:rPr lang="en-GB" sz="3600" b="0" i="1" smtClean="0">
                              <a:latin typeface="Cambria Math" panose="02040503050406030204" pitchFamily="18" charset="0"/>
                            </a:rPr>
                            <m:t>2</m:t>
                          </m:r>
                        </m:sup>
                      </m:sSup>
                      <m:r>
                        <a:rPr lang="en-GB" sz="3600" b="0" i="1" smtClean="0">
                          <a:latin typeface="Cambria Math" panose="02040503050406030204" pitchFamily="18" charset="0"/>
                        </a:rPr>
                        <m:t>−9=</m:t>
                      </m:r>
                      <m:d>
                        <m:dPr>
                          <m:ctrlPr>
                            <a:rPr lang="en-GB" sz="3600" b="1" i="1" smtClean="0">
                              <a:latin typeface="Cambria Math" panose="02040503050406030204" pitchFamily="18" charset="0"/>
                            </a:rPr>
                          </m:ctrlPr>
                        </m:dPr>
                        <m:e>
                          <m:r>
                            <a:rPr lang="en-GB" sz="3600" b="1" i="1" smtClean="0">
                              <a:latin typeface="Cambria Math" panose="02040503050406030204" pitchFamily="18" charset="0"/>
                            </a:rPr>
                            <m:t>𝟐</m:t>
                          </m:r>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𝟑</m:t>
                          </m:r>
                        </m:e>
                      </m:d>
                      <m:d>
                        <m:dPr>
                          <m:ctrlPr>
                            <a:rPr lang="en-GB" sz="3600" b="1" i="1" smtClean="0">
                              <a:latin typeface="Cambria Math" panose="02040503050406030204" pitchFamily="18" charset="0"/>
                            </a:rPr>
                          </m:ctrlPr>
                        </m:dPr>
                        <m:e>
                          <m:r>
                            <a:rPr lang="en-GB" sz="3600" b="1" i="1" smtClean="0">
                              <a:latin typeface="Cambria Math" panose="02040503050406030204" pitchFamily="18" charset="0"/>
                            </a:rPr>
                            <m:t>𝟐</m:t>
                          </m:r>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𝟑</m:t>
                          </m:r>
                        </m:e>
                      </m:d>
                    </m:oMath>
                  </m:oMathPara>
                </a14:m>
                <a:endParaRPr lang="en-GB" b="1" dirty="0"/>
              </a:p>
            </p:txBody>
          </p:sp>
        </mc:Choice>
        <mc:Fallback xmlns="">
          <p:sp>
            <p:nvSpPr>
              <p:cNvPr id="5" name="TextBox 4"/>
              <p:cNvSpPr txBox="1">
                <a:spLocks noRot="1" noChangeAspect="1" noMove="1" noResize="1" noEditPoints="1" noAdjustHandles="1" noChangeArrowheads="1" noChangeShapeType="1" noTextEdit="1"/>
              </p:cNvSpPr>
              <p:nvPr/>
            </p:nvSpPr>
            <p:spPr>
              <a:xfrm>
                <a:off x="723177" y="1358849"/>
                <a:ext cx="6912768" cy="646331"/>
              </a:xfrm>
              <a:prstGeom prst="rect">
                <a:avLst/>
              </a:prstGeom>
              <a:blipFill>
                <a:blip r:embed="rId2"/>
                <a:stretch>
                  <a:fillRect/>
                </a:stretch>
              </a:blipFill>
            </p:spPr>
            <p:txBody>
              <a:bodyPr/>
              <a:lstStyle/>
              <a:p>
                <a:r>
                  <a:rPr lang="en-GB">
                    <a:noFill/>
                  </a:rPr>
                  <a:t> </a:t>
                </a:r>
              </a:p>
            </p:txBody>
          </p:sp>
        </mc:Fallback>
      </mc:AlternateContent>
      <p:sp>
        <p:nvSpPr>
          <p:cNvPr id="6" name="TextBox 5"/>
          <p:cNvSpPr txBox="1"/>
          <p:nvPr/>
        </p:nvSpPr>
        <p:spPr>
          <a:xfrm>
            <a:off x="449852" y="808337"/>
            <a:ext cx="3690664" cy="46166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Difference of two squares:</a:t>
            </a:r>
            <a:endParaRPr lang="en-GB" dirty="0"/>
          </a:p>
        </p:txBody>
      </p:sp>
      <p:sp>
        <p:nvSpPr>
          <p:cNvPr id="7" name="TextBox 6"/>
          <p:cNvSpPr txBox="1"/>
          <p:nvPr/>
        </p:nvSpPr>
        <p:spPr>
          <a:xfrm>
            <a:off x="449851" y="2303237"/>
            <a:ext cx="4252777" cy="46166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Using multiple factorisations:</a:t>
            </a:r>
            <a:endParaRPr lang="en-GB" dirty="0"/>
          </a:p>
        </p:txBody>
      </p:sp>
      <p:sp>
        <p:nvSpPr>
          <p:cNvPr id="8" name="TextBox 7"/>
          <p:cNvSpPr txBox="1"/>
          <p:nvPr/>
        </p:nvSpPr>
        <p:spPr>
          <a:xfrm>
            <a:off x="5580112" y="3184151"/>
            <a:ext cx="2664296"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err="1"/>
              <a:t>Fro</a:t>
            </a:r>
            <a:r>
              <a:rPr lang="en-GB" b="1" dirty="0"/>
              <a:t> Tip</a:t>
            </a:r>
            <a:r>
              <a:rPr lang="en-GB" dirty="0"/>
              <a:t>: Always look for a common factor first before using other factorisation techniques.</a:t>
            </a:r>
          </a:p>
        </p:txBody>
      </p:sp>
      <mc:AlternateContent xmlns:mc="http://schemas.openxmlformats.org/markup-compatibility/2006" xmlns:a14="http://schemas.microsoft.com/office/drawing/2010/main">
        <mc:Choice Requires="a14">
          <p:sp>
            <p:nvSpPr>
              <p:cNvPr id="9" name="TextBox 8"/>
              <p:cNvSpPr txBox="1"/>
              <p:nvPr/>
            </p:nvSpPr>
            <p:spPr>
              <a:xfrm>
                <a:off x="785732" y="2907153"/>
                <a:ext cx="4319916" cy="18256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𝑥</m:t>
                          </m:r>
                        </m:e>
                        <m:sup>
                          <m:r>
                            <a:rPr lang="en-GB" sz="3600" b="0" i="1" smtClean="0">
                              <a:latin typeface="Cambria Math" panose="02040503050406030204" pitchFamily="18" charset="0"/>
                            </a:rPr>
                            <m:t>3</m:t>
                          </m:r>
                        </m:sup>
                      </m:sSup>
                      <m:r>
                        <a:rPr lang="en-GB" sz="3600" b="0" i="1" smtClean="0">
                          <a:latin typeface="Cambria Math" panose="02040503050406030204" pitchFamily="18" charset="0"/>
                        </a:rPr>
                        <m:t>−</m:t>
                      </m:r>
                      <m:r>
                        <a:rPr lang="en-GB" sz="3600" b="0" i="1" smtClean="0">
                          <a:latin typeface="Cambria Math" panose="02040503050406030204" pitchFamily="18" charset="0"/>
                        </a:rPr>
                        <m:t>𝑥</m:t>
                      </m:r>
                    </m:oMath>
                    <m:oMath xmlns:m="http://schemas.openxmlformats.org/officeDocument/2006/math">
                      <m:r>
                        <a:rPr lang="en-GB" sz="3600" b="1" i="1" smtClean="0">
                          <a:latin typeface="Cambria Math" panose="02040503050406030204" pitchFamily="18" charset="0"/>
                        </a:rPr>
                        <m:t>=</m:t>
                      </m:r>
                      <m:r>
                        <a:rPr lang="en-GB" sz="3600" b="1" i="1" smtClean="0">
                          <a:latin typeface="Cambria Math" panose="02040503050406030204" pitchFamily="18" charset="0"/>
                        </a:rPr>
                        <m:t>𝒙</m:t>
                      </m:r>
                      <m:d>
                        <m:dPr>
                          <m:ctrlPr>
                            <a:rPr lang="en-GB" sz="3600" b="1" i="1" smtClean="0">
                              <a:latin typeface="Cambria Math" panose="02040503050406030204" pitchFamily="18" charset="0"/>
                            </a:rPr>
                          </m:ctrlPr>
                        </m:dPr>
                        <m:e>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𝒙</m:t>
                              </m:r>
                            </m:e>
                            <m:sup>
                              <m:r>
                                <a:rPr lang="en-GB" sz="3600" b="1" i="1" smtClean="0">
                                  <a:latin typeface="Cambria Math" panose="02040503050406030204" pitchFamily="18" charset="0"/>
                                </a:rPr>
                                <m:t>𝟐</m:t>
                              </m:r>
                            </m:sup>
                          </m:sSup>
                          <m:r>
                            <a:rPr lang="en-GB" sz="3600" b="1" i="1" smtClean="0">
                              <a:latin typeface="Cambria Math" panose="02040503050406030204" pitchFamily="18" charset="0"/>
                            </a:rPr>
                            <m:t>−</m:t>
                          </m:r>
                          <m:r>
                            <a:rPr lang="en-GB" sz="3600" b="1" i="1" smtClean="0">
                              <a:latin typeface="Cambria Math" panose="02040503050406030204" pitchFamily="18" charset="0"/>
                            </a:rPr>
                            <m:t>𝟏</m:t>
                          </m:r>
                        </m:e>
                      </m:d>
                    </m:oMath>
                    <m:oMath xmlns:m="http://schemas.openxmlformats.org/officeDocument/2006/math">
                      <m:r>
                        <a:rPr lang="en-GB" sz="3600" b="1" i="1" smtClean="0">
                          <a:latin typeface="Cambria Math" panose="02040503050406030204" pitchFamily="18" charset="0"/>
                        </a:rPr>
                        <m:t>=</m:t>
                      </m:r>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𝟏</m:t>
                      </m:r>
                      <m:r>
                        <a:rPr lang="en-GB" sz="3600" b="1" i="1" smtClean="0">
                          <a:latin typeface="Cambria Math" panose="02040503050406030204" pitchFamily="18" charset="0"/>
                        </a:rPr>
                        <m:t>)(</m:t>
                      </m:r>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𝟏</m:t>
                      </m:r>
                      <m:r>
                        <a:rPr lang="en-GB" sz="3600" b="1" i="1" smtClean="0">
                          <a:latin typeface="Cambria Math" panose="02040503050406030204" pitchFamily="18" charset="0"/>
                        </a:rPr>
                        <m:t>)</m:t>
                      </m:r>
                    </m:oMath>
                  </m:oMathPara>
                </a14:m>
                <a:endParaRPr lang="en-GB" b="1" dirty="0"/>
              </a:p>
            </p:txBody>
          </p:sp>
        </mc:Choice>
        <mc:Fallback xmlns="">
          <p:sp>
            <p:nvSpPr>
              <p:cNvPr id="9" name="TextBox 8"/>
              <p:cNvSpPr txBox="1">
                <a:spLocks noRot="1" noChangeAspect="1" noMove="1" noResize="1" noEditPoints="1" noAdjustHandles="1" noChangeArrowheads="1" noChangeShapeType="1" noTextEdit="1"/>
              </p:cNvSpPr>
              <p:nvPr/>
            </p:nvSpPr>
            <p:spPr>
              <a:xfrm>
                <a:off x="785732" y="2907153"/>
                <a:ext cx="4319916" cy="1825693"/>
              </a:xfrm>
              <a:prstGeom prst="rect">
                <a:avLst/>
              </a:prstGeom>
              <a:blipFill>
                <a:blip r:embed="rId3"/>
                <a:stretch>
                  <a:fillRect/>
                </a:stretch>
              </a:blipFill>
            </p:spPr>
            <p:txBody>
              <a:bodyPr/>
              <a:lstStyle/>
              <a:p>
                <a:r>
                  <a:rPr lang="en-GB">
                    <a:noFill/>
                  </a:rPr>
                  <a:t> </a:t>
                </a:r>
              </a:p>
            </p:txBody>
          </p:sp>
        </mc:Fallback>
      </mc:AlternateContent>
      <p:sp>
        <p:nvSpPr>
          <p:cNvPr id="10" name="Rectangle 9"/>
          <p:cNvSpPr/>
          <p:nvPr/>
        </p:nvSpPr>
        <p:spPr>
          <a:xfrm>
            <a:off x="3480016" y="1346200"/>
            <a:ext cx="3820670" cy="7493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1522210" y="3488892"/>
            <a:ext cx="3804533" cy="12863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2" name="TextBox 11"/>
              <p:cNvSpPr txBox="1"/>
              <p:nvPr/>
            </p:nvSpPr>
            <p:spPr>
              <a:xfrm>
                <a:off x="675387" y="4978546"/>
                <a:ext cx="4319916" cy="18256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𝑥</m:t>
                          </m:r>
                        </m:e>
                        <m:sup>
                          <m:r>
                            <a:rPr lang="en-GB" sz="3600" b="0" i="1" smtClean="0">
                              <a:latin typeface="Cambria Math" panose="02040503050406030204" pitchFamily="18" charset="0"/>
                            </a:rPr>
                            <m:t>3</m:t>
                          </m:r>
                        </m:sup>
                      </m:sSup>
                      <m:r>
                        <a:rPr lang="en-GB" sz="3600" b="0" i="1" smtClean="0">
                          <a:latin typeface="Cambria Math" panose="02040503050406030204" pitchFamily="18" charset="0"/>
                        </a:rPr>
                        <m:t>+3</m:t>
                      </m:r>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𝑥</m:t>
                          </m:r>
                        </m:e>
                        <m:sup>
                          <m:r>
                            <a:rPr lang="en-GB" sz="3600" b="0" i="1" smtClean="0">
                              <a:latin typeface="Cambria Math" panose="02040503050406030204" pitchFamily="18" charset="0"/>
                            </a:rPr>
                            <m:t>2</m:t>
                          </m:r>
                        </m:sup>
                      </m:sSup>
                      <m:r>
                        <a:rPr lang="en-GB" sz="3600" b="0" i="1" smtClean="0">
                          <a:latin typeface="Cambria Math" panose="02040503050406030204" pitchFamily="18" charset="0"/>
                        </a:rPr>
                        <m:t>+2</m:t>
                      </m:r>
                      <m:r>
                        <a:rPr lang="en-GB" sz="3600" b="0" i="1" smtClean="0">
                          <a:latin typeface="Cambria Math" panose="02040503050406030204" pitchFamily="18" charset="0"/>
                        </a:rPr>
                        <m:t>𝑥</m:t>
                      </m:r>
                    </m:oMath>
                    <m:oMath xmlns:m="http://schemas.openxmlformats.org/officeDocument/2006/math">
                      <m:r>
                        <a:rPr lang="en-GB" sz="3600" b="1" i="1" smtClean="0">
                          <a:latin typeface="Cambria Math" panose="02040503050406030204" pitchFamily="18" charset="0"/>
                        </a:rPr>
                        <m:t>=</m:t>
                      </m:r>
                      <m:r>
                        <a:rPr lang="en-GB" sz="3600" b="1" i="1" smtClean="0">
                          <a:latin typeface="Cambria Math" panose="02040503050406030204" pitchFamily="18" charset="0"/>
                        </a:rPr>
                        <m:t>𝒙</m:t>
                      </m:r>
                      <m:d>
                        <m:dPr>
                          <m:ctrlPr>
                            <a:rPr lang="en-GB" sz="3600" b="1" i="1" smtClean="0">
                              <a:latin typeface="Cambria Math" panose="02040503050406030204" pitchFamily="18" charset="0"/>
                            </a:rPr>
                          </m:ctrlPr>
                        </m:dPr>
                        <m:e>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𝒙</m:t>
                              </m:r>
                            </m:e>
                            <m:sup>
                              <m:r>
                                <a:rPr lang="en-GB" sz="3600" b="1" i="1" smtClean="0">
                                  <a:latin typeface="Cambria Math" panose="02040503050406030204" pitchFamily="18" charset="0"/>
                                </a:rPr>
                                <m:t>𝟐</m:t>
                              </m:r>
                            </m:sup>
                          </m:sSup>
                          <m:r>
                            <a:rPr lang="en-GB" sz="3600" b="1" i="1" smtClean="0">
                              <a:latin typeface="Cambria Math" panose="02040503050406030204" pitchFamily="18" charset="0"/>
                            </a:rPr>
                            <m:t>+</m:t>
                          </m:r>
                          <m:r>
                            <a:rPr lang="en-GB" sz="3600" b="1" i="1" smtClean="0">
                              <a:latin typeface="Cambria Math" panose="02040503050406030204" pitchFamily="18" charset="0"/>
                            </a:rPr>
                            <m:t>𝟑</m:t>
                          </m:r>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𝟐</m:t>
                          </m:r>
                        </m:e>
                      </m:d>
                    </m:oMath>
                    <m:oMath xmlns:m="http://schemas.openxmlformats.org/officeDocument/2006/math">
                      <m:r>
                        <a:rPr lang="en-GB" sz="3600" b="1" i="1" smtClean="0">
                          <a:latin typeface="Cambria Math" panose="02040503050406030204" pitchFamily="18" charset="0"/>
                        </a:rPr>
                        <m:t>=</m:t>
                      </m:r>
                      <m:r>
                        <a:rPr lang="en-GB" sz="3600" b="1" i="1" smtClean="0">
                          <a:latin typeface="Cambria Math" panose="02040503050406030204" pitchFamily="18" charset="0"/>
                        </a:rPr>
                        <m:t>𝒙</m:t>
                      </m:r>
                      <m:d>
                        <m:dPr>
                          <m:ctrlPr>
                            <a:rPr lang="en-GB" sz="3600" b="1" i="1" smtClean="0">
                              <a:latin typeface="Cambria Math" panose="02040503050406030204" pitchFamily="18" charset="0"/>
                            </a:rPr>
                          </m:ctrlPr>
                        </m:dPr>
                        <m:e>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𝟐</m:t>
                          </m:r>
                        </m:e>
                      </m:d>
                      <m:d>
                        <m:dPr>
                          <m:ctrlPr>
                            <a:rPr lang="en-GB" sz="3600" b="1" i="1" smtClean="0">
                              <a:latin typeface="Cambria Math" panose="02040503050406030204" pitchFamily="18" charset="0"/>
                            </a:rPr>
                          </m:ctrlPr>
                        </m:dPr>
                        <m:e>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𝟏</m:t>
                          </m:r>
                        </m:e>
                      </m:d>
                    </m:oMath>
                  </m:oMathPara>
                </a14:m>
                <a:endParaRPr lang="en-GB"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675387" y="4978546"/>
                <a:ext cx="4319916" cy="1825693"/>
              </a:xfrm>
              <a:prstGeom prst="rect">
                <a:avLst/>
              </a:prstGeom>
              <a:blipFill>
                <a:blip r:embed="rId4"/>
                <a:stretch>
                  <a:fillRect/>
                </a:stretch>
              </a:blipFill>
            </p:spPr>
            <p:txBody>
              <a:bodyPr/>
              <a:lstStyle/>
              <a:p>
                <a:r>
                  <a:rPr lang="en-GB">
                    <a:noFill/>
                  </a:rPr>
                  <a:t> </a:t>
                </a:r>
              </a:p>
            </p:txBody>
          </p:sp>
        </mc:Fallback>
      </mc:AlternateContent>
      <p:sp>
        <p:nvSpPr>
          <p:cNvPr id="13" name="Rectangle 12"/>
          <p:cNvSpPr/>
          <p:nvPr/>
        </p:nvSpPr>
        <p:spPr>
          <a:xfrm>
            <a:off x="1422401" y="5571692"/>
            <a:ext cx="3454400" cy="11339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6759604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14" restart="whenNotActive" fill="hold" evtFilter="cancelBubble" nodeType="interactiveSeq">
                <p:stCondLst>
                  <p:cond evt="onClick" delay="0">
                    <p:tgtEl>
                      <p:spTgt spid="13"/>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0" grpId="0" animBg="1"/>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490948" y="792793"/>
                <a:ext cx="3533453" cy="95410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800" dirty="0"/>
                  <a:t>Factorise completely:</a:t>
                </a:r>
              </a:p>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6</m:t>
                      </m:r>
                      <m:sSup>
                        <m:sSupPr>
                          <m:ctrlPr>
                            <a:rPr lang="en-GB" sz="280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2</m:t>
                          </m:r>
                        </m:sup>
                      </m:sSup>
                      <m:r>
                        <a:rPr lang="en-GB" sz="2800" b="0" i="1" smtClean="0">
                          <a:latin typeface="Cambria Math" panose="02040503050406030204" pitchFamily="18" charset="0"/>
                        </a:rPr>
                        <m:t>+</m:t>
                      </m:r>
                      <m:r>
                        <a:rPr lang="en-GB" sz="2800" b="0" i="1" smtClean="0">
                          <a:latin typeface="Cambria Math" panose="02040503050406030204" pitchFamily="18" charset="0"/>
                        </a:rPr>
                        <m:t>𝑥</m:t>
                      </m:r>
                      <m:r>
                        <a:rPr lang="en-GB" sz="2800" b="0" i="1" smtClean="0">
                          <a:latin typeface="Cambria Math" panose="02040503050406030204" pitchFamily="18" charset="0"/>
                        </a:rPr>
                        <m:t>−2</m:t>
                      </m:r>
                    </m:oMath>
                  </m:oMathPara>
                </a14:m>
                <a:endParaRPr lang="en-GB"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490948" y="792793"/>
                <a:ext cx="3533453" cy="954107"/>
              </a:xfrm>
              <a:prstGeom prst="rect">
                <a:avLst/>
              </a:prstGeom>
              <a:blipFill>
                <a:blip r:embed="rId2"/>
                <a:stretch>
                  <a:fillRect l="-653"/>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5773" y="1960938"/>
                <a:ext cx="3908286"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6</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r>
                        <a:rPr lang="en-GB" sz="2400" b="0" i="1" smtClean="0">
                          <a:latin typeface="Cambria Math" panose="02040503050406030204" pitchFamily="18" charset="0"/>
                        </a:rPr>
                        <m:t>𝑥</m:t>
                      </m:r>
                      <m:r>
                        <a:rPr lang="en-GB" sz="2400" b="0" i="1" smtClean="0">
                          <a:latin typeface="Cambria Math" panose="02040503050406030204" pitchFamily="18" charset="0"/>
                        </a:rPr>
                        <m:t>−2     ⊕1 ⊗−12</m:t>
                      </m:r>
                    </m:oMath>
                    <m:oMath xmlns:m="http://schemas.openxmlformats.org/officeDocument/2006/math">
                      <m:r>
                        <a:rPr lang="en-GB" sz="2400" b="0" i="0" smtClean="0">
                          <a:latin typeface="Cambria Math" panose="02040503050406030204" pitchFamily="18" charset="0"/>
                        </a:rPr>
                        <m:t>=</m:t>
                      </m:r>
                      <m:r>
                        <a:rPr lang="en-GB" sz="2400" b="0" i="1" smtClean="0">
                          <a:latin typeface="Cambria Math" panose="02040503050406030204" pitchFamily="18" charset="0"/>
                        </a:rPr>
                        <m:t>6</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+4</m:t>
                      </m:r>
                      <m:r>
                        <a:rPr lang="en-GB" sz="2400" b="0" i="1" smtClean="0">
                          <a:latin typeface="Cambria Math" panose="02040503050406030204" pitchFamily="18" charset="0"/>
                        </a:rPr>
                        <m:t>𝑥</m:t>
                      </m:r>
                      <m:r>
                        <a:rPr lang="en-GB" sz="2400" b="0" i="1" smtClean="0">
                          <a:latin typeface="Cambria Math" panose="02040503050406030204" pitchFamily="18" charset="0"/>
                        </a:rPr>
                        <m:t>−3</m:t>
                      </m:r>
                      <m:r>
                        <a:rPr lang="en-GB" sz="2400" b="0" i="1" smtClean="0">
                          <a:latin typeface="Cambria Math" panose="02040503050406030204" pitchFamily="18" charset="0"/>
                        </a:rPr>
                        <m:t>𝑥</m:t>
                      </m:r>
                      <m:r>
                        <a:rPr lang="en-GB" sz="2400" b="0" i="1" smtClean="0">
                          <a:latin typeface="Cambria Math" panose="02040503050406030204" pitchFamily="18" charset="0"/>
                        </a:rPr>
                        <m:t>−2</m:t>
                      </m:r>
                    </m:oMath>
                    <m:oMath xmlns:m="http://schemas.openxmlformats.org/officeDocument/2006/math">
                      <m:r>
                        <a:rPr lang="en-GB" sz="2400" b="0" i="0"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3</m:t>
                          </m:r>
                          <m:r>
                            <a:rPr lang="en-GB" sz="2400" b="0" i="1" smtClean="0">
                              <a:latin typeface="Cambria Math" panose="02040503050406030204" pitchFamily="18" charset="0"/>
                            </a:rPr>
                            <m:t>𝑥</m:t>
                          </m:r>
                          <m:r>
                            <a:rPr lang="en-GB" sz="2400" b="0" i="1" smtClean="0">
                              <a:latin typeface="Cambria Math" panose="02040503050406030204" pitchFamily="18" charset="0"/>
                            </a:rPr>
                            <m:t>+2</m:t>
                          </m:r>
                        </m:e>
                      </m:d>
                      <m:r>
                        <a:rPr lang="en-GB" sz="2400" b="0" i="1" smtClean="0">
                          <a:latin typeface="Cambria Math" panose="02040503050406030204" pitchFamily="18" charset="0"/>
                        </a:rPr>
                        <m:t>−1</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3</m:t>
                          </m:r>
                          <m:r>
                            <a:rPr lang="en-GB" sz="2400" b="0" i="1" smtClean="0">
                              <a:latin typeface="Cambria Math" panose="02040503050406030204" pitchFamily="18" charset="0"/>
                            </a:rPr>
                            <m:t>𝑥</m:t>
                          </m:r>
                          <m:r>
                            <a:rPr lang="en-GB" sz="2400" b="0" i="1" smtClean="0">
                              <a:latin typeface="Cambria Math" panose="02040503050406030204" pitchFamily="18" charset="0"/>
                            </a:rPr>
                            <m:t>+2</m:t>
                          </m:r>
                        </m:e>
                      </m:d>
                    </m:oMath>
                    <m:oMath xmlns:m="http://schemas.openxmlformats.org/officeDocument/2006/math">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3</m:t>
                          </m:r>
                          <m:r>
                            <a:rPr lang="en-GB" sz="2400" b="0" i="1" smtClean="0">
                              <a:latin typeface="Cambria Math" panose="02040503050406030204" pitchFamily="18" charset="0"/>
                            </a:rPr>
                            <m:t>𝑥</m:t>
                          </m:r>
                          <m:r>
                            <a:rPr lang="en-GB" sz="2400" b="0" i="1" smtClean="0">
                              <a:latin typeface="Cambria Math" panose="02040503050406030204" pitchFamily="18" charset="0"/>
                            </a:rPr>
                            <m:t>+2</m:t>
                          </m:r>
                        </m:e>
                      </m:d>
                      <m:d>
                        <m:dPr>
                          <m:ctrlPr>
                            <a:rPr lang="en-GB" sz="2400" b="0" i="1" smtClean="0">
                              <a:latin typeface="Cambria Math" panose="02040503050406030204" pitchFamily="18" charset="0"/>
                            </a:rPr>
                          </m:ctrlPr>
                        </m:dPr>
                        <m:e>
                          <m:r>
                            <a:rPr lang="en-GB" sz="2400" b="0" i="1" smtClean="0">
                              <a:latin typeface="Cambria Math" panose="02040503050406030204" pitchFamily="18" charset="0"/>
                            </a:rPr>
                            <m:t>2</m:t>
                          </m:r>
                          <m:r>
                            <a:rPr lang="en-GB" sz="2400" b="0" i="1" smtClean="0">
                              <a:latin typeface="Cambria Math" panose="02040503050406030204" pitchFamily="18" charset="0"/>
                            </a:rPr>
                            <m:t>𝑥</m:t>
                          </m:r>
                          <m:r>
                            <a:rPr lang="en-GB" sz="2400" b="0" i="1" smtClean="0">
                              <a:latin typeface="Cambria Math" panose="02040503050406030204" pitchFamily="18" charset="0"/>
                            </a:rPr>
                            <m:t>−1</m:t>
                          </m:r>
                        </m:e>
                      </m:d>
                    </m:oMath>
                  </m:oMathPara>
                </a14:m>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75773" y="1960938"/>
                <a:ext cx="3908286" cy="156966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84553" y="781207"/>
                <a:ext cx="3533453" cy="95410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800" dirty="0"/>
                  <a:t>Factorise completely:</a:t>
                </a:r>
              </a:p>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3</m:t>
                          </m:r>
                        </m:sup>
                      </m:sSup>
                      <m:r>
                        <a:rPr lang="en-GB" sz="2800" b="0" i="1" smtClean="0">
                          <a:latin typeface="Cambria Math" panose="02040503050406030204" pitchFamily="18" charset="0"/>
                        </a:rPr>
                        <m:t>−7</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2</m:t>
                          </m:r>
                        </m:sup>
                      </m:sSup>
                      <m:r>
                        <a:rPr lang="en-GB" sz="2800" b="0" i="1" smtClean="0">
                          <a:latin typeface="Cambria Math" panose="02040503050406030204" pitchFamily="18" charset="0"/>
                        </a:rPr>
                        <m:t>+12</m:t>
                      </m:r>
                      <m:r>
                        <a:rPr lang="en-GB" sz="2800" b="0" i="1" smtClean="0">
                          <a:latin typeface="Cambria Math" panose="02040503050406030204" pitchFamily="18" charset="0"/>
                        </a:rPr>
                        <m:t>𝑥</m:t>
                      </m:r>
                    </m:oMath>
                  </m:oMathPara>
                </a14:m>
                <a:endParaRPr lang="en-GB"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4884553" y="781207"/>
                <a:ext cx="3533453" cy="954107"/>
              </a:xfrm>
              <a:prstGeom prst="rect">
                <a:avLst/>
              </a:prstGeom>
              <a:blipFill>
                <a:blip r:embed="rId4"/>
                <a:stretch>
                  <a:fillRect l="-48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902448" y="1917395"/>
                <a:ext cx="3152981"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−7</m:t>
                          </m:r>
                          <m:r>
                            <a:rPr lang="en-GB" sz="2400" b="0" i="1" smtClean="0">
                              <a:latin typeface="Cambria Math" panose="02040503050406030204" pitchFamily="18" charset="0"/>
                            </a:rPr>
                            <m:t>𝑥</m:t>
                          </m:r>
                          <m:r>
                            <a:rPr lang="en-GB" sz="2400" b="0" i="1" smtClean="0">
                              <a:latin typeface="Cambria Math" panose="02040503050406030204" pitchFamily="18" charset="0"/>
                            </a:rPr>
                            <m:t>+12</m:t>
                          </m:r>
                        </m:e>
                      </m:d>
                    </m:oMath>
                    <m:oMath xmlns:m="http://schemas.openxmlformats.org/officeDocument/2006/math">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r>
                            <a:rPr lang="en-GB" sz="2400" b="0" i="1" smtClean="0">
                              <a:latin typeface="Cambria Math" panose="02040503050406030204" pitchFamily="18" charset="0"/>
                            </a:rPr>
                            <m:t>−3</m:t>
                          </m:r>
                        </m:e>
                      </m:d>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r>
                            <a:rPr lang="en-GB" sz="2400" b="0" i="1" smtClean="0">
                              <a:latin typeface="Cambria Math" panose="02040503050406030204" pitchFamily="18" charset="0"/>
                            </a:rPr>
                            <m:t>−4</m:t>
                          </m:r>
                        </m:e>
                      </m:d>
                    </m:oMath>
                  </m:oMathPara>
                </a14:m>
                <a:endParaRPr lang="en-GB"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4902448" y="1917395"/>
                <a:ext cx="3152981" cy="83099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7554" y="3938302"/>
                <a:ext cx="3533453" cy="95410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800" dirty="0"/>
                  <a:t>Factorise completely:</a:t>
                </a:r>
              </a:p>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4</m:t>
                          </m:r>
                        </m:sup>
                      </m:sSup>
                      <m:r>
                        <a:rPr lang="en-GB" sz="2800" b="0" i="1" smtClean="0">
                          <a:latin typeface="Cambria Math" panose="02040503050406030204" pitchFamily="18" charset="0"/>
                        </a:rPr>
                        <m:t>−1</m:t>
                      </m:r>
                    </m:oMath>
                  </m:oMathPara>
                </a14:m>
                <a:endParaRPr lang="en-GB"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467554" y="3938302"/>
                <a:ext cx="3533453" cy="954107"/>
              </a:xfrm>
              <a:prstGeom prst="rect">
                <a:avLst/>
              </a:prstGeom>
              <a:blipFill>
                <a:blip r:embed="rId6"/>
                <a:stretch>
                  <a:fillRect l="-653"/>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03531" y="5161338"/>
                <a:ext cx="3908286"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+1</m:t>
                          </m:r>
                        </m:e>
                      </m:d>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−1</m:t>
                          </m:r>
                        </m:e>
                      </m:d>
                    </m:oMath>
                    <m:oMath xmlns:m="http://schemas.openxmlformats.org/officeDocument/2006/math">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+1</m:t>
                          </m:r>
                        </m:e>
                      </m:d>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r>
                            <a:rPr lang="en-GB" sz="2400" b="0" i="1" smtClean="0">
                              <a:latin typeface="Cambria Math" panose="02040503050406030204" pitchFamily="18" charset="0"/>
                            </a:rPr>
                            <m:t>+1</m:t>
                          </m:r>
                        </m:e>
                      </m:d>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𝑥</m:t>
                          </m:r>
                          <m:r>
                            <a:rPr lang="en-GB" sz="2400" b="0" i="1" smtClean="0">
                              <a:latin typeface="Cambria Math" panose="02040503050406030204" pitchFamily="18" charset="0"/>
                            </a:rPr>
                            <m:t>−1</m:t>
                          </m:r>
                        </m:e>
                      </m:d>
                    </m:oMath>
                  </m:oMathPara>
                </a14:m>
                <a:endParaRPr lang="en-GB"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03531" y="5161338"/>
                <a:ext cx="3908286" cy="83099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79054" y="3953911"/>
                <a:ext cx="3533453" cy="95410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800" dirty="0"/>
                  <a:t>Factorise completely:</a:t>
                </a:r>
              </a:p>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𝑥</m:t>
                          </m:r>
                        </m:e>
                        <m:sup>
                          <m:r>
                            <a:rPr lang="en-GB" sz="2800" b="0" i="1" smtClean="0">
                              <a:latin typeface="Cambria Math" panose="02040503050406030204" pitchFamily="18" charset="0"/>
                            </a:rPr>
                            <m:t>3</m:t>
                          </m:r>
                        </m:sup>
                      </m:sSup>
                      <m:r>
                        <a:rPr lang="en-GB" sz="2800" b="0" i="1" smtClean="0">
                          <a:latin typeface="Cambria Math" panose="02040503050406030204" pitchFamily="18" charset="0"/>
                        </a:rPr>
                        <m:t>−1</m:t>
                      </m:r>
                    </m:oMath>
                  </m:oMathPara>
                </a14:m>
                <a:endParaRPr lang="en-GB"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879054" y="3953911"/>
                <a:ext cx="3533453" cy="954107"/>
              </a:xfrm>
              <a:prstGeom prst="rect">
                <a:avLst/>
              </a:prstGeom>
              <a:blipFill>
                <a:blip r:embed="rId8"/>
                <a:stretch>
                  <a:fillRect l="-48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08999" y="5045224"/>
                <a:ext cx="390828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r>
                        <a:rPr lang="en-GB" sz="2400" b="0" i="1" smtClean="0">
                          <a:latin typeface="Cambria Math" panose="02040503050406030204" pitchFamily="18" charset="0"/>
                        </a:rPr>
                        <m:t>𝑥</m:t>
                      </m:r>
                      <m:r>
                        <a:rPr lang="en-GB" sz="2400" b="0" i="1" smtClean="0">
                          <a:latin typeface="Cambria Math" panose="02040503050406030204" pitchFamily="18" charset="0"/>
                        </a:rPr>
                        <m:t>−1)(</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r>
                        <a:rPr lang="en-GB" sz="2400" b="0" i="1" smtClean="0">
                          <a:latin typeface="Cambria Math" panose="02040503050406030204" pitchFamily="18" charset="0"/>
                        </a:rPr>
                        <m:t>𝑥</m:t>
                      </m:r>
                      <m:r>
                        <a:rPr lang="en-GB" sz="2400" b="0" i="1" smtClean="0">
                          <a:latin typeface="Cambria Math" panose="02040503050406030204" pitchFamily="18" charset="0"/>
                        </a:rPr>
                        <m:t>+1)</m:t>
                      </m:r>
                    </m:oMath>
                  </m:oMathPara>
                </a14:m>
                <a:endParaRPr lang="en-GB"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08999" y="5045224"/>
                <a:ext cx="3908286" cy="461665"/>
              </a:xfrm>
              <a:prstGeom prst="rect">
                <a:avLst/>
              </a:prstGeom>
              <a:blipFill>
                <a:blip r:embed="rId9"/>
                <a:stretch>
                  <a:fillRect b="-18667"/>
                </a:stretch>
              </a:blipFill>
            </p:spPr>
            <p:txBody>
              <a:bodyPr/>
              <a:lstStyle/>
              <a:p>
                <a:r>
                  <a:rPr lang="en-GB">
                    <a:noFill/>
                  </a:rPr>
                  <a:t> </a:t>
                </a:r>
              </a:p>
            </p:txBody>
          </p:sp>
        </mc:Fallback>
      </mc:AlternateContent>
      <p:sp>
        <p:nvSpPr>
          <p:cNvPr id="13" name="Rectangle 12"/>
          <p:cNvSpPr/>
          <p:nvPr/>
        </p:nvSpPr>
        <p:spPr>
          <a:xfrm>
            <a:off x="419124" y="2037462"/>
            <a:ext cx="3673905" cy="15185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226163" y="781666"/>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5" name="Rectangle 14"/>
          <p:cNvSpPr/>
          <p:nvPr/>
        </p:nvSpPr>
        <p:spPr>
          <a:xfrm>
            <a:off x="4644650" y="749631"/>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6" name="Rectangle 15"/>
          <p:cNvSpPr/>
          <p:nvPr/>
        </p:nvSpPr>
        <p:spPr>
          <a:xfrm>
            <a:off x="188704" y="3937128"/>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Wingdings" panose="05000000000000000000" pitchFamily="2" charset="2"/>
              </a:rPr>
              <a:t>N</a:t>
            </a:r>
          </a:p>
        </p:txBody>
      </p:sp>
      <p:sp>
        <p:nvSpPr>
          <p:cNvPr id="17" name="Rectangle 16"/>
          <p:cNvSpPr/>
          <p:nvPr/>
        </p:nvSpPr>
        <p:spPr>
          <a:xfrm>
            <a:off x="4594294" y="3953911"/>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Wingdings" panose="05000000000000000000" pitchFamily="2" charset="2"/>
              </a:rPr>
              <a:t>N</a:t>
            </a:r>
          </a:p>
        </p:txBody>
      </p:sp>
      <mc:AlternateContent xmlns:mc="http://schemas.openxmlformats.org/markup-compatibility/2006" xmlns:a14="http://schemas.microsoft.com/office/drawing/2010/main">
        <mc:Choice Requires="a14">
          <p:sp>
            <p:nvSpPr>
              <p:cNvPr id="18" name="TextBox 17"/>
              <p:cNvSpPr txBox="1"/>
              <p:nvPr/>
            </p:nvSpPr>
            <p:spPr>
              <a:xfrm>
                <a:off x="4325258" y="5660121"/>
                <a:ext cx="4759542"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Fro Note</a:t>
                </a:r>
                <a:r>
                  <a:rPr lang="en-GB" sz="1600" dirty="0"/>
                  <a:t>: You would not be expected to factorise this at A Level (but you would in STEP!).</a:t>
                </a:r>
              </a:p>
              <a:p>
                <a:r>
                  <a:rPr lang="en-GB" sz="1600" dirty="0"/>
                  <a:t>In general, the </a:t>
                </a:r>
                <a:r>
                  <a:rPr lang="en-GB" sz="1600" i="1" dirty="0"/>
                  <a:t>difference of two cubes</a:t>
                </a:r>
                <a:r>
                  <a:rPr lang="en-GB" sz="1600" dirty="0"/>
                  <a:t>:</a:t>
                </a:r>
              </a:p>
              <a:p>
                <a:pP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3</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𝑦</m:t>
                          </m:r>
                        </m:e>
                        <m:sup>
                          <m:r>
                            <a:rPr lang="en-GB" sz="1600" b="0" i="1" smtClean="0">
                              <a:latin typeface="Cambria Math" panose="02040503050406030204" pitchFamily="18" charset="0"/>
                            </a:rPr>
                            <m:t>3</m:t>
                          </m:r>
                        </m:sup>
                      </m:sSup>
                      <m:r>
                        <a:rPr lang="en-GB" sz="1600" b="0" i="1" smtClean="0">
                          <a:latin typeface="Cambria Math" panose="02040503050406030204" pitchFamily="18" charset="0"/>
                        </a:rPr>
                        <m:t>=</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r>
                            <a:rPr lang="en-GB" sz="1600" b="0" i="1" smtClean="0">
                              <a:latin typeface="Cambria Math" panose="02040503050406030204" pitchFamily="18" charset="0"/>
                            </a:rPr>
                            <m:t>−</m:t>
                          </m:r>
                          <m:r>
                            <a:rPr lang="en-GB" sz="1600" b="0" i="1" smtClean="0">
                              <a:latin typeface="Cambria Math" panose="02040503050406030204" pitchFamily="18" charset="0"/>
                            </a:rPr>
                            <m:t>𝑦</m:t>
                          </m:r>
                        </m:e>
                      </m:d>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r>
                            <a:rPr lang="en-GB" sz="1600" b="0" i="1" smtClean="0">
                              <a:latin typeface="Cambria Math" panose="02040503050406030204" pitchFamily="18" charset="0"/>
                            </a:rPr>
                            <m:t>𝑥𝑦</m:t>
                          </m:r>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𝑦</m:t>
                              </m:r>
                            </m:e>
                            <m:sup>
                              <m:r>
                                <a:rPr lang="en-GB" sz="1600" b="0" i="1" smtClean="0">
                                  <a:latin typeface="Cambria Math" panose="02040503050406030204" pitchFamily="18" charset="0"/>
                                </a:rPr>
                                <m:t>2</m:t>
                              </m:r>
                            </m:sup>
                          </m:sSup>
                        </m:e>
                      </m:d>
                    </m:oMath>
                  </m:oMathPara>
                </a14:m>
                <a:endParaRPr lang="en-GB"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325258" y="5660121"/>
                <a:ext cx="4759542" cy="1077218"/>
              </a:xfrm>
              <a:prstGeom prst="rect">
                <a:avLst/>
              </a:prstGeom>
              <a:blipFill>
                <a:blip r:embed="rId10"/>
                <a:stretch>
                  <a:fillRect l="-510" t="-552"/>
                </a:stretch>
              </a:blipFill>
            </p:spPr>
            <p:txBody>
              <a:bodyPr/>
              <a:lstStyle/>
              <a:p>
                <a:r>
                  <a:rPr lang="en-GB">
                    <a:noFill/>
                  </a:rPr>
                  <a:t> </a:t>
                </a:r>
              </a:p>
            </p:txBody>
          </p:sp>
        </mc:Fallback>
      </mc:AlternateContent>
      <p:sp>
        <p:nvSpPr>
          <p:cNvPr id="19" name="Rectangle 18"/>
          <p:cNvSpPr/>
          <p:nvPr/>
        </p:nvSpPr>
        <p:spPr>
          <a:xfrm>
            <a:off x="4797078" y="2024556"/>
            <a:ext cx="3673905" cy="15185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470102" y="5045224"/>
            <a:ext cx="3554300" cy="15185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4301006" y="5045224"/>
            <a:ext cx="4783793" cy="16921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41441222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14" restart="whenNotActive" fill="hold" evtFilter="cancelBubble" nodeType="interactiveSeq">
                <p:stCondLst>
                  <p:cond evt="onClick" delay="0">
                    <p:tgtEl>
                      <p:spTgt spid="2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0"/>
                                        </p:tgtEl>
                                      </p:cBhvr>
                                    </p:animEffect>
                                    <p:set>
                                      <p:cBhvr>
                                        <p:cTn id="19"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20" restart="whenNotActive" fill="hold" evtFilter="cancelBubble" nodeType="interactiveSeq">
                <p:stCondLst>
                  <p:cond evt="onClick" delay="0">
                    <p:tgtEl>
                      <p:spTgt spid="21"/>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3"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1C</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08720"/>
            <a:ext cx="7920880" cy="830997"/>
          </a:xfrm>
          <a:prstGeom prst="rect">
            <a:avLst/>
          </a:prstGeom>
          <a:noFill/>
        </p:spPr>
        <p:txBody>
          <a:bodyPr wrap="square" rtlCol="0">
            <a:spAutoFit/>
          </a:bodyPr>
          <a:lstStyle/>
          <a:p>
            <a:r>
              <a:rPr lang="en-GB" sz="2400" dirty="0"/>
              <a:t>Pearson Pure Mathematics Year 1/AS</a:t>
            </a:r>
          </a:p>
          <a:p>
            <a:r>
              <a:rPr lang="en-GB" sz="2400" dirty="0"/>
              <a:t>Page 8</a:t>
            </a:r>
          </a:p>
        </p:txBody>
      </p:sp>
    </p:spTree>
    <p:extLst>
      <p:ext uri="{BB962C8B-B14F-4D97-AF65-F5344CB8AC3E}">
        <p14:creationId xmlns:p14="http://schemas.microsoft.com/office/powerpoint/2010/main" val="359610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b="1" dirty="0">
                  <a:latin typeface="+mj-lt"/>
                </a:rPr>
                <a:t>4</a:t>
              </a:r>
              <a:r>
                <a:rPr lang="en-GB" sz="3200" dirty="0">
                  <a:latin typeface="+mj-lt"/>
                </a:rPr>
                <a:t> :: Negative and Fractional Indices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915233" y="903545"/>
                <a:ext cx="2808312" cy="16725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0</m:t>
                          </m:r>
                        </m:sup>
                      </m:sSup>
                      <m:r>
                        <a:rPr lang="en-GB" b="0" i="1" smtClean="0">
                          <a:latin typeface="Cambria Math" panose="02040503050406030204" pitchFamily="18" charset="0"/>
                        </a:rPr>
                        <m:t>=1</m:t>
                      </m:r>
                    </m:oMath>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𝑚</m:t>
                              </m:r>
                            </m:den>
                          </m:f>
                        </m:sup>
                      </m:sSup>
                      <m:r>
                        <a:rPr lang="en-GB" b="0" i="1" smtClean="0">
                          <a:latin typeface="Cambria Math" panose="02040503050406030204" pitchFamily="18" charset="0"/>
                        </a:rPr>
                        <m:t>=</m:t>
                      </m:r>
                      <m:rad>
                        <m:radPr>
                          <m:ctrlPr>
                            <a:rPr lang="en-GB" b="0" i="1" smtClean="0">
                              <a:latin typeface="Cambria Math" panose="02040503050406030204" pitchFamily="18" charset="0"/>
                            </a:rPr>
                          </m:ctrlPr>
                        </m:radPr>
                        <m:deg>
                          <m:r>
                            <m:rPr>
                              <m:brk m:alnAt="7"/>
                            </m:rPr>
                            <a:rPr lang="en-GB" b="0" i="1" smtClean="0">
                              <a:latin typeface="Cambria Math" panose="02040503050406030204" pitchFamily="18" charset="0"/>
                            </a:rPr>
                            <m:t>𝑚</m:t>
                          </m:r>
                        </m:deg>
                        <m:e>
                          <m:r>
                            <a:rPr lang="en-GB" b="0" i="1" smtClean="0">
                              <a:latin typeface="Cambria Math" panose="02040503050406030204" pitchFamily="18" charset="0"/>
                            </a:rPr>
                            <m:t>𝑎</m:t>
                          </m:r>
                        </m:e>
                      </m:rad>
                    </m:oMath>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𝑚</m:t>
                              </m:r>
                            </m:den>
                          </m:f>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ad>
                                <m:radPr>
                                  <m:ctrlPr>
                                    <a:rPr lang="en-GB" i="1">
                                      <a:latin typeface="Cambria Math" panose="02040503050406030204" pitchFamily="18" charset="0"/>
                                    </a:rPr>
                                  </m:ctrlPr>
                                </m:radPr>
                                <m:deg>
                                  <m:r>
                                    <m:rPr>
                                      <m:brk m:alnAt="7"/>
                                    </m:rPr>
                                    <a:rPr lang="en-GB" i="1">
                                      <a:latin typeface="Cambria Math" panose="02040503050406030204" pitchFamily="18" charset="0"/>
                                    </a:rPr>
                                    <m:t>𝑚</m:t>
                                  </m:r>
                                </m:deg>
                                <m:e>
                                  <m:r>
                                    <a:rPr lang="en-GB" i="1">
                                      <a:latin typeface="Cambria Math" panose="02040503050406030204" pitchFamily="18" charset="0"/>
                                    </a:rPr>
                                    <m:t>𝑎</m:t>
                                  </m:r>
                                </m:e>
                              </m:rad>
                            </m:e>
                          </m:d>
                        </m:e>
                        <m:sup>
                          <m:r>
                            <a:rPr lang="en-GB" b="0" i="1" smtClean="0">
                              <a:latin typeface="Cambria Math" panose="02040503050406030204" pitchFamily="18" charset="0"/>
                            </a:rPr>
                            <m:t>𝑛</m:t>
                          </m:r>
                        </m:sup>
                      </m:sSup>
                    </m:oMath>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m:t>
                          </m:r>
                          <m:r>
                            <a:rPr lang="en-GB" b="0" i="1" smtClean="0">
                              <a:latin typeface="Cambria Math" panose="02040503050406030204" pitchFamily="18" charset="0"/>
                            </a:rPr>
                            <m:t>𝑚</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sup>
                          </m:sSup>
                        </m:den>
                      </m:f>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915233" y="903545"/>
                <a:ext cx="2808312" cy="167257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139388" y="1006938"/>
                <a:ext cx="4104456" cy="1539589"/>
              </a:xfrm>
              <a:prstGeom prst="rect">
                <a:avLst/>
              </a:prstGeom>
              <a:noFill/>
            </p:spPr>
            <p:txBody>
              <a:bodyPr wrap="square" rtlCol="0">
                <a:spAutoFit/>
              </a:bodyPr>
              <a:lstStyle/>
              <a:p>
                <a:r>
                  <a:rPr lang="en-GB" b="1" dirty="0"/>
                  <a:t>Fro Note</a:t>
                </a:r>
                <a:r>
                  <a:rPr lang="en-GB" dirty="0"/>
                  <a:t>: </a:t>
                </a:r>
                <a14:m>
                  <m:oMath xmlns:m="http://schemas.openxmlformats.org/officeDocument/2006/math">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9</m:t>
                        </m:r>
                      </m:e>
                    </m:rad>
                  </m:oMath>
                </a14:m>
                <a:r>
                  <a:rPr lang="en-GB" dirty="0"/>
                  <a:t> only means the </a:t>
                </a:r>
                <a:r>
                  <a:rPr lang="en-GB" u="sng" dirty="0"/>
                  <a:t>positive</a:t>
                </a:r>
                <a:r>
                  <a:rPr lang="en-GB" dirty="0"/>
                  <a:t> square root of 9, i.e. 3 not -3.</a:t>
                </a:r>
              </a:p>
              <a:p>
                <a:r>
                  <a:rPr lang="en-GB" dirty="0"/>
                  <a:t>Otherwise, what would be the point of the </a:t>
                </a:r>
                <a14:m>
                  <m:oMath xmlns:m="http://schemas.openxmlformats.org/officeDocument/2006/math">
                    <m:r>
                      <a:rPr lang="en-GB" b="0" i="1" smtClean="0">
                        <a:latin typeface="Cambria Math" panose="02040503050406030204" pitchFamily="18" charset="0"/>
                      </a:rPr>
                      <m:t>±</m:t>
                    </m:r>
                  </m:oMath>
                </a14:m>
                <a:r>
                  <a:rPr lang="en-GB" dirty="0"/>
                  <a:t> in the quadratic formula before the </a:t>
                </a:r>
                <a14:m>
                  <m:oMath xmlns:m="http://schemas.openxmlformats.org/officeDocument/2006/math">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r>
                          <a:rPr lang="en-GB" b="0" i="1" smtClean="0">
                            <a:latin typeface="Cambria Math" panose="02040503050406030204" pitchFamily="18" charset="0"/>
                          </a:rPr>
                          <m:t>−4</m:t>
                        </m:r>
                        <m:r>
                          <a:rPr lang="en-GB" b="0" i="1" smtClean="0">
                            <a:latin typeface="Cambria Math" panose="02040503050406030204" pitchFamily="18" charset="0"/>
                          </a:rPr>
                          <m:t>𝑎𝑐</m:t>
                        </m:r>
                      </m:e>
                    </m:rad>
                  </m:oMath>
                </a14:m>
                <a:r>
                  <a:rPr lang="en-GB"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4139388" y="1006938"/>
                <a:ext cx="4104456" cy="1539589"/>
              </a:xfrm>
              <a:prstGeom prst="rect">
                <a:avLst/>
              </a:prstGeom>
              <a:blipFill>
                <a:blip r:embed="rId3"/>
                <a:stretch>
                  <a:fillRect l="-1189" r="-1189" b="-553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6980" y="2866887"/>
                <a:ext cx="2304819" cy="47038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Prove that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oMath>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466980" y="2866887"/>
                <a:ext cx="2304819" cy="470385"/>
              </a:xfrm>
              <a:prstGeom prst="rect">
                <a:avLst/>
              </a:prstGeom>
              <a:blipFill>
                <a:blip r:embed="rId4"/>
                <a:stretch>
                  <a:fillRect b="-3960"/>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6982" y="3501008"/>
                <a:ext cx="2304818" cy="11742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1</m:t>
                          </m:r>
                        </m:sup>
                      </m:sSup>
                    </m:oMath>
                  </m:oMathPara>
                </a14:m>
                <a:endParaRPr lang="en-GB" dirty="0"/>
              </a:p>
              <a:p>
                <a:r>
                  <a:rPr lang="en-GB" dirty="0"/>
                  <a:t>But </a:t>
                </a:r>
                <a14:m>
                  <m:oMath xmlns:m="http://schemas.openxmlformats.org/officeDocument/2006/math">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r>
                      <a:rPr lang="en-GB" b="0" i="1" smtClean="0">
                        <a:latin typeface="Cambria Math" panose="02040503050406030204" pitchFamily="18" charset="0"/>
                      </a:rPr>
                      <m:t>=</m:t>
                    </m:r>
                    <m:r>
                      <a:rPr lang="en-GB" b="0" i="1" smtClean="0">
                        <a:latin typeface="Cambria Math" panose="02040503050406030204" pitchFamily="18" charset="0"/>
                      </a:rPr>
                      <m:t>𝑥</m:t>
                    </m:r>
                  </m:oMath>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466982" y="3501008"/>
                <a:ext cx="2304818" cy="1174296"/>
              </a:xfrm>
              <a:prstGeom prst="rect">
                <a:avLst/>
              </a:prstGeom>
              <a:blipFill>
                <a:blip r:embed="rId5"/>
                <a:stretch>
                  <a:fillRect l="-23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86978" y="2899807"/>
                <a:ext cx="2304819" cy="48487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Evaluate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27</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sup>
                    </m:sSup>
                  </m:oMath>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2986978" y="2899807"/>
                <a:ext cx="2304819" cy="484876"/>
              </a:xfrm>
              <a:prstGeom prst="rect">
                <a:avLst/>
              </a:prstGeom>
              <a:blipFill>
                <a:blip r:embed="rId6"/>
                <a:stretch>
                  <a:fillRect b="-1942"/>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777005" y="3517226"/>
                <a:ext cx="2304818" cy="7455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27</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2777005" y="3517226"/>
                <a:ext cx="2304818" cy="74552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724128" y="2899807"/>
                <a:ext cx="2304819" cy="485774"/>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Evaluate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32</m:t>
                        </m:r>
                      </m:e>
                      <m:sup>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sup>
                    </m:sSup>
                  </m:oMath>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5724128" y="2899807"/>
                <a:ext cx="2304819" cy="485774"/>
              </a:xfrm>
              <a:prstGeom prst="rect">
                <a:avLst/>
              </a:prstGeom>
              <a:blipFill>
                <a:blip r:embed="rId8"/>
                <a:stretch>
                  <a:fillRect b="-1942"/>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08104" y="3501008"/>
                <a:ext cx="23048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=4</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5508104" y="3501008"/>
                <a:ext cx="2304818"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66979" y="4960971"/>
                <a:ext cx="2304819" cy="63652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9</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6</m:t>
                                </m:r>
                              </m:sup>
                            </m:sSup>
                            <m:r>
                              <a:rPr lang="en-GB" b="0" i="1" smtClean="0">
                                <a:latin typeface="Cambria Math" panose="02040503050406030204" pitchFamily="18" charset="0"/>
                              </a:rPr>
                              <m:t>𝑦</m:t>
                            </m:r>
                          </m:e>
                        </m:d>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oMath>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466979" y="4960971"/>
                <a:ext cx="2304819" cy="636521"/>
              </a:xfrm>
              <a:prstGeom prst="rect">
                <a:avLst/>
              </a:prstGeom>
              <a:blipFill>
                <a:blip r:embed="rId10"/>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3528" y="5605032"/>
                <a:ext cx="2304818"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𝑦</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323528" y="5605032"/>
                <a:ext cx="2304818" cy="6127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068146" y="4960971"/>
                <a:ext cx="2304819" cy="63716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Evaluate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27</m:t>
                                </m:r>
                              </m:num>
                              <m:den>
                                <m:r>
                                  <a:rPr lang="en-GB" b="0" i="1" smtClean="0">
                                    <a:latin typeface="Cambria Math" panose="02040503050406030204" pitchFamily="18" charset="0"/>
                                  </a:rPr>
                                  <m:t>8</m:t>
                                </m:r>
                              </m:den>
                            </m:f>
                          </m:e>
                        </m:d>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sup>
                    </m:sSup>
                  </m:oMath>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3068146" y="4960971"/>
                <a:ext cx="2304819" cy="637162"/>
              </a:xfrm>
              <a:prstGeom prst="rect">
                <a:avLst/>
              </a:prstGeom>
              <a:blipFill>
                <a:blip r:embed="rId1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922709" y="5597492"/>
                <a:ext cx="2304818" cy="8678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8</m:t>
                                  </m:r>
                                </m:num>
                                <m:den>
                                  <m:r>
                                    <a:rPr lang="en-GB" b="0" i="1" smtClean="0">
                                      <a:latin typeface="Cambria Math" panose="02040503050406030204" pitchFamily="18" charset="0"/>
                                    </a:rPr>
                                    <m:t>27</m:t>
                                  </m:r>
                                </m:den>
                              </m:f>
                            </m:e>
                          </m:d>
                        </m:e>
                        <m:sup>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e>
                          </m:d>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oMath>
                  </m:oMathPara>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2922709" y="5597492"/>
                <a:ext cx="2304818" cy="867802"/>
              </a:xfrm>
              <a:prstGeom prst="rect">
                <a:avLst/>
              </a:prstGeom>
              <a:blipFill>
                <a:blip r:embed="rId13"/>
                <a:stretch>
                  <a:fillRect/>
                </a:stretch>
              </a:blipFill>
            </p:spPr>
            <p:txBody>
              <a:bodyPr/>
              <a:lstStyle/>
              <a:p>
                <a:r>
                  <a:rPr lang="en-GB">
                    <a:noFill/>
                  </a:rPr>
                  <a:t> </a:t>
                </a:r>
              </a:p>
            </p:txBody>
          </p:sp>
        </mc:Fallback>
      </mc:AlternateContent>
      <p:sp>
        <p:nvSpPr>
          <p:cNvPr id="18" name="Rectangle 17"/>
          <p:cNvSpPr/>
          <p:nvPr/>
        </p:nvSpPr>
        <p:spPr>
          <a:xfrm>
            <a:off x="465483" y="3372961"/>
            <a:ext cx="2306316" cy="1302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2985481" y="3372961"/>
            <a:ext cx="2306316" cy="1302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5737515" y="3372961"/>
            <a:ext cx="2306316" cy="1302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456895" y="5597492"/>
            <a:ext cx="2322361" cy="999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3059374" y="5597492"/>
            <a:ext cx="2322361" cy="999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23" name="TextBox 22"/>
              <p:cNvSpPr txBox="1"/>
              <p:nvPr/>
            </p:nvSpPr>
            <p:spPr>
              <a:xfrm>
                <a:off x="5564471" y="4906860"/>
                <a:ext cx="3492443" cy="76194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If </a:t>
                </a:r>
                <a14:m>
                  <m:oMath xmlns:m="http://schemas.openxmlformats.org/officeDocument/2006/math">
                    <m:r>
                      <a:rPr lang="en-GB" b="0" i="1" smtClean="0">
                        <a:latin typeface="Cambria Math" panose="02040503050406030204" pitchFamily="18" charset="0"/>
                      </a:rPr>
                      <m:t>𝑏</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9</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oMath>
                </a14:m>
                <a:r>
                  <a:rPr lang="en-GB" dirty="0"/>
                  <a:t>, determine </a:t>
                </a:r>
                <a14:m>
                  <m:oMath xmlns:m="http://schemas.openxmlformats.org/officeDocument/2006/math">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oMath>
                </a14:m>
                <a:r>
                  <a:rPr lang="en-GB" dirty="0"/>
                  <a:t> in the form </a:t>
                </a:r>
                <a14:m>
                  <m:oMath xmlns:m="http://schemas.openxmlformats.org/officeDocument/2006/math">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𝑛</m:t>
                        </m:r>
                      </m:sup>
                    </m:sSup>
                  </m:oMath>
                </a14:m>
                <a:r>
                  <a:rPr lang="en-GB" dirty="0"/>
                  <a:t> where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𝑛</m:t>
                    </m:r>
                  </m:oMath>
                </a14:m>
                <a:r>
                  <a:rPr lang="en-GB" dirty="0"/>
                  <a:t> are constants.</a:t>
                </a:r>
              </a:p>
            </p:txBody>
          </p:sp>
        </mc:Choice>
        <mc:Fallback xmlns="">
          <p:sp>
            <p:nvSpPr>
              <p:cNvPr id="23" name="TextBox 22"/>
              <p:cNvSpPr txBox="1">
                <a:spLocks noRot="1" noChangeAspect="1" noMove="1" noResize="1" noEditPoints="1" noAdjustHandles="1" noChangeArrowheads="1" noChangeShapeType="1" noTextEdit="1"/>
              </p:cNvSpPr>
              <p:nvPr/>
            </p:nvSpPr>
            <p:spPr>
              <a:xfrm>
                <a:off x="5564471" y="4906860"/>
                <a:ext cx="3492443" cy="761940"/>
              </a:xfrm>
              <a:prstGeom prst="rect">
                <a:avLst/>
              </a:prstGeom>
              <a:blipFill>
                <a:blip r:embed="rId14"/>
                <a:stretch>
                  <a:fillRect b="-2013"/>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593499" y="5693637"/>
                <a:ext cx="3256001" cy="1046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9</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e>
                          </m:d>
                        </m:e>
                        <m:sup>
                          <m:r>
                            <a:rPr lang="en-GB" b="0" i="1" smtClean="0">
                              <a:latin typeface="Cambria Math" panose="02040503050406030204" pitchFamily="18" charset="0"/>
                            </a:rPr>
                            <m:t>−2</m:t>
                          </m:r>
                        </m:sup>
                      </m:sSup>
                    </m:oMath>
                    <m:oMath xmlns:m="http://schemas.openxmlformats.org/officeDocument/2006/math">
                      <m:r>
                        <a:rPr lang="en-GB" b="0" i="1" smtClean="0">
                          <a:latin typeface="Cambria Math" panose="02040503050406030204" pitchFamily="18" charset="0"/>
                        </a:rPr>
                        <m:t>=3</m:t>
                      </m:r>
                      <m:d>
                        <m:dPr>
                          <m:ctrlPr>
                            <a:rPr lang="en-GB" b="0" i="1" smtClean="0">
                              <a:latin typeface="Cambria Math" panose="02040503050406030204" pitchFamily="18" charset="0"/>
                            </a:rPr>
                          </m:ctrlPr>
                        </m:dPr>
                        <m:e>
                          <m:r>
                            <a:rPr lang="en-GB" b="0" i="1" smtClean="0">
                              <a:latin typeface="Cambria Math" panose="02040503050406030204" pitchFamily="18" charset="0"/>
                            </a:rPr>
                            <m:t>81</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−4</m:t>
                              </m:r>
                            </m:sup>
                          </m:sSup>
                        </m:e>
                      </m:d>
                      <m:r>
                        <a:rPr lang="en-GB" b="0" i="1" smtClean="0">
                          <a:latin typeface="Cambria Math" panose="02040503050406030204" pitchFamily="18" charset="0"/>
                        </a:rPr>
                        <m:t>=243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−4</m:t>
                          </m:r>
                        </m:sup>
                      </m:sSup>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5593499" y="5693637"/>
                <a:ext cx="3256001" cy="1046377"/>
              </a:xfrm>
              <a:prstGeom prst="rect">
                <a:avLst/>
              </a:prstGeom>
              <a:blipFill>
                <a:blip r:embed="rId15"/>
                <a:stretch>
                  <a:fillRect/>
                </a:stretch>
              </a:blipFill>
            </p:spPr>
            <p:txBody>
              <a:bodyPr/>
              <a:lstStyle/>
              <a:p>
                <a:r>
                  <a:rPr lang="en-GB">
                    <a:noFill/>
                  </a:rPr>
                  <a:t> </a:t>
                </a:r>
              </a:p>
            </p:txBody>
          </p:sp>
        </mc:Fallback>
      </mc:AlternateContent>
      <p:sp>
        <p:nvSpPr>
          <p:cNvPr id="24" name="Rectangle 23"/>
          <p:cNvSpPr/>
          <p:nvPr/>
        </p:nvSpPr>
        <p:spPr>
          <a:xfrm>
            <a:off x="5582389" y="5666030"/>
            <a:ext cx="3474525" cy="10739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4722939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14" restart="whenNotActive" fill="hold" evtFilter="cancelBubble" nodeType="interactiveSeq">
                <p:stCondLst>
                  <p:cond evt="onClick" delay="0">
                    <p:tgtEl>
                      <p:spTgt spid="2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0"/>
                                        </p:tgtEl>
                                      </p:cBhvr>
                                    </p:animEffect>
                                    <p:set>
                                      <p:cBhvr>
                                        <p:cTn id="19"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20" restart="whenNotActive" fill="hold" evtFilter="cancelBubble" nodeType="interactiveSeq">
                <p:stCondLst>
                  <p:cond evt="onClick" delay="0">
                    <p:tgtEl>
                      <p:spTgt spid="21"/>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26" restart="whenNotActive" fill="hold" evtFilter="cancelBubble" nodeType="interactiveSeq">
                <p:stCondLst>
                  <p:cond evt="onClick" delay="0">
                    <p:tgtEl>
                      <p:spTgt spid="22"/>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32" restart="whenNotActive" fill="hold" evtFilter="cancelBubble" nodeType="interactiveSeq">
                <p:stCondLst>
                  <p:cond evt="onClick" delay="0">
                    <p:tgtEl>
                      <p:spTgt spid="24"/>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4"/>
                                        </p:tgtEl>
                                      </p:cBhvr>
                                    </p:animEffect>
                                    <p:set>
                                      <p:cBhvr>
                                        <p:cTn id="37"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8" grpId="0" animBg="1"/>
      <p:bldP spid="19" grpId="0" animBg="1"/>
      <p:bldP spid="20" grpId="0" animBg="1"/>
      <p:bldP spid="21" grpId="0" animBg="1"/>
      <p:bldP spid="22"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Writing a surd using indices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p:cNvSpPr txBox="1"/>
              <p:nvPr/>
            </p:nvSpPr>
            <p:spPr>
              <a:xfrm>
                <a:off x="452804" y="823944"/>
                <a:ext cx="6264696" cy="496483"/>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If </a:t>
                </a:r>
                <a14:m>
                  <m:oMath xmlns:m="http://schemas.openxmlformats.org/officeDocument/2006/math">
                    <m:r>
                      <a:rPr lang="en-GB" sz="2400" b="0" i="1" smtClean="0">
                        <a:latin typeface="Cambria Math" panose="02040503050406030204" pitchFamily="18" charset="0"/>
                      </a:rPr>
                      <m:t>9</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3</m:t>
                        </m:r>
                      </m:e>
                    </m:rad>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3</m:t>
                        </m:r>
                      </m:e>
                      <m:sup>
                        <m:r>
                          <a:rPr lang="en-GB" sz="2400" b="0" i="1" smtClean="0">
                            <a:latin typeface="Cambria Math" panose="02040503050406030204" pitchFamily="18" charset="0"/>
                          </a:rPr>
                          <m:t>𝑘</m:t>
                        </m:r>
                      </m:sup>
                    </m:sSup>
                  </m:oMath>
                </a14:m>
                <a:r>
                  <a:rPr lang="en-GB" sz="2400" dirty="0"/>
                  <a:t>, determine the value of </a:t>
                </a:r>
                <a14:m>
                  <m:oMath xmlns:m="http://schemas.openxmlformats.org/officeDocument/2006/math">
                    <m:r>
                      <a:rPr lang="en-GB" sz="2400" b="0" i="1" smtClean="0">
                        <a:latin typeface="Cambria Math" panose="02040503050406030204" pitchFamily="18" charset="0"/>
                      </a:rPr>
                      <m:t>𝑘</m:t>
                    </m:r>
                  </m:oMath>
                </a14:m>
                <a:r>
                  <a:rPr lang="en-GB" sz="2400" dirty="0"/>
                  <a:t>.</a:t>
                </a:r>
              </a:p>
            </p:txBody>
          </p:sp>
        </mc:Choice>
        <mc:Fallback>
          <p:sp>
            <p:nvSpPr>
              <p:cNvPr id="5" name="TextBox 4"/>
              <p:cNvSpPr txBox="1">
                <a:spLocks noRot="1" noChangeAspect="1" noMove="1" noResize="1" noEditPoints="1" noAdjustHandles="1" noChangeArrowheads="1" noChangeShapeType="1" noTextEdit="1"/>
              </p:cNvSpPr>
              <p:nvPr/>
            </p:nvSpPr>
            <p:spPr>
              <a:xfrm>
                <a:off x="452804" y="823944"/>
                <a:ext cx="6264696" cy="496483"/>
              </a:xfrm>
              <a:prstGeom prst="rect">
                <a:avLst/>
              </a:prstGeom>
              <a:blipFill>
                <a:blip r:embed="rId3"/>
                <a:stretch>
                  <a:fillRect b="-9434"/>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 name="TextBox 5"/>
          <p:cNvSpPr txBox="1"/>
          <p:nvPr/>
        </p:nvSpPr>
        <p:spPr>
          <a:xfrm>
            <a:off x="480957" y="1345182"/>
            <a:ext cx="6264696" cy="707886"/>
          </a:xfrm>
          <a:prstGeom prst="rect">
            <a:avLst/>
          </a:prstGeom>
          <a:noFill/>
        </p:spPr>
        <p:txBody>
          <a:bodyPr wrap="square" rtlCol="0">
            <a:spAutoFit/>
          </a:bodyPr>
          <a:lstStyle/>
          <a:p>
            <a:r>
              <a:rPr lang="en-GB" sz="2000" dirty="0"/>
              <a:t>The key here is to write everything as powers with a consistent base, in this case, 3.</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96BC60A-EF6A-4CC7-8D3E-580DF6A6C4A1}"/>
                  </a:ext>
                </a:extLst>
              </p:cNvPr>
              <p:cNvSpPr txBox="1"/>
              <p:nvPr/>
            </p:nvSpPr>
            <p:spPr>
              <a:xfrm>
                <a:off x="1838443" y="2175370"/>
                <a:ext cx="2016224" cy="19162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9</m:t>
                      </m:r>
                      <m:rad>
                        <m:radPr>
                          <m:degHide m:val="on"/>
                          <m:ctrlPr>
                            <a:rPr lang="en-GB" sz="2000" b="0" i="1" smtClean="0">
                              <a:latin typeface="Cambria Math" panose="02040503050406030204" pitchFamily="18" charset="0"/>
                            </a:rPr>
                          </m:ctrlPr>
                        </m:radPr>
                        <m:deg/>
                        <m:e>
                          <m:r>
                            <a:rPr lang="en-GB" sz="2000" b="0" i="1" smtClean="0">
                              <a:latin typeface="Cambria Math" panose="02040503050406030204" pitchFamily="18" charset="0"/>
                            </a:rPr>
                            <m:t>3</m:t>
                          </m:r>
                        </m:e>
                      </m:rad>
                      <m:r>
                        <a:rPr lang="en-GB" sz="2000" b="0" i="1" smtClean="0">
                          <a:latin typeface="Cambria Math" panose="02040503050406030204" pitchFamily="18" charset="0"/>
                        </a:rPr>
                        <m:t>=9×</m:t>
                      </m:r>
                      <m:rad>
                        <m:radPr>
                          <m:degHide m:val="on"/>
                          <m:ctrlPr>
                            <a:rPr lang="en-GB" sz="2000" b="0" i="1" smtClean="0">
                              <a:latin typeface="Cambria Math" panose="02040503050406030204" pitchFamily="18" charset="0"/>
                            </a:rPr>
                          </m:ctrlPr>
                        </m:radPr>
                        <m:deg/>
                        <m:e>
                          <m:r>
                            <a:rPr lang="en-GB" sz="2000" b="0" i="1" smtClean="0">
                              <a:latin typeface="Cambria Math" panose="02040503050406030204" pitchFamily="18" charset="0"/>
                            </a:rPr>
                            <m:t>3</m:t>
                          </m:r>
                        </m:e>
                      </m:rad>
                    </m:oMath>
                    <m:oMath xmlns:m="http://schemas.openxmlformats.org/officeDocument/2006/math">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3</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3</m:t>
                          </m:r>
                        </m:e>
                        <m:sup>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2</m:t>
                              </m:r>
                            </m:den>
                          </m:f>
                        </m:sup>
                      </m:sSup>
                    </m:oMath>
                    <m:oMath xmlns:m="http://schemas.openxmlformats.org/officeDocument/2006/math">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3</m:t>
                          </m:r>
                        </m:e>
                        <m:sup>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5</m:t>
                              </m:r>
                            </m:num>
                            <m:den>
                              <m:r>
                                <a:rPr lang="en-GB" sz="2000" b="0" i="1" smtClean="0">
                                  <a:latin typeface="Cambria Math" panose="02040503050406030204" pitchFamily="18" charset="0"/>
                                </a:rPr>
                                <m:t>2</m:t>
                              </m:r>
                            </m:den>
                          </m:f>
                        </m:sup>
                      </m:sSup>
                    </m:oMath>
                  </m:oMathPara>
                </a14:m>
                <a:endParaRPr lang="en-GB" sz="2000" dirty="0"/>
              </a:p>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r>
                        <a:rPr lang="en-GB" sz="2000" b="0" i="1" smtClean="0">
                          <a:latin typeface="Cambria Math" panose="02040503050406030204" pitchFamily="18" charset="0"/>
                        </a:rPr>
                        <m:t>𝑘</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5</m:t>
                          </m:r>
                        </m:num>
                        <m:den>
                          <m:r>
                            <a:rPr lang="en-GB" sz="2000" b="0" i="1" smtClean="0">
                              <a:latin typeface="Cambria Math" panose="02040503050406030204" pitchFamily="18" charset="0"/>
                            </a:rPr>
                            <m:t>2</m:t>
                          </m:r>
                        </m:den>
                      </m:f>
                    </m:oMath>
                  </m:oMathPara>
                </a14:m>
                <a:endParaRPr lang="en-GB" sz="2000" dirty="0"/>
              </a:p>
            </p:txBody>
          </p:sp>
        </mc:Choice>
        <mc:Fallback>
          <p:sp>
            <p:nvSpPr>
              <p:cNvPr id="7" name="TextBox 6">
                <a:extLst>
                  <a:ext uri="{FF2B5EF4-FFF2-40B4-BE49-F238E27FC236}">
                    <a16:creationId xmlns:a16="http://schemas.microsoft.com/office/drawing/2014/main" id="{A96BC60A-EF6A-4CC7-8D3E-580DF6A6C4A1}"/>
                  </a:ext>
                </a:extLst>
              </p:cNvPr>
              <p:cNvSpPr txBox="1">
                <a:spLocks noRot="1" noChangeAspect="1" noMove="1" noResize="1" noEditPoints="1" noAdjustHandles="1" noChangeArrowheads="1" noChangeShapeType="1" noTextEdit="1"/>
              </p:cNvSpPr>
              <p:nvPr/>
            </p:nvSpPr>
            <p:spPr>
              <a:xfrm>
                <a:off x="1838443" y="2175370"/>
                <a:ext cx="2016224" cy="19162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E899475-F37A-4D40-A0AC-5F09027CFB44}"/>
                  </a:ext>
                </a:extLst>
              </p:cNvPr>
              <p:cNvSpPr txBox="1"/>
              <p:nvPr/>
            </p:nvSpPr>
            <p:spPr>
              <a:xfrm>
                <a:off x="5186815" y="2607418"/>
                <a:ext cx="2952328" cy="102438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Fro Note</a:t>
                </a:r>
                <a:r>
                  <a:rPr lang="en-GB" dirty="0"/>
                  <a:t>: In algebra we like to avoid mixed numbers. So don’t write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 </m:t>
                        </m:r>
                      </m:sup>
                    </m:sSup>
                  </m:oMath>
                </a14:m>
                <a:endParaRPr lang="en-GB" dirty="0"/>
              </a:p>
            </p:txBody>
          </p:sp>
        </mc:Choice>
        <mc:Fallback>
          <p:sp>
            <p:nvSpPr>
              <p:cNvPr id="8" name="TextBox 7">
                <a:extLst>
                  <a:ext uri="{FF2B5EF4-FFF2-40B4-BE49-F238E27FC236}">
                    <a16:creationId xmlns:a16="http://schemas.microsoft.com/office/drawing/2014/main" id="{CE899475-F37A-4D40-A0AC-5F09027CFB44}"/>
                  </a:ext>
                </a:extLst>
              </p:cNvPr>
              <p:cNvSpPr txBox="1">
                <a:spLocks noRot="1" noChangeAspect="1" noMove="1" noResize="1" noEditPoints="1" noAdjustHandles="1" noChangeArrowheads="1" noChangeShapeType="1" noTextEdit="1"/>
              </p:cNvSpPr>
              <p:nvPr/>
            </p:nvSpPr>
            <p:spPr>
              <a:xfrm>
                <a:off x="5186815" y="2607418"/>
                <a:ext cx="2952328" cy="1024383"/>
              </a:xfrm>
              <a:prstGeom prst="rect">
                <a:avLst/>
              </a:prstGeom>
              <a:blipFill>
                <a:blip r:embed="rId5"/>
                <a:stretch>
                  <a:fillRect l="-1434" t="-2326" b="-7558"/>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3C140B72-4F95-4A0F-8AB6-E0C903B16EA6}"/>
              </a:ext>
            </a:extLst>
          </p:cNvPr>
          <p:cNvCxnSpPr>
            <a:stCxn id="8" idx="1"/>
          </p:cNvCxnSpPr>
          <p:nvPr/>
        </p:nvCxnSpPr>
        <p:spPr>
          <a:xfrm flipH="1">
            <a:off x="3278603" y="3119610"/>
            <a:ext cx="1908212" cy="63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0AC28E89-FFCC-4D87-990B-C3103098542D}"/>
              </a:ext>
            </a:extLst>
          </p:cNvPr>
          <p:cNvSpPr/>
          <p:nvPr/>
        </p:nvSpPr>
        <p:spPr>
          <a:xfrm>
            <a:off x="452804" y="1357786"/>
            <a:ext cx="8007628" cy="29353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599982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F66555-9EE1-41DE-9EA7-C461C3D35171}"/>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69AA4B0B-C662-4A52-9F0D-844670D92B5D}"/>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Further Examples</a:t>
              </a:r>
              <a:endParaRPr lang="en-GB" sz="3200" dirty="0"/>
            </a:p>
          </p:txBody>
        </p:sp>
        <p:cxnSp>
          <p:nvCxnSpPr>
            <p:cNvPr id="4" name="Straight Connector 3">
              <a:extLst>
                <a:ext uri="{FF2B5EF4-FFF2-40B4-BE49-F238E27FC236}">
                  <a16:creationId xmlns:a16="http://schemas.microsoft.com/office/drawing/2014/main" id="{EA175393-8652-4F9C-BA4E-95B93FBEC50E}"/>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607727A-4F3D-44B0-8464-4004ACA34403}"/>
                  </a:ext>
                </a:extLst>
              </p:cNvPr>
              <p:cNvSpPr txBox="1"/>
              <p:nvPr/>
            </p:nvSpPr>
            <p:spPr>
              <a:xfrm>
                <a:off x="4062662" y="808137"/>
                <a:ext cx="4824536" cy="159184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000" i="1" dirty="0"/>
                  <a:t>[Edexcel IAL C12 Jan 2019 Q2c] </a:t>
                </a:r>
                <a:r>
                  <a:rPr lang="en-GB" sz="2000" dirty="0"/>
                  <a:t>Given that </a:t>
                </a:r>
                <a14:m>
                  <m:oMath xmlns:m="http://schemas.openxmlformats.org/officeDocument/2006/math">
                    <m:r>
                      <a:rPr lang="en-GB" sz="2000" b="0" i="1" smtClean="0">
                        <a:latin typeface="Cambria Math" panose="02040503050406030204" pitchFamily="18" charset="0"/>
                      </a:rPr>
                      <m:t>𝑦</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2</m:t>
                        </m:r>
                      </m:e>
                      <m:sup>
                        <m:r>
                          <a:rPr lang="en-GB" sz="2000" b="0" i="1" smtClean="0">
                            <a:latin typeface="Cambria Math" panose="02040503050406030204" pitchFamily="18" charset="0"/>
                          </a:rPr>
                          <m:t>𝑥</m:t>
                        </m:r>
                      </m:sup>
                    </m:sSup>
                  </m:oMath>
                </a14:m>
                <a:r>
                  <a:rPr lang="en-GB" sz="2000" dirty="0"/>
                  <a:t>, express the following in terms of </a:t>
                </a:r>
                <a14:m>
                  <m:oMath xmlns:m="http://schemas.openxmlformats.org/officeDocument/2006/math">
                    <m:r>
                      <a:rPr lang="en-GB" sz="2000" b="0" i="1" smtClean="0">
                        <a:latin typeface="Cambria Math" panose="02040503050406030204" pitchFamily="18" charset="0"/>
                      </a:rPr>
                      <m:t>𝑦</m:t>
                    </m:r>
                  </m:oMath>
                </a14:m>
                <a:r>
                  <a:rPr lang="en-GB" sz="2000" dirty="0"/>
                  <a:t>.</a:t>
                </a:r>
              </a:p>
              <a:p>
                <a14:m>
                  <m:oMathPara xmlns:m="http://schemas.openxmlformats.org/officeDocument/2006/math">
                    <m:oMathParaPr>
                      <m:jc m:val="centerGroup"/>
                    </m:oMathParaPr>
                    <m:oMath xmlns:m="http://schemas.openxmlformats.org/officeDocument/2006/math">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4</m:t>
                              </m:r>
                            </m:e>
                            <m:sup>
                              <m:r>
                                <a:rPr lang="en-GB" sz="2000" b="0" i="1" smtClean="0">
                                  <a:latin typeface="Cambria Math" panose="02040503050406030204" pitchFamily="18" charset="0"/>
                                </a:rPr>
                                <m:t>2</m:t>
                              </m:r>
                              <m:r>
                                <a:rPr lang="en-GB" sz="2000" b="0" i="1" smtClean="0">
                                  <a:latin typeface="Cambria Math" panose="02040503050406030204" pitchFamily="18" charset="0"/>
                                </a:rPr>
                                <m:t>𝑥</m:t>
                              </m:r>
                              <m:r>
                                <a:rPr lang="en-GB" sz="2000" b="0" i="1" smtClean="0">
                                  <a:latin typeface="Cambria Math" panose="02040503050406030204" pitchFamily="18" charset="0"/>
                                </a:rPr>
                                <m:t>−3</m:t>
                              </m:r>
                            </m:sup>
                          </m:sSup>
                        </m:den>
                      </m:f>
                    </m:oMath>
                  </m:oMathPara>
                </a14:m>
                <a:endParaRPr lang="en-GB" sz="2000" b="0" dirty="0"/>
              </a:p>
              <a:p>
                <a:r>
                  <a:rPr lang="en-GB" sz="2000" dirty="0"/>
                  <a:t>Write your expression in its simplest form.</a:t>
                </a:r>
              </a:p>
            </p:txBody>
          </p:sp>
        </mc:Choice>
        <mc:Fallback>
          <p:sp>
            <p:nvSpPr>
              <p:cNvPr id="5" name="TextBox 4">
                <a:extLst>
                  <a:ext uri="{FF2B5EF4-FFF2-40B4-BE49-F238E27FC236}">
                    <a16:creationId xmlns:a16="http://schemas.microsoft.com/office/drawing/2014/main" id="{7607727A-4F3D-44B0-8464-4004ACA34403}"/>
                  </a:ext>
                </a:extLst>
              </p:cNvPr>
              <p:cNvSpPr txBox="1">
                <a:spLocks noRot="1" noChangeAspect="1" noMove="1" noResize="1" noEditPoints="1" noAdjustHandles="1" noChangeArrowheads="1" noChangeShapeType="1" noTextEdit="1"/>
              </p:cNvSpPr>
              <p:nvPr/>
            </p:nvSpPr>
            <p:spPr>
              <a:xfrm>
                <a:off x="4062662" y="808137"/>
                <a:ext cx="4824536" cy="1591846"/>
              </a:xfrm>
              <a:prstGeom prst="rect">
                <a:avLst/>
              </a:prstGeom>
              <a:blipFill>
                <a:blip r:embed="rId2"/>
                <a:stretch>
                  <a:fillRect b="-692"/>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B876357-D56C-471A-A629-1A90B35FB793}"/>
                  </a:ext>
                </a:extLst>
              </p:cNvPr>
              <p:cNvSpPr txBox="1"/>
              <p:nvPr/>
            </p:nvSpPr>
            <p:spPr>
              <a:xfrm>
                <a:off x="4319974" y="2708920"/>
                <a:ext cx="3096344" cy="28382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4</m:t>
                              </m:r>
                            </m:e>
                            <m:sup>
                              <m:r>
                                <a:rPr lang="en-GB" sz="2000" b="0" i="1" smtClean="0">
                                  <a:latin typeface="Cambria Math" panose="02040503050406030204" pitchFamily="18" charset="0"/>
                                </a:rPr>
                                <m:t>2</m:t>
                              </m:r>
                              <m:r>
                                <a:rPr lang="en-GB" sz="2000" b="0" i="1" smtClean="0">
                                  <a:latin typeface="Cambria Math" panose="02040503050406030204" pitchFamily="18" charset="0"/>
                                </a:rPr>
                                <m:t>𝑥</m:t>
                              </m:r>
                              <m:r>
                                <a:rPr lang="en-GB" sz="2000" b="0" i="1" smtClean="0">
                                  <a:latin typeface="Cambria Math" panose="02040503050406030204" pitchFamily="18" charset="0"/>
                                </a:rPr>
                                <m:t>−3</m:t>
                              </m:r>
                            </m:sup>
                          </m:sSup>
                        </m:den>
                      </m:f>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4</m:t>
                          </m:r>
                        </m:e>
                        <m:sup>
                          <m:r>
                            <a:rPr lang="en-GB" sz="2000" b="0" i="1" smtClean="0">
                              <a:latin typeface="Cambria Math" panose="02040503050406030204" pitchFamily="18" charset="0"/>
                            </a:rPr>
                            <m:t>−(2</m:t>
                          </m:r>
                          <m:r>
                            <a:rPr lang="en-GB" sz="2000" b="0" i="1" smtClean="0">
                              <a:latin typeface="Cambria Math" panose="02040503050406030204" pitchFamily="18" charset="0"/>
                            </a:rPr>
                            <m:t>𝑥</m:t>
                          </m:r>
                          <m:r>
                            <a:rPr lang="en-GB" sz="2000" b="0" i="1" smtClean="0">
                              <a:latin typeface="Cambria Math" panose="02040503050406030204" pitchFamily="18" charset="0"/>
                            </a:rPr>
                            <m:t>−3)</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4</m:t>
                          </m:r>
                        </m:e>
                        <m:sup>
                          <m:r>
                            <a:rPr lang="en-GB" sz="2000" b="0" i="1" smtClean="0">
                              <a:latin typeface="Cambria Math" panose="02040503050406030204" pitchFamily="18" charset="0"/>
                            </a:rPr>
                            <m:t>−2</m:t>
                          </m:r>
                          <m:r>
                            <a:rPr lang="en-GB" sz="2000" b="0" i="1" smtClean="0">
                              <a:latin typeface="Cambria Math" panose="02040503050406030204" pitchFamily="18" charset="0"/>
                            </a:rPr>
                            <m:t>𝑥</m:t>
                          </m:r>
                          <m:r>
                            <a:rPr lang="en-GB" sz="2000" b="0" i="1" smtClean="0">
                              <a:latin typeface="Cambria Math" panose="02040503050406030204" pitchFamily="18" charset="0"/>
                            </a:rPr>
                            <m:t>+3</m:t>
                          </m:r>
                        </m:sup>
                      </m:sSup>
                    </m:oMath>
                    <m:oMath xmlns:m="http://schemas.openxmlformats.org/officeDocument/2006/math">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2</m:t>
                                  </m:r>
                                </m:e>
                                <m:sup>
                                  <m:r>
                                    <a:rPr lang="en-GB" sz="2000" b="0" i="1" smtClean="0">
                                      <a:latin typeface="Cambria Math" panose="02040503050406030204" pitchFamily="18" charset="0"/>
                                    </a:rPr>
                                    <m:t>2</m:t>
                                  </m:r>
                                </m:sup>
                              </m:sSup>
                            </m:e>
                          </m:d>
                        </m:e>
                        <m:sup>
                          <m:r>
                            <a:rPr lang="en-GB" sz="2000" b="0" i="1" smtClean="0">
                              <a:latin typeface="Cambria Math" panose="02040503050406030204" pitchFamily="18" charset="0"/>
                            </a:rPr>
                            <m:t>−2</m:t>
                          </m:r>
                          <m:r>
                            <a:rPr lang="en-GB" sz="2000" b="0" i="1" smtClean="0">
                              <a:latin typeface="Cambria Math" panose="02040503050406030204" pitchFamily="18" charset="0"/>
                            </a:rPr>
                            <m:t>𝑥</m:t>
                          </m:r>
                          <m:r>
                            <a:rPr lang="en-GB" sz="2000" b="0" i="1" smtClean="0">
                              <a:latin typeface="Cambria Math" panose="02040503050406030204" pitchFamily="18" charset="0"/>
                            </a:rPr>
                            <m:t>+3</m:t>
                          </m:r>
                        </m:sup>
                      </m:sSup>
                    </m:oMath>
                    <m:oMath xmlns:m="http://schemas.openxmlformats.org/officeDocument/2006/math">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2</m:t>
                          </m:r>
                        </m:e>
                        <m:sup>
                          <m:r>
                            <a:rPr lang="en-GB" sz="2000" b="0" i="1" smtClean="0">
                              <a:latin typeface="Cambria Math" panose="02040503050406030204" pitchFamily="18" charset="0"/>
                            </a:rPr>
                            <m:t>−4</m:t>
                          </m:r>
                          <m:r>
                            <a:rPr lang="en-GB" sz="2000" b="0" i="1" smtClean="0">
                              <a:latin typeface="Cambria Math" panose="02040503050406030204" pitchFamily="18" charset="0"/>
                            </a:rPr>
                            <m:t>𝑥</m:t>
                          </m:r>
                          <m:r>
                            <a:rPr lang="en-GB" sz="2000" b="0" i="1" smtClean="0">
                              <a:latin typeface="Cambria Math" panose="02040503050406030204" pitchFamily="18" charset="0"/>
                            </a:rPr>
                            <m:t>+6</m:t>
                          </m:r>
                        </m:sup>
                      </m:sSup>
                    </m:oMath>
                    <m:oMath xmlns:m="http://schemas.openxmlformats.org/officeDocument/2006/math">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2</m:t>
                          </m:r>
                        </m:e>
                        <m:sup>
                          <m:r>
                            <a:rPr lang="en-GB" sz="2000" b="0" i="1" smtClean="0">
                              <a:latin typeface="Cambria Math" panose="02040503050406030204" pitchFamily="18" charset="0"/>
                            </a:rPr>
                            <m:t>−4</m:t>
                          </m:r>
                          <m:r>
                            <a:rPr lang="en-GB" sz="2000" b="0" i="1" smtClean="0">
                              <a:latin typeface="Cambria Math" panose="02040503050406030204" pitchFamily="18" charset="0"/>
                            </a:rPr>
                            <m:t>𝑥</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2</m:t>
                          </m:r>
                        </m:e>
                        <m:sup>
                          <m:r>
                            <a:rPr lang="en-GB" sz="2000" b="0" i="1" smtClean="0">
                              <a:latin typeface="Cambria Math" panose="02040503050406030204" pitchFamily="18" charset="0"/>
                            </a:rPr>
                            <m:t>6</m:t>
                          </m:r>
                        </m:sup>
                      </m:sSup>
                    </m:oMath>
                    <m:oMath xmlns:m="http://schemas.openxmlformats.org/officeDocument/2006/math">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2</m:t>
                                  </m:r>
                                </m:e>
                                <m:sup>
                                  <m:r>
                                    <a:rPr lang="en-GB" sz="2000" b="0" i="1" smtClean="0">
                                      <a:latin typeface="Cambria Math" panose="02040503050406030204" pitchFamily="18" charset="0"/>
                                    </a:rPr>
                                    <m:t>𝑥</m:t>
                                  </m:r>
                                </m:sup>
                              </m:sSup>
                            </m:e>
                          </m:d>
                        </m:e>
                        <m:sup>
                          <m:r>
                            <a:rPr lang="en-GB" sz="2000" b="0" i="1" smtClean="0">
                              <a:latin typeface="Cambria Math" panose="02040503050406030204" pitchFamily="18" charset="0"/>
                            </a:rPr>
                            <m:t>−4</m:t>
                          </m:r>
                        </m:sup>
                      </m:sSup>
                      <m:r>
                        <a:rPr lang="en-GB" sz="2000" b="0" i="1" smtClean="0">
                          <a:latin typeface="Cambria Math" panose="02040503050406030204" pitchFamily="18" charset="0"/>
                        </a:rPr>
                        <m:t>×64</m:t>
                      </m:r>
                    </m:oMath>
                    <m:oMath xmlns:m="http://schemas.openxmlformats.org/officeDocument/2006/math">
                      <m:r>
                        <a:rPr lang="en-GB" sz="2000" b="0" i="1" smtClean="0">
                          <a:latin typeface="Cambria Math" panose="02040503050406030204" pitchFamily="18" charset="0"/>
                        </a:rPr>
                        <m:t>=64</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𝑦</m:t>
                          </m:r>
                        </m:e>
                        <m:sup>
                          <m:r>
                            <a:rPr lang="en-GB" sz="2000" b="0" i="1" smtClean="0">
                              <a:latin typeface="Cambria Math" panose="02040503050406030204" pitchFamily="18" charset="0"/>
                            </a:rPr>
                            <m:t>−4</m:t>
                          </m:r>
                        </m:sup>
                      </m:sSup>
                      <m:r>
                        <a:rPr lang="en-GB" sz="2000" b="0" i="0" smtClean="0">
                          <a:latin typeface="Cambria Math" panose="02040503050406030204" pitchFamily="18" charset="0"/>
                        </a:rPr>
                        <m:t>   </m:t>
                      </m:r>
                      <m:r>
                        <m:rPr>
                          <m:sty m:val="p"/>
                        </m:rPr>
                        <a:rPr lang="en-GB" sz="2000" b="0" i="0" smtClean="0">
                          <a:latin typeface="Cambria Math" panose="02040503050406030204" pitchFamily="18" charset="0"/>
                        </a:rPr>
                        <m:t>or</m:t>
                      </m:r>
                      <m:r>
                        <a:rPr lang="en-GB" sz="2000" b="0" i="0"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64</m:t>
                          </m:r>
                        </m:num>
                        <m:den>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𝑦</m:t>
                              </m:r>
                            </m:e>
                            <m:sup>
                              <m:r>
                                <a:rPr lang="en-GB" sz="2000" b="0" i="1" smtClean="0">
                                  <a:latin typeface="Cambria Math" panose="02040503050406030204" pitchFamily="18" charset="0"/>
                                </a:rPr>
                                <m:t>4</m:t>
                              </m:r>
                            </m:sup>
                          </m:sSup>
                        </m:den>
                      </m:f>
                    </m:oMath>
                  </m:oMathPara>
                </a14:m>
                <a:endParaRPr lang="en-GB" sz="2000" dirty="0"/>
              </a:p>
            </p:txBody>
          </p:sp>
        </mc:Choice>
        <mc:Fallback>
          <p:sp>
            <p:nvSpPr>
              <p:cNvPr id="6" name="TextBox 5">
                <a:extLst>
                  <a:ext uri="{FF2B5EF4-FFF2-40B4-BE49-F238E27FC236}">
                    <a16:creationId xmlns:a16="http://schemas.microsoft.com/office/drawing/2014/main" id="{4B876357-D56C-471A-A629-1A90B35FB793}"/>
                  </a:ext>
                </a:extLst>
              </p:cNvPr>
              <p:cNvSpPr txBox="1">
                <a:spLocks noRot="1" noChangeAspect="1" noMove="1" noResize="1" noEditPoints="1" noAdjustHandles="1" noChangeArrowheads="1" noChangeShapeType="1" noTextEdit="1"/>
              </p:cNvSpPr>
              <p:nvPr/>
            </p:nvSpPr>
            <p:spPr>
              <a:xfrm>
                <a:off x="4319974" y="2708920"/>
                <a:ext cx="3096344" cy="283821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0ACB27A-BAF8-4F5F-B6CD-E84E48C207D1}"/>
                  </a:ext>
                </a:extLst>
              </p:cNvPr>
              <p:cNvSpPr txBox="1"/>
              <p:nvPr/>
            </p:nvSpPr>
            <p:spPr>
              <a:xfrm>
                <a:off x="395536" y="785759"/>
                <a:ext cx="3384376" cy="1614224"/>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000" i="1" dirty="0"/>
                  <a:t>[Edexcel IGCSE May14-4H] </a:t>
                </a:r>
                <a:r>
                  <a:rPr lang="en-GB" sz="2000" dirty="0"/>
                  <a:t>Given that</a:t>
                </a:r>
              </a:p>
              <a:p>
                <a14:m>
                  <m:oMathPara xmlns:m="http://schemas.openxmlformats.org/officeDocument/2006/math">
                    <m:oMathParaPr>
                      <m:jc m:val="centerGroup"/>
                    </m:oMathParaPr>
                    <m:oMath xmlns:m="http://schemas.openxmlformats.org/officeDocument/2006/math">
                      <m:sSup>
                        <m:sSupPr>
                          <m:ctrlPr>
                            <a:rPr lang="en-GB" sz="2000" b="0" i="1" smtClean="0">
                              <a:latin typeface="Cambria Math" panose="02040503050406030204" pitchFamily="18" charset="0"/>
                            </a:rPr>
                          </m:ctrlPr>
                        </m:sSupPr>
                        <m:e>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2</m:t>
                                  </m:r>
                                </m:e>
                                <m:sup>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2</m:t>
                                      </m:r>
                                    </m:den>
                                  </m:f>
                                </m:sup>
                              </m:sSup>
                            </m:e>
                          </m:d>
                        </m:e>
                        <m:sup>
                          <m:r>
                            <a:rPr lang="en-GB" sz="2000" b="0" i="1" smtClean="0">
                              <a:latin typeface="Cambria Math" panose="02040503050406030204" pitchFamily="18" charset="0"/>
                            </a:rPr>
                            <m:t>𝑛</m:t>
                          </m:r>
                        </m:sup>
                      </m:sSup>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2</m:t>
                              </m:r>
                            </m:e>
                            <m:sup>
                              <m:r>
                                <a:rPr lang="en-GB" sz="2000" b="0" i="1" smtClean="0">
                                  <a:latin typeface="Cambria Math" panose="02040503050406030204" pitchFamily="18" charset="0"/>
                                </a:rPr>
                                <m:t>𝑥</m:t>
                              </m:r>
                            </m:sup>
                          </m:sSup>
                        </m:num>
                        <m:den>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8</m:t>
                              </m:r>
                            </m:e>
                            <m:sup>
                              <m:r>
                                <a:rPr lang="en-GB" sz="2000" b="0" i="1" smtClean="0">
                                  <a:latin typeface="Cambria Math" panose="02040503050406030204" pitchFamily="18" charset="0"/>
                                </a:rPr>
                                <m:t>𝑦</m:t>
                              </m:r>
                            </m:sup>
                          </m:sSup>
                        </m:den>
                      </m:f>
                    </m:oMath>
                  </m:oMathPara>
                </a14:m>
                <a:endParaRPr lang="en-GB" sz="2000" dirty="0"/>
              </a:p>
              <a:p>
                <a:r>
                  <a:rPr lang="en-GB" sz="2000" dirty="0"/>
                  <a:t>Express </a:t>
                </a:r>
                <a14:m>
                  <m:oMath xmlns:m="http://schemas.openxmlformats.org/officeDocument/2006/math">
                    <m:r>
                      <a:rPr lang="en-GB" sz="2000" b="0" i="1" smtClean="0">
                        <a:latin typeface="Cambria Math" panose="02040503050406030204" pitchFamily="18" charset="0"/>
                      </a:rPr>
                      <m:t>𝑛</m:t>
                    </m:r>
                  </m:oMath>
                </a14:m>
                <a:r>
                  <a:rPr lang="en-GB" sz="2000" dirty="0"/>
                  <a:t> in terms of </a:t>
                </a:r>
                <a14:m>
                  <m:oMath xmlns:m="http://schemas.openxmlformats.org/officeDocument/2006/math">
                    <m:r>
                      <a:rPr lang="en-GB" sz="2000" b="0" i="1" smtClean="0">
                        <a:latin typeface="Cambria Math" panose="02040503050406030204" pitchFamily="18" charset="0"/>
                      </a:rPr>
                      <m:t>𝑥</m:t>
                    </m:r>
                  </m:oMath>
                </a14:m>
                <a:r>
                  <a:rPr lang="en-GB" sz="2000" dirty="0"/>
                  <a:t> and </a:t>
                </a:r>
                <a14:m>
                  <m:oMath xmlns:m="http://schemas.openxmlformats.org/officeDocument/2006/math">
                    <m:r>
                      <a:rPr lang="en-GB" sz="2000" b="0" i="1" smtClean="0">
                        <a:latin typeface="Cambria Math" panose="02040503050406030204" pitchFamily="18" charset="0"/>
                      </a:rPr>
                      <m:t>𝑦</m:t>
                    </m:r>
                  </m:oMath>
                </a14:m>
                <a:r>
                  <a:rPr lang="en-GB" sz="2000" dirty="0"/>
                  <a:t>.</a:t>
                </a:r>
              </a:p>
            </p:txBody>
          </p:sp>
        </mc:Choice>
        <mc:Fallback>
          <p:sp>
            <p:nvSpPr>
              <p:cNvPr id="7" name="TextBox 6">
                <a:extLst>
                  <a:ext uri="{FF2B5EF4-FFF2-40B4-BE49-F238E27FC236}">
                    <a16:creationId xmlns:a16="http://schemas.microsoft.com/office/drawing/2014/main" id="{B0ACB27A-BAF8-4F5F-B6CD-E84E48C207D1}"/>
                  </a:ext>
                </a:extLst>
              </p:cNvPr>
              <p:cNvSpPr txBox="1">
                <a:spLocks noRot="1" noChangeAspect="1" noMove="1" noResize="1" noEditPoints="1" noAdjustHandles="1" noChangeArrowheads="1" noChangeShapeType="1" noTextEdit="1"/>
              </p:cNvSpPr>
              <p:nvPr/>
            </p:nvSpPr>
            <p:spPr>
              <a:xfrm>
                <a:off x="395536" y="785759"/>
                <a:ext cx="3384376" cy="1614224"/>
              </a:xfrm>
              <a:prstGeom prst="rect">
                <a:avLst/>
              </a:prstGeom>
              <a:blipFill>
                <a:blip r:embed="rId4"/>
                <a:stretch>
                  <a:fillRect b="-341"/>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31956C-901A-4282-BE46-DFD6B32856EF}"/>
                  </a:ext>
                </a:extLst>
              </p:cNvPr>
              <p:cNvSpPr txBox="1"/>
              <p:nvPr/>
            </p:nvSpPr>
            <p:spPr>
              <a:xfrm>
                <a:off x="611560" y="2624304"/>
                <a:ext cx="2664296" cy="199182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𝑛</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sup>
                                  </m:sSup>
                                </m:e>
                              </m:d>
                            </m:e>
                            <m:sup>
                              <m:r>
                                <a:rPr lang="en-GB" b="0" i="1" smtClean="0">
                                  <a:latin typeface="Cambria Math" panose="02040503050406030204" pitchFamily="18" charset="0"/>
                                </a:rPr>
                                <m:t>𝑦</m:t>
                              </m:r>
                            </m:sup>
                          </m:sSup>
                        </m:den>
                      </m:f>
                    </m:oMath>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r>
                                <a:rPr lang="en-GB" b="0" i="1" smtClean="0">
                                  <a:latin typeface="Cambria Math" panose="02040503050406030204" pitchFamily="18" charset="0"/>
                                </a:rPr>
                                <m:t>𝑦</m:t>
                              </m:r>
                            </m:sup>
                          </m:sSup>
                        </m:den>
                      </m:f>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r>
                            <a:rPr lang="en-GB" b="0" i="1" smtClean="0">
                              <a:latin typeface="Cambria Math" panose="02040503050406030204" pitchFamily="18" charset="0"/>
                            </a:rPr>
                            <m:t>−3</m:t>
                          </m:r>
                          <m:r>
                            <a:rPr lang="en-GB" b="0" i="1" smtClean="0">
                              <a:latin typeface="Cambria Math" panose="02040503050406030204" pitchFamily="18" charset="0"/>
                            </a:rPr>
                            <m:t>𝑦</m:t>
                          </m:r>
                        </m:sup>
                      </m:sSup>
                    </m:oMath>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−3</m:t>
                      </m:r>
                      <m:r>
                        <a:rPr lang="en-GB" b="0" i="1" smtClean="0">
                          <a:latin typeface="Cambria Math" panose="02040503050406030204" pitchFamily="18" charset="0"/>
                        </a:rPr>
                        <m:t>𝑦</m:t>
                      </m:r>
                    </m:oMath>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−6</m:t>
                      </m:r>
                      <m:r>
                        <a:rPr lang="en-GB" b="0" i="1" smtClean="0">
                          <a:latin typeface="Cambria Math" panose="02040503050406030204" pitchFamily="18" charset="0"/>
                        </a:rPr>
                        <m:t>𝑦</m:t>
                      </m:r>
                    </m:oMath>
                  </m:oMathPara>
                </a14:m>
                <a:endParaRPr lang="en-GB" dirty="0"/>
              </a:p>
            </p:txBody>
          </p:sp>
        </mc:Choice>
        <mc:Fallback>
          <p:sp>
            <p:nvSpPr>
              <p:cNvPr id="8" name="TextBox 7">
                <a:extLst>
                  <a:ext uri="{FF2B5EF4-FFF2-40B4-BE49-F238E27FC236}">
                    <a16:creationId xmlns:a16="http://schemas.microsoft.com/office/drawing/2014/main" id="{3E31956C-901A-4282-BE46-DFD6B32856EF}"/>
                  </a:ext>
                </a:extLst>
              </p:cNvPr>
              <p:cNvSpPr txBox="1">
                <a:spLocks noRot="1" noChangeAspect="1" noMove="1" noResize="1" noEditPoints="1" noAdjustHandles="1" noChangeArrowheads="1" noChangeShapeType="1" noTextEdit="1"/>
              </p:cNvSpPr>
              <p:nvPr/>
            </p:nvSpPr>
            <p:spPr>
              <a:xfrm>
                <a:off x="611560" y="2624304"/>
                <a:ext cx="2664296" cy="1991827"/>
              </a:xfrm>
              <a:prstGeom prst="rect">
                <a:avLst/>
              </a:prstGeom>
              <a:blipFill>
                <a:blip r:embed="rId5"/>
                <a:stretch>
                  <a:fillRect b="-1529"/>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9FD45277-CF41-42F8-A4B4-31960FF482BE}"/>
              </a:ext>
            </a:extLst>
          </p:cNvPr>
          <p:cNvSpPr txBox="1"/>
          <p:nvPr/>
        </p:nvSpPr>
        <p:spPr>
          <a:xfrm>
            <a:off x="1547664" y="5013176"/>
            <a:ext cx="2376264"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Write 8 as a power of 2 (putting a bracket around it), for consistency of base with the other powers.</a:t>
            </a:r>
          </a:p>
        </p:txBody>
      </p:sp>
      <p:cxnSp>
        <p:nvCxnSpPr>
          <p:cNvPr id="11" name="Straight Arrow Connector 10">
            <a:extLst>
              <a:ext uri="{FF2B5EF4-FFF2-40B4-BE49-F238E27FC236}">
                <a16:creationId xmlns:a16="http://schemas.microsoft.com/office/drawing/2014/main" id="{2CD79400-B1D1-465F-B557-A2F492B7052F}"/>
              </a:ext>
            </a:extLst>
          </p:cNvPr>
          <p:cNvCxnSpPr/>
          <p:nvPr/>
        </p:nvCxnSpPr>
        <p:spPr>
          <a:xfrm flipH="1" flipV="1">
            <a:off x="2771800" y="3212976"/>
            <a:ext cx="1008112" cy="1800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8F36A1F-B1D2-4473-B437-380807025575}"/>
              </a:ext>
            </a:extLst>
          </p:cNvPr>
          <p:cNvSpPr/>
          <p:nvPr/>
        </p:nvSpPr>
        <p:spPr>
          <a:xfrm>
            <a:off x="395536" y="2387944"/>
            <a:ext cx="3528392" cy="42094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a:extLst>
              <a:ext uri="{FF2B5EF4-FFF2-40B4-BE49-F238E27FC236}">
                <a16:creationId xmlns:a16="http://schemas.microsoft.com/office/drawing/2014/main" id="{F0D06E12-0B2F-4DD4-95EF-DB4B569873F8}"/>
              </a:ext>
            </a:extLst>
          </p:cNvPr>
          <p:cNvSpPr/>
          <p:nvPr/>
        </p:nvSpPr>
        <p:spPr>
          <a:xfrm>
            <a:off x="4070523" y="2399983"/>
            <a:ext cx="4819254" cy="42094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6262299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ACC42E-2DB1-4372-AB90-AFDF6AB38E06}"/>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91AC5797-AE5C-45CD-BE8A-1CF970152838}"/>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a:extLst>
                <a:ext uri="{FF2B5EF4-FFF2-40B4-BE49-F238E27FC236}">
                  <a16:creationId xmlns:a16="http://schemas.microsoft.com/office/drawing/2014/main" id="{26B5C283-02DB-41E6-A790-660600269DAB}"/>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a:extLst>
              <a:ext uri="{FF2B5EF4-FFF2-40B4-BE49-F238E27FC236}">
                <a16:creationId xmlns:a16="http://schemas.microsoft.com/office/drawing/2014/main" id="{EDDD3B93-70B5-4CE5-B577-EFB44BB922E8}"/>
              </a:ext>
            </a:extLst>
          </p:cNvPr>
          <p:cNvPicPr>
            <a:picLocks noChangeAspect="1"/>
          </p:cNvPicPr>
          <p:nvPr/>
        </p:nvPicPr>
        <p:blipFill>
          <a:blip r:embed="rId2"/>
          <a:stretch>
            <a:fillRect/>
          </a:stretch>
        </p:blipFill>
        <p:spPr>
          <a:xfrm>
            <a:off x="539552" y="1293679"/>
            <a:ext cx="6934200" cy="1638300"/>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71FC8F43-A93A-4C16-851F-271FFD9DA1C4}"/>
              </a:ext>
            </a:extLst>
          </p:cNvPr>
          <p:cNvSpPr txBox="1"/>
          <p:nvPr/>
        </p:nvSpPr>
        <p:spPr>
          <a:xfrm>
            <a:off x="539552" y="908720"/>
            <a:ext cx="309634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Paper 2 – May 2019</a:t>
            </a:r>
          </a:p>
        </p:txBody>
      </p:sp>
      <p:pic>
        <p:nvPicPr>
          <p:cNvPr id="8" name="Picture 7">
            <a:extLst>
              <a:ext uri="{FF2B5EF4-FFF2-40B4-BE49-F238E27FC236}">
                <a16:creationId xmlns:a16="http://schemas.microsoft.com/office/drawing/2014/main" id="{4BA18F1E-C8C4-43F7-B51B-CD0B9510A0B1}"/>
              </a:ext>
            </a:extLst>
          </p:cNvPr>
          <p:cNvPicPr>
            <a:picLocks noChangeAspect="1"/>
          </p:cNvPicPr>
          <p:nvPr/>
        </p:nvPicPr>
        <p:blipFill>
          <a:blip r:embed="rId3"/>
          <a:stretch>
            <a:fillRect/>
          </a:stretch>
        </p:blipFill>
        <p:spPr>
          <a:xfrm>
            <a:off x="1032693" y="3426506"/>
            <a:ext cx="7058025" cy="1962150"/>
          </a:xfrm>
          <a:prstGeom prst="rect">
            <a:avLst/>
          </a:prstGeom>
        </p:spPr>
      </p:pic>
      <p:sp>
        <p:nvSpPr>
          <p:cNvPr id="9" name="Rectangle 8">
            <a:extLst>
              <a:ext uri="{FF2B5EF4-FFF2-40B4-BE49-F238E27FC236}">
                <a16:creationId xmlns:a16="http://schemas.microsoft.com/office/drawing/2014/main" id="{9D82BBBE-DF98-4237-8ED8-D895CB9B9878}"/>
              </a:ext>
            </a:extLst>
          </p:cNvPr>
          <p:cNvSpPr/>
          <p:nvPr/>
        </p:nvSpPr>
        <p:spPr>
          <a:xfrm>
            <a:off x="539552" y="3284984"/>
            <a:ext cx="7920880" cy="22524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9334071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1D</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08720"/>
            <a:ext cx="7920880" cy="830997"/>
          </a:xfrm>
          <a:prstGeom prst="rect">
            <a:avLst/>
          </a:prstGeom>
          <a:noFill/>
        </p:spPr>
        <p:txBody>
          <a:bodyPr wrap="square" rtlCol="0">
            <a:spAutoFit/>
          </a:bodyPr>
          <a:lstStyle/>
          <a:p>
            <a:r>
              <a:rPr lang="en-GB" sz="2400" dirty="0"/>
              <a:t>Pearson Pure Mathematics Year 1/AS</a:t>
            </a:r>
          </a:p>
          <a:p>
            <a:r>
              <a:rPr lang="en-GB" sz="2400" dirty="0"/>
              <a:t>Page 11</a:t>
            </a:r>
          </a:p>
        </p:txBody>
      </p:sp>
      <p:cxnSp>
        <p:nvCxnSpPr>
          <p:cNvPr id="6" name="Straight Connector 5"/>
          <p:cNvCxnSpPr/>
          <p:nvPr/>
        </p:nvCxnSpPr>
        <p:spPr>
          <a:xfrm>
            <a:off x="0" y="1988840"/>
            <a:ext cx="91440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31630" y="2120825"/>
            <a:ext cx="6300610" cy="369332"/>
          </a:xfrm>
          <a:prstGeom prst="rect">
            <a:avLst/>
          </a:prstGeom>
          <a:solidFill>
            <a:schemeClr val="bg1"/>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solidFill>
                  <a:schemeClr val="tx1"/>
                </a:solidFill>
              </a:rPr>
              <a:t>Extension </a:t>
            </a:r>
            <a:r>
              <a:rPr lang="en-GB" dirty="0">
                <a:solidFill>
                  <a:schemeClr val="tx1"/>
                </a:solidFill>
              </a:rPr>
              <a:t> </a:t>
            </a:r>
            <a:r>
              <a:rPr lang="en-GB" sz="1200" dirty="0">
                <a:solidFill>
                  <a:schemeClr val="tx1"/>
                </a:solidFill>
              </a:rPr>
              <a:t>(Full Database: </a:t>
            </a:r>
            <a:r>
              <a:rPr lang="en-GB" sz="1200" dirty="0">
                <a:solidFill>
                  <a:schemeClr val="tx1"/>
                </a:solidFill>
                <a:hlinkClick r:id="rId2"/>
              </a:rPr>
              <a:t>http://www.drfrostmaths.com/resources/resource.php?rid=268</a:t>
            </a:r>
            <a:r>
              <a:rPr lang="en-GB" sz="1200" dirty="0">
                <a:solidFill>
                  <a:schemeClr val="tx1"/>
                </a:solidFill>
              </a:rPr>
              <a:t> ) </a:t>
            </a:r>
            <a:endParaRPr lang="en-GB" sz="2400" dirty="0">
              <a:solidFill>
                <a:schemeClr val="tx1"/>
              </a:solidFill>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38955" y="2628656"/>
            <a:ext cx="5423937" cy="3619528"/>
          </a:xfrm>
          <a:prstGeom prst="rect">
            <a:avLst/>
          </a:prstGeom>
          <a:noFill/>
          <a:ln>
            <a:noFill/>
          </a:ln>
        </p:spPr>
      </p:pic>
      <mc:AlternateContent xmlns:mc="http://schemas.openxmlformats.org/markup-compatibility/2006" xmlns:a14="http://schemas.microsoft.com/office/drawing/2010/main">
        <mc:Choice Requires="a14">
          <p:sp>
            <p:nvSpPr>
              <p:cNvPr id="9" name="TextBox 8"/>
              <p:cNvSpPr txBox="1"/>
              <p:nvPr/>
            </p:nvSpPr>
            <p:spPr>
              <a:xfrm>
                <a:off x="4728773" y="2924944"/>
                <a:ext cx="3695745" cy="12146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f>
                        <m:fPr>
                          <m:ctrlPr>
                            <a:rPr lang="en-GB" b="1" i="1" smtClean="0">
                              <a:latin typeface="Cambria Math" panose="02040503050406030204" pitchFamily="18" charset="0"/>
                            </a:rPr>
                          </m:ctrlPr>
                        </m:fPr>
                        <m:num>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𝒓</m:t>
                              </m:r>
                              <m:r>
                                <a:rPr lang="en-GB" b="1" i="1" smtClean="0">
                                  <a:latin typeface="Cambria Math" panose="02040503050406030204" pitchFamily="18" charset="0"/>
                                </a:rPr>
                                <m:t>+</m:t>
                              </m:r>
                              <m:r>
                                <a:rPr lang="en-GB" b="1" i="1" smtClean="0">
                                  <a:latin typeface="Cambria Math" panose="02040503050406030204" pitchFamily="18" charset="0"/>
                                </a:rPr>
                                <m:t>𝒔</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𝒓</m:t>
                              </m:r>
                              <m:r>
                                <a:rPr lang="en-GB" b="1" i="1" smtClean="0">
                                  <a:latin typeface="Cambria Math" panose="02040503050406030204" pitchFamily="18" charset="0"/>
                                </a:rPr>
                                <m:t>+</m:t>
                              </m:r>
                              <m:r>
                                <a:rPr lang="en-GB" b="1" i="1" smtClean="0">
                                  <a:latin typeface="Cambria Math" panose="02040503050406030204" pitchFamily="18" charset="0"/>
                                </a:rPr>
                                <m:t>𝒔</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𝟐</m:t>
                              </m:r>
                              <m:r>
                                <a:rPr lang="en-GB" b="1" i="1" smtClean="0">
                                  <a:latin typeface="Cambria Math" panose="02040503050406030204" pitchFamily="18" charset="0"/>
                                </a:rPr>
                                <m:t>𝒓</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𝒔</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𝒓</m:t>
                              </m:r>
                              <m:r>
                                <a:rPr lang="en-GB" b="1" i="1" smtClean="0">
                                  <a:latin typeface="Cambria Math" panose="02040503050406030204" pitchFamily="18" charset="0"/>
                                </a:rPr>
                                <m:t>−</m:t>
                              </m:r>
                              <m:r>
                                <a:rPr lang="en-GB" b="1" i="1" smtClean="0">
                                  <a:latin typeface="Cambria Math" panose="02040503050406030204" pitchFamily="18" charset="0"/>
                                </a:rPr>
                                <m:t>𝒔</m:t>
                              </m:r>
                            </m:sup>
                          </m:sSup>
                        </m:num>
                        <m:den>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𝟑</m:t>
                              </m:r>
                              <m:r>
                                <a:rPr lang="en-GB" b="1" i="1" smtClean="0">
                                  <a:latin typeface="Cambria Math" panose="02040503050406030204" pitchFamily="18" charset="0"/>
                                </a:rPr>
                                <m:t>𝒓</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𝟐</m:t>
                              </m:r>
                              <m:r>
                                <a:rPr lang="en-GB" b="1" i="1" smtClean="0">
                                  <a:latin typeface="Cambria Math" panose="02040503050406030204" pitchFamily="18" charset="0"/>
                                </a:rPr>
                                <m:t>𝒓</m:t>
                              </m:r>
                              <m:r>
                                <a:rPr lang="en-GB" b="1" i="1" smtClean="0">
                                  <a:latin typeface="Cambria Math" panose="02040503050406030204" pitchFamily="18" charset="0"/>
                                </a:rPr>
                                <m:t>+</m:t>
                              </m:r>
                              <m:r>
                                <a:rPr lang="en-GB" b="1" i="1" smtClean="0">
                                  <a:latin typeface="Cambria Math" panose="02040503050406030204" pitchFamily="18" charset="0"/>
                                </a:rPr>
                                <m:t>𝟒</m:t>
                              </m:r>
                              <m:r>
                                <a:rPr lang="en-GB" b="1" i="1" smtClean="0">
                                  <a:latin typeface="Cambria Math" panose="02040503050406030204" pitchFamily="18" charset="0"/>
                                </a:rPr>
                                <m:t>𝒔</m:t>
                              </m:r>
                            </m:sup>
                          </m:sSup>
                        </m:den>
                      </m:f>
                    </m:oMath>
                    <m:oMath xmlns:m="http://schemas.openxmlformats.org/officeDocument/2006/math">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m:t>
                          </m:r>
                          <m:r>
                            <a:rPr lang="en-GB" b="1" i="1" smtClean="0">
                              <a:latin typeface="Cambria Math" panose="02040503050406030204" pitchFamily="18" charset="0"/>
                            </a:rPr>
                            <m:t>𝒔</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m:t>
                          </m:r>
                          <m:r>
                            <a:rPr lang="en-GB" b="1" i="1" smtClean="0">
                              <a:latin typeface="Cambria Math" panose="02040503050406030204" pitchFamily="18" charset="0"/>
                            </a:rPr>
                            <m:t>𝟒</m:t>
                          </m:r>
                          <m:r>
                            <a:rPr lang="en-GB" b="1" i="1" smtClean="0">
                              <a:latin typeface="Cambria Math" panose="02040503050406030204" pitchFamily="18" charset="0"/>
                            </a:rPr>
                            <m:t>𝒔</m:t>
                          </m:r>
                        </m:sup>
                      </m:sSup>
                    </m:oMath>
                  </m:oMathPara>
                </a14:m>
                <a:endParaRPr lang="en-GB" b="1" dirty="0"/>
              </a:p>
              <a:p>
                <a:r>
                  <a:rPr lang="en-GB" b="1" dirty="0"/>
                  <a:t>This is an integer only if </a:t>
                </a:r>
                <a14:m>
                  <m:oMath xmlns:m="http://schemas.openxmlformats.org/officeDocument/2006/math">
                    <m:r>
                      <a:rPr lang="en-GB" b="1" i="1" smtClean="0">
                        <a:latin typeface="Cambria Math" panose="02040503050406030204" pitchFamily="18" charset="0"/>
                      </a:rPr>
                      <m:t>𝒔</m:t>
                    </m:r>
                    <m:r>
                      <a:rPr lang="en-GB" b="1" i="1" smtClean="0">
                        <a:latin typeface="Cambria Math" panose="02040503050406030204" pitchFamily="18" charset="0"/>
                      </a:rPr>
                      <m:t>≤</m:t>
                    </m:r>
                    <m:r>
                      <a:rPr lang="en-GB" b="1" i="1" smtClean="0">
                        <a:latin typeface="Cambria Math" panose="02040503050406030204" pitchFamily="18" charset="0"/>
                      </a:rPr>
                      <m:t>𝟎</m:t>
                    </m:r>
                  </m:oMath>
                </a14:m>
                <a:r>
                  <a:rPr lang="en-GB" b="1"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4728773" y="2924944"/>
                <a:ext cx="3695745" cy="1214692"/>
              </a:xfrm>
              <a:prstGeom prst="rect">
                <a:avLst/>
              </a:prstGeom>
              <a:blipFill>
                <a:blip r:embed="rId4"/>
                <a:stretch>
                  <a:fillRect l="-1485" b="-7538"/>
                </a:stretch>
              </a:blipFill>
            </p:spPr>
            <p:txBody>
              <a:bodyPr/>
              <a:lstStyle/>
              <a:p>
                <a:r>
                  <a:rPr lang="en-GB">
                    <a:noFill/>
                  </a:rPr>
                  <a:t> </a:t>
                </a:r>
              </a:p>
            </p:txBody>
          </p:sp>
        </mc:Fallback>
      </mc:AlternateContent>
      <p:sp>
        <p:nvSpPr>
          <p:cNvPr id="11" name="Rectangle 10"/>
          <p:cNvSpPr/>
          <p:nvPr/>
        </p:nvSpPr>
        <p:spPr>
          <a:xfrm>
            <a:off x="4765058" y="2835933"/>
            <a:ext cx="3566142" cy="13023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4471354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714CB21-18A3-41C1-8C98-8DE389B33C51}"/>
              </a:ext>
            </a:extLst>
          </p:cNvPr>
          <p:cNvSpPr/>
          <p:nvPr/>
        </p:nvSpPr>
        <p:spPr>
          <a:xfrm>
            <a:off x="12919" y="0"/>
            <a:ext cx="9142856" cy="6858000"/>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058741C1-22D1-4D32-BD74-1D551192F37D}"/>
              </a:ext>
            </a:extLst>
          </p:cNvPr>
          <p:cNvSpPr/>
          <p:nvPr/>
        </p:nvSpPr>
        <p:spPr>
          <a:xfrm>
            <a:off x="0" y="0"/>
            <a:ext cx="9155775" cy="1422050"/>
          </a:xfrm>
          <a:prstGeom prst="rect">
            <a:avLst/>
          </a:prstGeom>
          <a:solidFill>
            <a:schemeClr val="tx1">
              <a:alpha val="7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23148" y="217786"/>
            <a:ext cx="3816424" cy="954107"/>
          </a:xfrm>
          <a:prstGeom prst="rect">
            <a:avLst/>
          </a:prstGeom>
          <a:noFill/>
          <a:ln>
            <a:noFill/>
          </a:ln>
        </p:spPr>
        <p:txBody>
          <a:bodyPr wrap="square" rtlCol="0">
            <a:spAutoFit/>
          </a:bodyPr>
          <a:lstStyle/>
          <a:p>
            <a:r>
              <a:rPr lang="en-GB" sz="2400" b="1" dirty="0">
                <a:solidFill>
                  <a:schemeClr val="bg1"/>
                </a:solidFill>
              </a:rPr>
              <a:t>www.drfrostmaths.com</a:t>
            </a:r>
          </a:p>
          <a:p>
            <a:r>
              <a:rPr lang="en-GB" sz="1600" dirty="0">
                <a:solidFill>
                  <a:schemeClr val="bg1"/>
                </a:solidFill>
              </a:rPr>
              <a:t>Everything is </a:t>
            </a:r>
            <a:r>
              <a:rPr lang="en-GB" sz="1600" b="1" dirty="0">
                <a:solidFill>
                  <a:schemeClr val="bg1"/>
                </a:solidFill>
              </a:rPr>
              <a:t>completely free</a:t>
            </a:r>
            <a:r>
              <a:rPr lang="en-GB" sz="1600" dirty="0">
                <a:solidFill>
                  <a:schemeClr val="bg1"/>
                </a:solidFill>
              </a:rPr>
              <a:t>.</a:t>
            </a:r>
          </a:p>
          <a:p>
            <a:r>
              <a:rPr lang="en-GB" sz="1600" dirty="0">
                <a:solidFill>
                  <a:schemeClr val="bg1"/>
                </a:solidFill>
              </a:rPr>
              <a:t>Why not register?</a:t>
            </a:r>
          </a:p>
        </p:txBody>
      </p:sp>
      <p:pic>
        <p:nvPicPr>
          <p:cNvPr id="2" name="Picture 1">
            <a:extLst>
              <a:ext uri="{FF2B5EF4-FFF2-40B4-BE49-F238E27FC236}">
                <a16:creationId xmlns:a16="http://schemas.microsoft.com/office/drawing/2014/main" id="{0B6719D9-C52A-40F5-8E8A-C5418B569F61}"/>
              </a:ext>
            </a:extLst>
          </p:cNvPr>
          <p:cNvPicPr>
            <a:picLocks noChangeAspect="1"/>
          </p:cNvPicPr>
          <p:nvPr/>
        </p:nvPicPr>
        <p:blipFill>
          <a:blip r:embed="rId2"/>
          <a:stretch>
            <a:fillRect/>
          </a:stretch>
        </p:blipFill>
        <p:spPr>
          <a:xfrm>
            <a:off x="552499" y="1806461"/>
            <a:ext cx="5829955" cy="3383987"/>
          </a:xfrm>
          <a:prstGeom prst="rect">
            <a:avLst/>
          </a:prstGeom>
        </p:spPr>
      </p:pic>
      <p:pic>
        <p:nvPicPr>
          <p:cNvPr id="5" name="Picture 4">
            <a:extLst>
              <a:ext uri="{FF2B5EF4-FFF2-40B4-BE49-F238E27FC236}">
                <a16:creationId xmlns:a16="http://schemas.microsoft.com/office/drawing/2014/main" id="{24318D00-FABF-4754-8685-0247F6106EC4}"/>
              </a:ext>
            </a:extLst>
          </p:cNvPr>
          <p:cNvPicPr>
            <a:picLocks noChangeAspect="1"/>
          </p:cNvPicPr>
          <p:nvPr/>
        </p:nvPicPr>
        <p:blipFill>
          <a:blip r:embed="rId3"/>
          <a:stretch>
            <a:fillRect/>
          </a:stretch>
        </p:blipFill>
        <p:spPr>
          <a:xfrm>
            <a:off x="6124575" y="2827488"/>
            <a:ext cx="2458051" cy="1528359"/>
          </a:xfrm>
          <a:prstGeom prst="rect">
            <a:avLst/>
          </a:prstGeom>
        </p:spPr>
      </p:pic>
      <p:pic>
        <p:nvPicPr>
          <p:cNvPr id="6" name="Picture 5">
            <a:extLst>
              <a:ext uri="{FF2B5EF4-FFF2-40B4-BE49-F238E27FC236}">
                <a16:creationId xmlns:a16="http://schemas.microsoft.com/office/drawing/2014/main" id="{A3F790D7-2484-4BF2-B8CB-B653B6FDC8E6}"/>
              </a:ext>
            </a:extLst>
          </p:cNvPr>
          <p:cNvPicPr>
            <a:picLocks noChangeAspect="1"/>
          </p:cNvPicPr>
          <p:nvPr/>
        </p:nvPicPr>
        <p:blipFill>
          <a:blip r:embed="rId4"/>
          <a:stretch>
            <a:fillRect/>
          </a:stretch>
        </p:blipFill>
        <p:spPr>
          <a:xfrm>
            <a:off x="1602129" y="4873621"/>
            <a:ext cx="2946634" cy="1817923"/>
          </a:xfrm>
          <a:prstGeom prst="rect">
            <a:avLst/>
          </a:prstGeom>
        </p:spPr>
      </p:pic>
      <p:sp>
        <p:nvSpPr>
          <p:cNvPr id="4" name="TextBox 3">
            <a:extLst>
              <a:ext uri="{FF2B5EF4-FFF2-40B4-BE49-F238E27FC236}">
                <a16:creationId xmlns:a16="http://schemas.microsoft.com/office/drawing/2014/main" id="{427AEBDF-0ABA-43C2-BCF9-1A0DD8627790}"/>
              </a:ext>
            </a:extLst>
          </p:cNvPr>
          <p:cNvSpPr txBox="1"/>
          <p:nvPr/>
        </p:nvSpPr>
        <p:spPr>
          <a:xfrm>
            <a:off x="743444" y="6239336"/>
            <a:ext cx="1769021" cy="400110"/>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Teaching videos with topic tests to check understanding.</a:t>
            </a:r>
          </a:p>
        </p:txBody>
      </p:sp>
      <p:sp>
        <p:nvSpPr>
          <p:cNvPr id="9" name="TextBox 8"/>
          <p:cNvSpPr txBox="1"/>
          <p:nvPr/>
        </p:nvSpPr>
        <p:spPr>
          <a:xfrm>
            <a:off x="4191000" y="288231"/>
            <a:ext cx="4686300" cy="83099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Register now to interactively practise questions on this topic, including past paper questions and extension questions (including MAT + UKMT).</a:t>
            </a:r>
          </a:p>
          <a:p>
            <a:r>
              <a:rPr lang="en-GB" sz="1200" dirty="0"/>
              <a:t>Teachers: you can create student accounts (or students can register themselves), to set work, monitor progress and even create worksheets.</a:t>
            </a:r>
          </a:p>
        </p:txBody>
      </p:sp>
      <p:sp>
        <p:nvSpPr>
          <p:cNvPr id="16" name="TextBox 15">
            <a:extLst>
              <a:ext uri="{FF2B5EF4-FFF2-40B4-BE49-F238E27FC236}">
                <a16:creationId xmlns:a16="http://schemas.microsoft.com/office/drawing/2014/main" id="{56D5D0BA-13D4-476F-BDD0-C9E26216F30E}"/>
              </a:ext>
            </a:extLst>
          </p:cNvPr>
          <p:cNvSpPr txBox="1"/>
          <p:nvPr/>
        </p:nvSpPr>
        <p:spPr>
          <a:xfrm>
            <a:off x="7639050" y="3953334"/>
            <a:ext cx="1419225" cy="553998"/>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Dashboard with points, trophies, notifications and student progress.</a:t>
            </a:r>
          </a:p>
        </p:txBody>
      </p:sp>
      <p:pic>
        <p:nvPicPr>
          <p:cNvPr id="1028" name="Picture 4" descr="Image result for ocr">
            <a:extLst>
              <a:ext uri="{FF2B5EF4-FFF2-40B4-BE49-F238E27FC236}">
                <a16:creationId xmlns:a16="http://schemas.microsoft.com/office/drawing/2014/main" id="{FAB8D00B-6123-425F-9992-C49EDB512181}"/>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37247" y="1970180"/>
            <a:ext cx="682729" cy="2777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41D39E7-8923-484F-914A-F735BCCFF80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524" b="94048" l="6356" r="97458">
                        <a14:foregroundMark x1="17373" y1="50000" x2="19068" y2="59524"/>
                        <a14:foregroundMark x1="8051" y1="61905" x2="6356" y2="76190"/>
                        <a14:foregroundMark x1="86441" y1="55952" x2="91102" y2="55952"/>
                        <a14:foregroundMark x1="94068" y1="53571" x2="96186" y2="41667"/>
                        <a14:foregroundMark x1="97034" y1="41667" x2="97458" y2="20238"/>
                        <a14:foregroundMark x1="96186" y1="9524" x2="79237" y2="36905"/>
                        <a14:foregroundMark x1="69915" y1="83333" x2="62712" y2="35714"/>
                        <a14:foregroundMark x1="44492" y1="88095" x2="45763" y2="94048"/>
                      </a14:backgroundRemoval>
                    </a14:imgEffect>
                    <a14:imgEffect>
                      <a14:saturation sat="0"/>
                    </a14:imgEffect>
                  </a14:imgLayer>
                </a14:imgProps>
              </a:ext>
            </a:extLst>
          </a:blip>
          <a:stretch>
            <a:fillRect/>
          </a:stretch>
        </p:blipFill>
        <p:spPr>
          <a:xfrm>
            <a:off x="6860710" y="2309414"/>
            <a:ext cx="808401" cy="287736"/>
          </a:xfrm>
          <a:prstGeom prst="rect">
            <a:avLst/>
          </a:prstGeom>
        </p:spPr>
      </p:pic>
      <p:pic>
        <p:nvPicPr>
          <p:cNvPr id="19" name="Picture 18">
            <a:extLst>
              <a:ext uri="{FF2B5EF4-FFF2-40B4-BE49-F238E27FC236}">
                <a16:creationId xmlns:a16="http://schemas.microsoft.com/office/drawing/2014/main" id="{C1F8849A-C314-440F-BFBC-F885AF1FCB60}"/>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Lst>
          </a:blip>
          <a:stretch>
            <a:fillRect/>
          </a:stretch>
        </p:blipFill>
        <p:spPr>
          <a:xfrm>
            <a:off x="8108726" y="2328005"/>
            <a:ext cx="471556" cy="432260"/>
          </a:xfrm>
          <a:prstGeom prst="rect">
            <a:avLst/>
          </a:prstGeom>
        </p:spPr>
      </p:pic>
      <p:pic>
        <p:nvPicPr>
          <p:cNvPr id="20" name="Picture 19">
            <a:extLst>
              <a:ext uri="{FF2B5EF4-FFF2-40B4-BE49-F238E27FC236}">
                <a16:creationId xmlns:a16="http://schemas.microsoft.com/office/drawing/2014/main" id="{5D3902F9-D3E5-4D6E-AC01-218BC9FD7465}"/>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7463" b="88060" l="2649" r="96358">
                        <a14:foregroundMark x1="11921" y1="50746" x2="8940" y2="34328"/>
                        <a14:foregroundMark x1="5298" y1="56716" x2="3642" y2="56716"/>
                        <a14:foregroundMark x1="23841" y1="68657" x2="23179" y2="41791"/>
                        <a14:foregroundMark x1="27483" y1="58209" x2="34437" y2="58209"/>
                        <a14:foregroundMark x1="40728" y1="73134" x2="44371" y2="49254"/>
                        <a14:foregroundMark x1="54967" y1="37313" x2="54967" y2="37313"/>
                        <a14:foregroundMark x1="61258" y1="59701" x2="61258" y2="59701"/>
                        <a14:foregroundMark x1="73510" y1="59701" x2="73510" y2="59701"/>
                        <a14:foregroundMark x1="83444" y1="80597" x2="83444" y2="80597"/>
                        <a14:foregroundMark x1="89735" y1="80597" x2="89735" y2="80597"/>
                        <a14:foregroundMark x1="94371" y1="82090" x2="94371" y2="82090"/>
                        <a14:foregroundMark x1="96358" y1="59701" x2="96358" y2="59701"/>
                        <a14:foregroundMark x1="95695" y1="26866" x2="95695" y2="26866"/>
                        <a14:foregroundMark x1="87417" y1="23881" x2="87417" y2="23881"/>
                        <a14:foregroundMark x1="88742" y1="58209" x2="88742" y2="58209"/>
                        <a14:foregroundMark x1="82781" y1="55224" x2="82781" y2="55224"/>
                        <a14:foregroundMark x1="82119" y1="20896" x2="82119" y2="20896"/>
                      </a14:backgroundRemoval>
                    </a14:imgEffect>
                  </a14:imgLayer>
                </a14:imgProps>
              </a:ext>
            </a:extLst>
          </a:blip>
          <a:stretch>
            <a:fillRect/>
          </a:stretch>
        </p:blipFill>
        <p:spPr>
          <a:xfrm>
            <a:off x="6838323" y="1974048"/>
            <a:ext cx="1061077" cy="235405"/>
          </a:xfrm>
          <a:prstGeom prst="rect">
            <a:avLst/>
          </a:prstGeom>
        </p:spPr>
      </p:pic>
      <p:sp>
        <p:nvSpPr>
          <p:cNvPr id="21" name="TextBox 20">
            <a:extLst>
              <a:ext uri="{FF2B5EF4-FFF2-40B4-BE49-F238E27FC236}">
                <a16:creationId xmlns:a16="http://schemas.microsoft.com/office/drawing/2014/main" id="{5EF2AC65-A3C9-4F2E-AA66-BAB10D3B590C}"/>
              </a:ext>
            </a:extLst>
          </p:cNvPr>
          <p:cNvSpPr txBox="1"/>
          <p:nvPr/>
        </p:nvSpPr>
        <p:spPr>
          <a:xfrm>
            <a:off x="6790698" y="1653183"/>
            <a:ext cx="1478093" cy="261610"/>
          </a:xfrm>
          <a:prstGeom prst="rect">
            <a:avLst/>
          </a:prstGeom>
          <a:noFill/>
        </p:spPr>
        <p:txBody>
          <a:bodyPr wrap="square" rtlCol="0">
            <a:spAutoFit/>
          </a:bodyPr>
          <a:lstStyle/>
          <a:p>
            <a:r>
              <a:rPr lang="en-GB" sz="1050" dirty="0"/>
              <a:t>With questions by:</a:t>
            </a:r>
          </a:p>
        </p:txBody>
      </p:sp>
      <p:cxnSp>
        <p:nvCxnSpPr>
          <p:cNvPr id="22" name="Straight Connector 21">
            <a:extLst>
              <a:ext uri="{FF2B5EF4-FFF2-40B4-BE49-F238E27FC236}">
                <a16:creationId xmlns:a16="http://schemas.microsoft.com/office/drawing/2014/main" id="{0436529C-3AB4-47D0-84AE-8CCA7A93F56D}"/>
              </a:ext>
            </a:extLst>
          </p:cNvPr>
          <p:cNvCxnSpPr>
            <a:cxnSpLocks/>
          </p:cNvCxnSpPr>
          <p:nvPr/>
        </p:nvCxnSpPr>
        <p:spPr>
          <a:xfrm flipV="1">
            <a:off x="0" y="1416050"/>
            <a:ext cx="9156700" cy="317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0DC24947-2898-4E6F-A105-6294769340C4}"/>
              </a:ext>
            </a:extLst>
          </p:cNvPr>
          <p:cNvPicPr>
            <a:picLocks noChangeAspect="1"/>
          </p:cNvPicPr>
          <p:nvPr/>
        </p:nvPicPr>
        <p:blipFill>
          <a:blip r:embed="rId13"/>
          <a:stretch>
            <a:fillRect/>
          </a:stretch>
        </p:blipFill>
        <p:spPr>
          <a:xfrm>
            <a:off x="5635827" y="4851044"/>
            <a:ext cx="2572414" cy="1316119"/>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5FC0DF13-8218-4DFF-AC94-2ABA505101F5}"/>
              </a:ext>
            </a:extLst>
          </p:cNvPr>
          <p:cNvSpPr txBox="1"/>
          <p:nvPr/>
        </p:nvSpPr>
        <p:spPr>
          <a:xfrm>
            <a:off x="7014889" y="5861226"/>
            <a:ext cx="1769021" cy="400110"/>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Questions organised by topic, difficulty and past paper.</a:t>
            </a:r>
          </a:p>
        </p:txBody>
      </p:sp>
    </p:spTree>
    <p:extLst>
      <p:ext uri="{BB962C8B-B14F-4D97-AF65-F5344CB8AC3E}">
        <p14:creationId xmlns:p14="http://schemas.microsoft.com/office/powerpoint/2010/main" val="49050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b="1" dirty="0">
                  <a:latin typeface="+mj-lt"/>
                </a:rPr>
                <a:t>5</a:t>
              </a:r>
              <a:r>
                <a:rPr lang="en-GB" sz="3200" dirty="0">
                  <a:latin typeface="+mj-lt"/>
                </a:rPr>
                <a:t> :: Surds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77280" y="706737"/>
            <a:ext cx="1152128" cy="46166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Recap:</a:t>
            </a:r>
            <a:endParaRPr lang="en-GB" dirty="0"/>
          </a:p>
        </p:txBody>
      </p:sp>
      <mc:AlternateContent xmlns:mc="http://schemas.openxmlformats.org/markup-compatibility/2006" xmlns:a14="http://schemas.microsoft.com/office/drawing/2010/main">
        <mc:Choice Requires="a14">
          <p:sp>
            <p:nvSpPr>
              <p:cNvPr id="6" name="TextBox 5"/>
              <p:cNvSpPr txBox="1"/>
              <p:nvPr/>
            </p:nvSpPr>
            <p:spPr>
              <a:xfrm>
                <a:off x="624023" y="1311175"/>
                <a:ext cx="4659177" cy="2353145"/>
              </a:xfrm>
              <a:prstGeom prst="rect">
                <a:avLst/>
              </a:prstGeom>
              <a:noFill/>
            </p:spPr>
            <p:txBody>
              <a:bodyPr wrap="square" rtlCol="0">
                <a:spAutoFit/>
              </a:bodyPr>
              <a:lstStyle/>
              <a:p>
                <a:r>
                  <a:rPr lang="en-GB" sz="2000" dirty="0"/>
                  <a:t>A surd is a root of a number that does not simplify to a rational number.</a:t>
                </a:r>
              </a:p>
              <a:p>
                <a:endParaRPr lang="en-GB" sz="2000" dirty="0"/>
              </a:p>
              <a:p>
                <a:r>
                  <a:rPr lang="en-GB" sz="2000" dirty="0"/>
                  <a:t>Laws:</a:t>
                </a:r>
              </a:p>
              <a:p>
                <a:pPr/>
                <a14:m>
                  <m:oMathPara xmlns:m="http://schemas.openxmlformats.org/officeDocument/2006/math">
                    <m:oMathParaPr>
                      <m:jc m:val="centerGroup"/>
                    </m:oMathParaPr>
                    <m:oMath xmlns:m="http://schemas.openxmlformats.org/officeDocument/2006/math">
                      <m:rad>
                        <m:radPr>
                          <m:degHide m:val="on"/>
                          <m:ctrlPr>
                            <a:rPr lang="en-GB" sz="2000" b="0" i="1" smtClean="0">
                              <a:latin typeface="Cambria Math" panose="02040503050406030204" pitchFamily="18" charset="0"/>
                            </a:rPr>
                          </m:ctrlPr>
                        </m:radPr>
                        <m:deg/>
                        <m:e>
                          <m:r>
                            <a:rPr lang="en-GB" sz="2000" b="0" i="1" smtClean="0">
                              <a:latin typeface="Cambria Math" panose="02040503050406030204" pitchFamily="18" charset="0"/>
                            </a:rPr>
                            <m:t>𝑎</m:t>
                          </m:r>
                        </m:e>
                      </m:rad>
                      <m:r>
                        <a:rPr lang="en-GB" sz="2000" b="0" i="1" smtClean="0">
                          <a:latin typeface="Cambria Math" panose="02040503050406030204" pitchFamily="18" charset="0"/>
                        </a:rPr>
                        <m:t>×</m:t>
                      </m:r>
                      <m:rad>
                        <m:radPr>
                          <m:degHide m:val="on"/>
                          <m:ctrlPr>
                            <a:rPr lang="en-GB" sz="2000" b="0" i="1" smtClean="0">
                              <a:latin typeface="Cambria Math" panose="02040503050406030204" pitchFamily="18" charset="0"/>
                            </a:rPr>
                          </m:ctrlPr>
                        </m:radPr>
                        <m:deg/>
                        <m:e>
                          <m:r>
                            <a:rPr lang="en-GB" sz="2000" b="0" i="1" smtClean="0">
                              <a:latin typeface="Cambria Math" panose="02040503050406030204" pitchFamily="18" charset="0"/>
                            </a:rPr>
                            <m:t>𝑏</m:t>
                          </m:r>
                        </m:e>
                      </m:rad>
                      <m:r>
                        <a:rPr lang="en-GB" sz="2000" b="0" i="1" smtClean="0">
                          <a:latin typeface="Cambria Math" panose="02040503050406030204" pitchFamily="18" charset="0"/>
                        </a:rPr>
                        <m:t>=</m:t>
                      </m:r>
                      <m:rad>
                        <m:radPr>
                          <m:degHide m:val="on"/>
                          <m:ctrlPr>
                            <a:rPr lang="en-GB" sz="2000" b="0" i="1" smtClean="0">
                              <a:latin typeface="Cambria Math" panose="02040503050406030204" pitchFamily="18" charset="0"/>
                            </a:rPr>
                          </m:ctrlPr>
                        </m:radPr>
                        <m:deg/>
                        <m:e>
                          <m:r>
                            <a:rPr lang="en-GB" sz="2000" b="0" i="1" smtClean="0">
                              <a:latin typeface="Cambria Math" panose="02040503050406030204" pitchFamily="18" charset="0"/>
                            </a:rPr>
                            <m:t>𝑎𝑏</m:t>
                          </m:r>
                        </m:e>
                      </m:rad>
                    </m:oMath>
                    <m:oMath xmlns:m="http://schemas.openxmlformats.org/officeDocument/2006/math">
                      <m:f>
                        <m:fPr>
                          <m:ctrlPr>
                            <a:rPr lang="en-GB" sz="2000" b="0" i="1" smtClean="0">
                              <a:latin typeface="Cambria Math" panose="02040503050406030204" pitchFamily="18" charset="0"/>
                            </a:rPr>
                          </m:ctrlPr>
                        </m:fPr>
                        <m:num>
                          <m:rad>
                            <m:radPr>
                              <m:degHide m:val="on"/>
                              <m:ctrlPr>
                                <a:rPr lang="en-GB" sz="2000" b="0" i="1" smtClean="0">
                                  <a:latin typeface="Cambria Math" panose="02040503050406030204" pitchFamily="18" charset="0"/>
                                </a:rPr>
                              </m:ctrlPr>
                            </m:radPr>
                            <m:deg/>
                            <m:e>
                              <m:r>
                                <a:rPr lang="en-GB" sz="2000" b="0" i="1" smtClean="0">
                                  <a:latin typeface="Cambria Math" panose="02040503050406030204" pitchFamily="18" charset="0"/>
                                </a:rPr>
                                <m:t>𝑎</m:t>
                              </m:r>
                            </m:e>
                          </m:rad>
                        </m:num>
                        <m:den>
                          <m:rad>
                            <m:radPr>
                              <m:degHide m:val="on"/>
                              <m:ctrlPr>
                                <a:rPr lang="en-GB" sz="2000" b="0" i="1" smtClean="0">
                                  <a:latin typeface="Cambria Math" panose="02040503050406030204" pitchFamily="18" charset="0"/>
                                </a:rPr>
                              </m:ctrlPr>
                            </m:radPr>
                            <m:deg/>
                            <m:e>
                              <m:r>
                                <a:rPr lang="en-GB" sz="2000" b="0" i="1" smtClean="0">
                                  <a:latin typeface="Cambria Math" panose="02040503050406030204" pitchFamily="18" charset="0"/>
                                </a:rPr>
                                <m:t>𝑏</m:t>
                              </m:r>
                            </m:e>
                          </m:rad>
                        </m:den>
                      </m:f>
                      <m:r>
                        <a:rPr lang="en-GB" sz="2000" b="0" i="1" smtClean="0">
                          <a:latin typeface="Cambria Math" panose="02040503050406030204" pitchFamily="18" charset="0"/>
                        </a:rPr>
                        <m:t>=</m:t>
                      </m:r>
                      <m:rad>
                        <m:radPr>
                          <m:degHide m:val="on"/>
                          <m:ctrlPr>
                            <a:rPr lang="en-GB" sz="2000" b="0" i="1" smtClean="0">
                              <a:latin typeface="Cambria Math" panose="02040503050406030204" pitchFamily="18" charset="0"/>
                            </a:rPr>
                          </m:ctrlPr>
                        </m:radPr>
                        <m:deg/>
                        <m:e>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𝑎</m:t>
                              </m:r>
                            </m:num>
                            <m:den>
                              <m:r>
                                <a:rPr lang="en-GB" sz="2000" b="0" i="1" smtClean="0">
                                  <a:latin typeface="Cambria Math" panose="02040503050406030204" pitchFamily="18" charset="0"/>
                                </a:rPr>
                                <m:t>𝑏</m:t>
                              </m:r>
                            </m:den>
                          </m:f>
                        </m:e>
                      </m:rad>
                    </m:oMath>
                  </m:oMathPara>
                </a14:m>
                <a:endParaRPr lang="en-GB"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624023" y="1311175"/>
                <a:ext cx="4659177" cy="2353145"/>
              </a:xfrm>
              <a:prstGeom prst="rect">
                <a:avLst/>
              </a:prstGeom>
              <a:blipFill>
                <a:blip r:embed="rId2"/>
                <a:stretch>
                  <a:fillRect l="-1307" t="-12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57483" y="843404"/>
                <a:ext cx="2880320" cy="19847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Fro Note</a:t>
                </a:r>
                <a:r>
                  <a:rPr lang="en-GB" dirty="0"/>
                  <a:t>: A </a:t>
                </a:r>
                <a:r>
                  <a:rPr lang="en-GB" i="1" dirty="0"/>
                  <a:t>rational</a:t>
                </a:r>
                <a:r>
                  <a:rPr lang="en-GB" dirty="0"/>
                  <a:t> number is any which can be expressed as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𝑎</m:t>
                        </m:r>
                      </m:num>
                      <m:den>
                        <m:r>
                          <a:rPr lang="en-GB" b="0" i="1" smtClean="0">
                            <a:latin typeface="Cambria Math" panose="02040503050406030204" pitchFamily="18" charset="0"/>
                          </a:rPr>
                          <m:t>𝑏</m:t>
                        </m:r>
                      </m:den>
                    </m:f>
                  </m:oMath>
                </a14:m>
                <a:r>
                  <a:rPr lang="en-GB" dirty="0"/>
                  <a:t> where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oMath>
                </a14:m>
                <a:r>
                  <a:rPr lang="en-GB" dirty="0"/>
                  <a:t> are integers.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oMath>
                </a14:m>
                <a:r>
                  <a:rPr lang="en-GB" dirty="0"/>
                  <a:t> and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m:t>
                        </m:r>
                      </m:den>
                    </m:f>
                    <m:r>
                      <a:rPr lang="en-GB" b="0" i="1" smtClean="0">
                        <a:latin typeface="Cambria Math" panose="02040503050406030204" pitchFamily="18" charset="0"/>
                      </a:rPr>
                      <m:t>=4</m:t>
                    </m:r>
                  </m:oMath>
                </a14:m>
                <a:r>
                  <a:rPr lang="en-GB" dirty="0"/>
                  <a:t> are rational numbers, but </a:t>
                </a:r>
                <a14:m>
                  <m:oMath xmlns:m="http://schemas.openxmlformats.org/officeDocument/2006/math">
                    <m:r>
                      <a:rPr lang="en-GB" b="0" i="1" smtClean="0">
                        <a:latin typeface="Cambria Math" panose="02040503050406030204" pitchFamily="18" charset="0"/>
                      </a:rPr>
                      <m:t>𝜋</m:t>
                    </m:r>
                  </m:oMath>
                </a14:m>
                <a:r>
                  <a:rPr lang="en-GB" dirty="0"/>
                  <a:t> and </a:t>
                </a:r>
                <a14:m>
                  <m:oMath xmlns:m="http://schemas.openxmlformats.org/officeDocument/2006/math">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oMath>
                </a14:m>
                <a:r>
                  <a:rPr lang="en-GB" dirty="0"/>
                  <a:t> are not.</a:t>
                </a:r>
              </a:p>
            </p:txBody>
          </p:sp>
        </mc:Choice>
        <mc:Fallback xmlns="">
          <p:sp>
            <p:nvSpPr>
              <p:cNvPr id="7" name="TextBox 6"/>
              <p:cNvSpPr txBox="1">
                <a:spLocks noRot="1" noChangeAspect="1" noMove="1" noResize="1" noEditPoints="1" noAdjustHandles="1" noChangeArrowheads="1" noChangeShapeType="1" noTextEdit="1"/>
              </p:cNvSpPr>
              <p:nvPr/>
            </p:nvSpPr>
            <p:spPr>
              <a:xfrm>
                <a:off x="5957483" y="843404"/>
                <a:ext cx="2880320" cy="1984710"/>
              </a:xfrm>
              <a:prstGeom prst="rect">
                <a:avLst/>
              </a:prstGeom>
              <a:blipFill>
                <a:blip r:embed="rId3"/>
                <a:stretch>
                  <a:fillRect l="-1258" t="-909" r="-1258" b="-3636"/>
                </a:stretch>
              </a:blipFill>
            </p:spPr>
            <p:txBody>
              <a:bodyPr/>
              <a:lstStyle/>
              <a:p>
                <a:r>
                  <a:rPr lang="en-GB">
                    <a:noFill/>
                  </a:rPr>
                  <a:t> </a:t>
                </a:r>
              </a:p>
            </p:txBody>
          </p:sp>
        </mc:Fallback>
      </mc:AlternateContent>
      <p:cxnSp>
        <p:nvCxnSpPr>
          <p:cNvPr id="9" name="Straight Connector 8"/>
          <p:cNvCxnSpPr/>
          <p:nvPr/>
        </p:nvCxnSpPr>
        <p:spPr>
          <a:xfrm>
            <a:off x="0" y="3789040"/>
            <a:ext cx="91440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391795" y="3888387"/>
                <a:ext cx="6369474" cy="3019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3</m:t>
                          </m:r>
                        </m:e>
                      </m:rad>
                      <m:r>
                        <a:rPr lang="en-GB" sz="2400" b="0" i="1" smtClean="0">
                          <a:latin typeface="Cambria Math" panose="02040503050406030204" pitchFamily="18" charset="0"/>
                        </a:rPr>
                        <m:t>×2                      =</m:t>
                      </m:r>
                      <m:r>
                        <a:rPr lang="en-GB" sz="2400" b="1" i="1" smtClean="0">
                          <a:latin typeface="Cambria Math" panose="02040503050406030204" pitchFamily="18" charset="0"/>
                        </a:rPr>
                        <m:t>𝟐</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𝟑</m:t>
                          </m:r>
                        </m:e>
                      </m:rad>
                    </m:oMath>
                    <m:oMath xmlns:m="http://schemas.openxmlformats.org/officeDocument/2006/math">
                      <m:r>
                        <a:rPr lang="en-GB" sz="2400" b="0" i="1" smtClean="0">
                          <a:latin typeface="Cambria Math" panose="02040503050406030204" pitchFamily="18" charset="0"/>
                        </a:rPr>
                        <m:t>3</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5</m:t>
                          </m:r>
                        </m:e>
                      </m:rad>
                      <m:r>
                        <a:rPr lang="en-GB" sz="2400" b="0" i="1" smtClean="0">
                          <a:latin typeface="Cambria Math" panose="02040503050406030204" pitchFamily="18" charset="0"/>
                        </a:rPr>
                        <m:t>×2</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5</m:t>
                          </m:r>
                        </m:e>
                      </m:rad>
                      <m:r>
                        <a:rPr lang="en-GB" sz="2400" b="0" i="1" smtClean="0">
                          <a:latin typeface="Cambria Math" panose="02040503050406030204" pitchFamily="18" charset="0"/>
                        </a:rPr>
                        <m:t>              =</m:t>
                      </m:r>
                      <m:r>
                        <a:rPr lang="en-GB" sz="2400" b="1" i="1" smtClean="0">
                          <a:latin typeface="Cambria Math" panose="02040503050406030204" pitchFamily="18" charset="0"/>
                        </a:rPr>
                        <m:t>𝟑𝟎</m:t>
                      </m:r>
                    </m:oMath>
                    <m:oMath xmlns:m="http://schemas.openxmlformats.org/officeDocument/2006/math">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8</m:t>
                          </m:r>
                        </m:e>
                      </m:rad>
                      <m:r>
                        <a:rPr lang="en-GB" sz="2400" b="0" i="1" smtClean="0">
                          <a:latin typeface="Cambria Math" panose="02040503050406030204" pitchFamily="18" charset="0"/>
                        </a:rPr>
                        <m:t>=</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4</m:t>
                          </m:r>
                        </m:e>
                      </m:rad>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2</m:t>
                          </m:r>
                        </m:e>
                      </m:rad>
                      <m:r>
                        <a:rPr lang="en-GB" sz="2400" b="0" i="1" smtClean="0">
                          <a:latin typeface="Cambria Math" panose="02040503050406030204" pitchFamily="18" charset="0"/>
                        </a:rPr>
                        <m:t>             =</m:t>
                      </m:r>
                      <m:r>
                        <a:rPr lang="en-GB" sz="2400" b="1" i="1" smtClean="0">
                          <a:latin typeface="Cambria Math" panose="02040503050406030204" pitchFamily="18" charset="0"/>
                        </a:rPr>
                        <m:t>𝟐</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𝟐</m:t>
                          </m:r>
                        </m:e>
                      </m:rad>
                    </m:oMath>
                    <m:oMath xmlns:m="http://schemas.openxmlformats.org/officeDocument/2006/math">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12</m:t>
                          </m:r>
                        </m:e>
                      </m:rad>
                      <m:r>
                        <a:rPr lang="en-GB" sz="2400" b="0" i="1" smtClean="0">
                          <a:latin typeface="Cambria Math" panose="02040503050406030204" pitchFamily="18" charset="0"/>
                        </a:rPr>
                        <m:t>+</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27</m:t>
                          </m:r>
                        </m:e>
                      </m:rad>
                      <m:r>
                        <a:rPr lang="en-GB" sz="2400" b="0" i="1" smtClean="0">
                          <a:latin typeface="Cambria Math" panose="02040503050406030204" pitchFamily="18" charset="0"/>
                        </a:rPr>
                        <m:t>              =</m:t>
                      </m:r>
                      <m:r>
                        <a:rPr lang="en-GB" sz="2400" b="1" i="1" smtClean="0">
                          <a:latin typeface="Cambria Math" panose="02040503050406030204" pitchFamily="18" charset="0"/>
                        </a:rPr>
                        <m:t>𝟐</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𝟑</m:t>
                          </m:r>
                        </m:e>
                      </m:rad>
                      <m:r>
                        <a:rPr lang="en-GB" sz="2400" b="1" i="1" smtClean="0">
                          <a:latin typeface="Cambria Math" panose="02040503050406030204" pitchFamily="18" charset="0"/>
                        </a:rPr>
                        <m:t>+</m:t>
                      </m:r>
                      <m:r>
                        <a:rPr lang="en-GB" sz="2400" b="1" i="1" smtClean="0">
                          <a:latin typeface="Cambria Math" panose="02040503050406030204" pitchFamily="18" charset="0"/>
                        </a:rPr>
                        <m:t>𝟑</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𝟑</m:t>
                          </m:r>
                        </m:e>
                      </m:rad>
                      <m:r>
                        <a:rPr lang="en-GB" sz="2400" b="1" i="1" smtClean="0">
                          <a:latin typeface="Cambria Math" panose="02040503050406030204" pitchFamily="18" charset="0"/>
                        </a:rPr>
                        <m:t>=</m:t>
                      </m:r>
                      <m:r>
                        <a:rPr lang="en-GB" sz="2400" b="1" i="1" smtClean="0">
                          <a:latin typeface="Cambria Math" panose="02040503050406030204" pitchFamily="18" charset="0"/>
                        </a:rPr>
                        <m:t>𝟓</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𝟑</m:t>
                          </m:r>
                        </m:e>
                      </m:rad>
                    </m:oMath>
                    <m:oMath xmlns:m="http://schemas.openxmlformats.org/officeDocument/2006/math">
                      <m:d>
                        <m:dPr>
                          <m:ctrlPr>
                            <a:rPr lang="en-GB" sz="2400" b="0" i="1" smtClean="0">
                              <a:latin typeface="Cambria Math" panose="02040503050406030204" pitchFamily="18" charset="0"/>
                            </a:rPr>
                          </m:ctrlPr>
                        </m:dPr>
                        <m:e>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8</m:t>
                              </m:r>
                            </m:e>
                          </m:rad>
                          <m:r>
                            <a:rPr lang="en-GB" sz="2400" b="0" i="1" smtClean="0">
                              <a:latin typeface="Cambria Math" panose="02040503050406030204" pitchFamily="18" charset="0"/>
                            </a:rPr>
                            <m:t>+1</m:t>
                          </m:r>
                        </m:e>
                      </m:d>
                      <m:d>
                        <m:dPr>
                          <m:ctrlPr>
                            <a:rPr lang="en-GB" sz="2400" b="0" i="1" smtClean="0">
                              <a:latin typeface="Cambria Math" panose="02040503050406030204" pitchFamily="18" charset="0"/>
                            </a:rPr>
                          </m:ctrlPr>
                        </m:dPr>
                        <m:e>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2</m:t>
                              </m:r>
                            </m:e>
                          </m:rad>
                          <m:r>
                            <a:rPr lang="en-GB" sz="2400" b="0" i="1" smtClean="0">
                              <a:latin typeface="Cambria Math" panose="02040503050406030204" pitchFamily="18" charset="0"/>
                            </a:rPr>
                            <m:t>−3</m:t>
                          </m:r>
                        </m:e>
                      </m:d>
                      <m:r>
                        <a:rPr lang="en-GB" sz="2400" b="0" i="1" smtClean="0">
                          <a:latin typeface="Cambria Math" panose="02040503050406030204" pitchFamily="18" charset="0"/>
                        </a:rPr>
                        <m:t> =</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𝟏𝟔</m:t>
                          </m:r>
                        </m:e>
                      </m:rad>
                      <m:r>
                        <a:rPr lang="en-GB" sz="2400" b="1" i="1" smtClean="0">
                          <a:latin typeface="Cambria Math" panose="02040503050406030204" pitchFamily="18" charset="0"/>
                        </a:rPr>
                        <m:t>−</m:t>
                      </m:r>
                      <m:r>
                        <a:rPr lang="en-GB" sz="2400" b="1" i="1" smtClean="0">
                          <a:latin typeface="Cambria Math" panose="02040503050406030204" pitchFamily="18" charset="0"/>
                        </a:rPr>
                        <m:t>𝟑</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𝟖</m:t>
                          </m:r>
                        </m:e>
                      </m:rad>
                      <m:r>
                        <a:rPr lang="en-GB" sz="2400" b="1" i="1" smtClean="0">
                          <a:latin typeface="Cambria Math" panose="02040503050406030204" pitchFamily="18" charset="0"/>
                        </a:rPr>
                        <m:t>+</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𝟐</m:t>
                          </m:r>
                        </m:e>
                      </m:rad>
                      <m:r>
                        <a:rPr lang="en-GB" sz="2400" b="1" i="1" smtClean="0">
                          <a:latin typeface="Cambria Math" panose="02040503050406030204" pitchFamily="18" charset="0"/>
                        </a:rPr>
                        <m:t>−</m:t>
                      </m:r>
                      <m:r>
                        <a:rPr lang="en-GB" sz="2400" b="1" i="1" smtClean="0">
                          <a:latin typeface="Cambria Math" panose="02040503050406030204" pitchFamily="18" charset="0"/>
                        </a:rPr>
                        <m:t>𝟑</m:t>
                      </m:r>
                    </m:oMath>
                    <m:oMath xmlns:m="http://schemas.openxmlformats.org/officeDocument/2006/math">
                      <m:r>
                        <a:rPr lang="en-GB" sz="2400" b="0" i="1" smtClean="0">
                          <a:latin typeface="Cambria Math" panose="02040503050406030204" pitchFamily="18" charset="0"/>
                        </a:rPr>
                        <m:t>                                     =</m:t>
                      </m:r>
                      <m:r>
                        <a:rPr lang="en-GB" sz="2400" b="1" i="1" smtClean="0">
                          <a:latin typeface="Cambria Math" panose="02040503050406030204" pitchFamily="18" charset="0"/>
                        </a:rPr>
                        <m:t>𝟒</m:t>
                      </m:r>
                      <m:r>
                        <a:rPr lang="en-GB" sz="2400" b="1" i="1" smtClean="0">
                          <a:latin typeface="Cambria Math" panose="02040503050406030204" pitchFamily="18" charset="0"/>
                        </a:rPr>
                        <m:t>−</m:t>
                      </m:r>
                      <m:r>
                        <a:rPr lang="en-GB" sz="2400" b="1" i="1" smtClean="0">
                          <a:latin typeface="Cambria Math" panose="02040503050406030204" pitchFamily="18" charset="0"/>
                        </a:rPr>
                        <m:t>𝟔</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𝟐</m:t>
                          </m:r>
                        </m:e>
                      </m:rad>
                      <m:r>
                        <a:rPr lang="en-GB" sz="2400" b="1" i="1" smtClean="0">
                          <a:latin typeface="Cambria Math" panose="02040503050406030204" pitchFamily="18" charset="0"/>
                        </a:rPr>
                        <m:t>+</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𝟐</m:t>
                          </m:r>
                        </m:e>
                      </m:rad>
                      <m:r>
                        <a:rPr lang="en-GB" sz="2400" b="1" i="1" smtClean="0">
                          <a:latin typeface="Cambria Math" panose="02040503050406030204" pitchFamily="18" charset="0"/>
                        </a:rPr>
                        <m:t>−</m:t>
                      </m:r>
                      <m:r>
                        <a:rPr lang="en-GB" sz="2400" b="1" i="1" smtClean="0">
                          <a:latin typeface="Cambria Math" panose="02040503050406030204" pitchFamily="18" charset="0"/>
                        </a:rPr>
                        <m:t>𝟑</m:t>
                      </m:r>
                    </m:oMath>
                    <m:oMath xmlns:m="http://schemas.openxmlformats.org/officeDocument/2006/math">
                      <m:r>
                        <a:rPr lang="en-GB" sz="2400" b="0" i="1" smtClean="0">
                          <a:latin typeface="Cambria Math" panose="02040503050406030204" pitchFamily="18" charset="0"/>
                        </a:rPr>
                        <m:t>                                     =</m:t>
                      </m:r>
                      <m:r>
                        <a:rPr lang="en-GB" sz="2400" b="1" i="1" smtClean="0">
                          <a:latin typeface="Cambria Math" panose="02040503050406030204" pitchFamily="18" charset="0"/>
                        </a:rPr>
                        <m:t>𝟏</m:t>
                      </m:r>
                      <m:r>
                        <a:rPr lang="en-GB" sz="2400" b="1" i="1" smtClean="0">
                          <a:latin typeface="Cambria Math" panose="02040503050406030204" pitchFamily="18" charset="0"/>
                        </a:rPr>
                        <m:t>−</m:t>
                      </m:r>
                      <m:r>
                        <a:rPr lang="en-GB" sz="2400" b="1" i="1" smtClean="0">
                          <a:latin typeface="Cambria Math" panose="02040503050406030204" pitchFamily="18" charset="0"/>
                        </a:rPr>
                        <m:t>𝟓</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𝟐</m:t>
                          </m:r>
                        </m:e>
                      </m:rad>
                    </m:oMath>
                  </m:oMathPara>
                </a14:m>
                <a:endParaRPr lang="en-GB"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391795" y="3888387"/>
                <a:ext cx="6369474" cy="3019545"/>
              </a:xfrm>
              <a:prstGeom prst="rect">
                <a:avLst/>
              </a:prstGeom>
              <a:blipFill>
                <a:blip r:embed="rId4"/>
                <a:stretch>
                  <a:fillRect/>
                </a:stretch>
              </a:blipFill>
            </p:spPr>
            <p:txBody>
              <a:bodyPr/>
              <a:lstStyle/>
              <a:p>
                <a:r>
                  <a:rPr lang="en-GB">
                    <a:noFill/>
                  </a:rPr>
                  <a:t> </a:t>
                </a:r>
              </a:p>
            </p:txBody>
          </p:sp>
        </mc:Fallback>
      </mc:AlternateContent>
      <p:sp>
        <p:nvSpPr>
          <p:cNvPr id="11" name="Rectangle 10"/>
          <p:cNvSpPr/>
          <p:nvPr/>
        </p:nvSpPr>
        <p:spPr>
          <a:xfrm>
            <a:off x="3516830" y="3875313"/>
            <a:ext cx="1156770" cy="4661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3516830" y="4341477"/>
            <a:ext cx="1156770" cy="4192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3516830" y="4749967"/>
            <a:ext cx="1156770" cy="4192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3516830" y="5182251"/>
            <a:ext cx="2666256" cy="391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3540741" y="5586560"/>
            <a:ext cx="2889087" cy="407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3516830" y="5994400"/>
            <a:ext cx="2889087" cy="407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3528785" y="6402240"/>
            <a:ext cx="1475263" cy="407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1337129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4" restart="whenNotActive" fill="hold" evtFilter="cancelBubble" nodeType="interactiveSeq">
                <p:stCondLst>
                  <p:cond evt="onClick" delay="0">
                    <p:tgtEl>
                      <p:spTgt spid="13"/>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6" restart="whenNotActive" fill="hold" evtFilter="cancelBubble" nodeType="interactiveSeq">
                <p:stCondLst>
                  <p:cond evt="onClick" delay="0">
                    <p:tgtEl>
                      <p:spTgt spid="15"/>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32" restart="whenNotActive" fill="hold" evtFilter="cancelBubble" nodeType="interactiveSeq">
                <p:stCondLst>
                  <p:cond evt="onClick" delay="0">
                    <p:tgtEl>
                      <p:spTgt spid="16"/>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38" restart="whenNotActive" fill="hold" evtFilter="cancelBubble" nodeType="interactiveSeq">
                <p:stCondLst>
                  <p:cond evt="onClick" delay="0">
                    <p:tgtEl>
                      <p:spTgt spid="17"/>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08720"/>
            <a:ext cx="7920880" cy="830997"/>
          </a:xfrm>
          <a:prstGeom prst="rect">
            <a:avLst/>
          </a:prstGeom>
          <a:noFill/>
        </p:spPr>
        <p:txBody>
          <a:bodyPr wrap="square" rtlCol="0">
            <a:spAutoFit/>
          </a:bodyPr>
          <a:lstStyle/>
          <a:p>
            <a:r>
              <a:rPr lang="en-GB" sz="2400" dirty="0"/>
              <a:t>Pearson Pure Mathematics Year 1/AS</a:t>
            </a:r>
          </a:p>
          <a:p>
            <a:r>
              <a:rPr lang="en-GB" sz="2400" dirty="0"/>
              <a:t>Page 11</a:t>
            </a:r>
          </a:p>
        </p:txBody>
      </p:sp>
      <p:cxnSp>
        <p:nvCxnSpPr>
          <p:cNvPr id="6" name="Straight Connector 5"/>
          <p:cNvCxnSpPr/>
          <p:nvPr/>
        </p:nvCxnSpPr>
        <p:spPr>
          <a:xfrm>
            <a:off x="0" y="1988840"/>
            <a:ext cx="91440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31630" y="2120825"/>
            <a:ext cx="7992888" cy="369332"/>
          </a:xfrm>
          <a:prstGeom prst="rect">
            <a:avLst/>
          </a:prstGeom>
          <a:solidFill>
            <a:schemeClr val="bg1"/>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solidFill>
                  <a:schemeClr val="tx1"/>
                </a:solidFill>
              </a:rPr>
              <a:t>Extension  </a:t>
            </a:r>
            <a:r>
              <a:rPr lang="en-GB" dirty="0">
                <a:solidFill>
                  <a:schemeClr val="tx1"/>
                </a:solidFill>
              </a:rPr>
              <a:t>(questions used with permission by the UKMT)</a:t>
            </a:r>
          </a:p>
        </p:txBody>
      </p:sp>
      <p:pic>
        <p:nvPicPr>
          <p:cNvPr id="10" name="Picture 9"/>
          <p:cNvPicPr>
            <a:picLocks noChangeAspect="1"/>
          </p:cNvPicPr>
          <p:nvPr/>
        </p:nvPicPr>
        <p:blipFill>
          <a:blip r:embed="rId2"/>
          <a:stretch>
            <a:fillRect/>
          </a:stretch>
        </p:blipFill>
        <p:spPr>
          <a:xfrm>
            <a:off x="4503801" y="2711733"/>
            <a:ext cx="4608512" cy="2214480"/>
          </a:xfrm>
          <a:prstGeom prst="rect">
            <a:avLst/>
          </a:prstGeom>
        </p:spPr>
      </p:pic>
      <p:pic>
        <p:nvPicPr>
          <p:cNvPr id="12" name="Picture 11"/>
          <p:cNvPicPr>
            <a:picLocks noChangeAspect="1"/>
          </p:cNvPicPr>
          <p:nvPr/>
        </p:nvPicPr>
        <p:blipFill>
          <a:blip r:embed="rId3"/>
          <a:stretch>
            <a:fillRect/>
          </a:stretch>
        </p:blipFill>
        <p:spPr>
          <a:xfrm>
            <a:off x="328205" y="2681446"/>
            <a:ext cx="3743325" cy="224790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562258" y="4924963"/>
                <a:ext cx="3835569" cy="1837747"/>
              </a:xfrm>
              <a:prstGeom prst="rect">
                <a:avLst/>
              </a:prstGeom>
              <a:noFill/>
            </p:spPr>
            <p:txBody>
              <a:bodyPr wrap="square" rtlCol="0">
                <a:spAutoFit/>
              </a:bodyPr>
              <a:lstStyle/>
              <a:p>
                <a:r>
                  <a:rPr lang="en-GB" b="1" dirty="0"/>
                  <a:t>Note that:</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𝟏𝟎</m:t>
                      </m:r>
                      <m:r>
                        <a:rPr lang="en-GB" b="1" i="1" smtClean="0">
                          <a:latin typeface="Cambria Math" panose="02040503050406030204" pitchFamily="18" charset="0"/>
                        </a:rPr>
                        <m:t>−</m:t>
                      </m:r>
                      <m:r>
                        <a:rPr lang="en-GB" b="1" i="1" smtClean="0">
                          <a:latin typeface="Cambria Math" panose="02040503050406030204" pitchFamily="18" charset="0"/>
                        </a:rPr>
                        <m:t>𝟑</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𝟏𝟏</m:t>
                          </m:r>
                        </m:e>
                      </m:rad>
                      <m:r>
                        <a:rPr lang="en-GB" b="1" i="1" smtClean="0">
                          <a:latin typeface="Cambria Math" panose="02040503050406030204" pitchFamily="18" charset="0"/>
                        </a:rPr>
                        <m:t>=</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𝟏𝟎𝟎</m:t>
                          </m:r>
                        </m:e>
                      </m:rad>
                      <m:r>
                        <a:rPr lang="en-GB" b="1" i="1" smtClean="0">
                          <a:latin typeface="Cambria Math" panose="02040503050406030204" pitchFamily="18" charset="0"/>
                        </a:rPr>
                        <m:t>−</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𝟗𝟗</m:t>
                          </m:r>
                        </m:e>
                      </m:rad>
                    </m:oMath>
                  </m:oMathPara>
                </a14:m>
                <a:endParaRPr lang="en-GB" b="1" dirty="0"/>
              </a:p>
              <a:p>
                <a:r>
                  <a:rPr lang="en-GB" b="1" dirty="0"/>
                  <a:t>The other options can similarly be written as </a:t>
                </a:r>
                <a14:m>
                  <m:oMath xmlns:m="http://schemas.openxmlformats.org/officeDocument/2006/math">
                    <m:rad>
                      <m:radPr>
                        <m:degHide m:val="on"/>
                        <m:ctrlPr>
                          <a:rPr lang="en-GB" b="1" i="1">
                            <a:latin typeface="Cambria Math" panose="02040503050406030204" pitchFamily="18" charset="0"/>
                          </a:rPr>
                        </m:ctrlPr>
                      </m:radPr>
                      <m:deg/>
                      <m:e>
                        <m:r>
                          <a:rPr lang="en-GB" b="1" i="1">
                            <a:latin typeface="Cambria Math" panose="02040503050406030204" pitchFamily="18" charset="0"/>
                          </a:rPr>
                          <m:t>𝒏</m:t>
                        </m:r>
                        <m:r>
                          <a:rPr lang="en-GB" b="1" i="1">
                            <a:latin typeface="Cambria Math" panose="02040503050406030204" pitchFamily="18" charset="0"/>
                          </a:rPr>
                          <m:t>+</m:t>
                        </m:r>
                        <m:r>
                          <a:rPr lang="en-GB" b="1" i="1">
                            <a:latin typeface="Cambria Math" panose="02040503050406030204" pitchFamily="18" charset="0"/>
                          </a:rPr>
                          <m:t>𝟏</m:t>
                        </m:r>
                      </m:e>
                    </m:rad>
                    <m:r>
                      <a:rPr lang="en-GB" b="1" i="1">
                        <a:latin typeface="Cambria Math" panose="02040503050406030204" pitchFamily="18" charset="0"/>
                      </a:rPr>
                      <m:t>−</m:t>
                    </m:r>
                    <m:rad>
                      <m:radPr>
                        <m:degHide m:val="on"/>
                        <m:ctrlPr>
                          <a:rPr lang="en-GB" b="1" i="1">
                            <a:latin typeface="Cambria Math" panose="02040503050406030204" pitchFamily="18" charset="0"/>
                          </a:rPr>
                        </m:ctrlPr>
                      </m:radPr>
                      <m:deg/>
                      <m:e>
                        <m:r>
                          <a:rPr lang="en-GB" b="1" i="1">
                            <a:latin typeface="Cambria Math" panose="02040503050406030204" pitchFamily="18" charset="0"/>
                          </a:rPr>
                          <m:t>𝒏</m:t>
                        </m:r>
                      </m:e>
                    </m:rad>
                  </m:oMath>
                </a14:m>
                <a:r>
                  <a:rPr lang="en-GB" b="1" dirty="0"/>
                  <a:t>. The greater the </a:t>
                </a:r>
                <a14:m>
                  <m:oMath xmlns:m="http://schemas.openxmlformats.org/officeDocument/2006/math">
                    <m:r>
                      <a:rPr lang="en-GB" b="1" i="1" smtClean="0">
                        <a:latin typeface="Cambria Math" panose="02040503050406030204" pitchFamily="18" charset="0"/>
                      </a:rPr>
                      <m:t>𝒏</m:t>
                    </m:r>
                  </m:oMath>
                </a14:m>
                <a:r>
                  <a:rPr lang="en-GB" b="1" dirty="0"/>
                  <a:t>, the smaller the number, so the answer is </a:t>
                </a:r>
                <a14:m>
                  <m:oMath xmlns:m="http://schemas.openxmlformats.org/officeDocument/2006/math">
                    <m:r>
                      <a:rPr lang="en-GB" b="1" i="1" smtClean="0">
                        <a:latin typeface="Cambria Math" panose="02040503050406030204" pitchFamily="18" charset="0"/>
                      </a:rPr>
                      <m:t>𝟏𝟎</m:t>
                    </m:r>
                    <m:r>
                      <a:rPr lang="en-GB" b="1" i="1" smtClean="0">
                        <a:latin typeface="Cambria Math" panose="02040503050406030204" pitchFamily="18" charset="0"/>
                      </a:rPr>
                      <m:t>−</m:t>
                    </m:r>
                    <m:r>
                      <a:rPr lang="en-GB" b="1" i="1" smtClean="0">
                        <a:latin typeface="Cambria Math" panose="02040503050406030204" pitchFamily="18" charset="0"/>
                      </a:rPr>
                      <m:t>𝟑</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𝟏𝟏</m:t>
                        </m:r>
                      </m:e>
                    </m:rad>
                  </m:oMath>
                </a14:m>
                <a:r>
                  <a:rPr lang="en-GB" b="1"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562258" y="4924963"/>
                <a:ext cx="3835569" cy="1837747"/>
              </a:xfrm>
              <a:prstGeom prst="rect">
                <a:avLst/>
              </a:prstGeom>
              <a:blipFill>
                <a:blip r:embed="rId4"/>
                <a:stretch>
                  <a:fillRect l="-1272" t="-1993" b="-46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716579" y="4896497"/>
                <a:ext cx="4394742" cy="1941622"/>
              </a:xfrm>
              <a:prstGeom prst="rect">
                <a:avLst/>
              </a:prstGeom>
              <a:noFill/>
            </p:spPr>
            <p:txBody>
              <a:bodyPr wrap="square" rtlCol="0">
                <a:spAutoFit/>
              </a:bodyPr>
              <a:lstStyle/>
              <a:p>
                <a:r>
                  <a:rPr lang="en-GB" sz="1600" b="1" dirty="0"/>
                  <a:t>If </a:t>
                </a:r>
                <a14:m>
                  <m:oMath xmlns:m="http://schemas.openxmlformats.org/officeDocument/2006/math">
                    <m:rad>
                      <m:radPr>
                        <m:degHide m:val="on"/>
                        <m:ctrlPr>
                          <a:rPr lang="en-GB" sz="1600" b="1" i="1" smtClean="0">
                            <a:latin typeface="Cambria Math" panose="02040503050406030204" pitchFamily="18" charset="0"/>
                          </a:rPr>
                        </m:ctrlPr>
                      </m:radPr>
                      <m:deg/>
                      <m:e>
                        <m:r>
                          <a:rPr lang="en-GB" sz="1600" b="1" i="1" smtClean="0">
                            <a:latin typeface="Cambria Math" panose="02040503050406030204" pitchFamily="18" charset="0"/>
                          </a:rPr>
                          <m:t>𝒂</m:t>
                        </m:r>
                        <m:r>
                          <a:rPr lang="en-GB" sz="1600" b="1" i="1" smtClean="0">
                            <a:latin typeface="Cambria Math" panose="02040503050406030204" pitchFamily="18" charset="0"/>
                          </a:rPr>
                          <m:t>+</m:t>
                        </m:r>
                        <m:r>
                          <a:rPr lang="en-GB" sz="1600" b="1" i="1" smtClean="0">
                            <a:latin typeface="Cambria Math" panose="02040503050406030204" pitchFamily="18" charset="0"/>
                          </a:rPr>
                          <m:t>𝟏𝟐</m:t>
                        </m:r>
                        <m:rad>
                          <m:radPr>
                            <m:degHide m:val="on"/>
                            <m:ctrlPr>
                              <a:rPr lang="en-GB" sz="1600" b="1" i="1" smtClean="0">
                                <a:latin typeface="Cambria Math" panose="02040503050406030204" pitchFamily="18" charset="0"/>
                              </a:rPr>
                            </m:ctrlPr>
                          </m:radPr>
                          <m:deg/>
                          <m:e>
                            <m:r>
                              <a:rPr lang="en-GB" sz="1600" b="1" i="1" smtClean="0">
                                <a:latin typeface="Cambria Math" panose="02040503050406030204" pitchFamily="18" charset="0"/>
                              </a:rPr>
                              <m:t>𝟐</m:t>
                            </m:r>
                          </m:e>
                        </m:rad>
                      </m:e>
                    </m:rad>
                    <m:r>
                      <a:rPr lang="en-GB" sz="1600" b="1" i="1" smtClean="0">
                        <a:latin typeface="Cambria Math" panose="02040503050406030204" pitchFamily="18" charset="0"/>
                      </a:rPr>
                      <m:t>=</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𝒚</m:t>
                    </m:r>
                    <m:rad>
                      <m:radPr>
                        <m:degHide m:val="on"/>
                        <m:ctrlPr>
                          <a:rPr lang="en-GB" sz="1600" b="1" i="1" smtClean="0">
                            <a:latin typeface="Cambria Math" panose="02040503050406030204" pitchFamily="18" charset="0"/>
                          </a:rPr>
                        </m:ctrlPr>
                      </m:radPr>
                      <m:deg/>
                      <m:e>
                        <m:r>
                          <a:rPr lang="en-GB" sz="1600" b="1" i="1" smtClean="0">
                            <a:latin typeface="Cambria Math" panose="02040503050406030204" pitchFamily="18" charset="0"/>
                          </a:rPr>
                          <m:t>𝟐</m:t>
                        </m:r>
                      </m:e>
                    </m:rad>
                  </m:oMath>
                </a14:m>
                <a:r>
                  <a:rPr lang="en-GB" sz="1600" b="1" dirty="0"/>
                  <a:t>, then squaring:</a:t>
                </a:r>
              </a:p>
              <a:p>
                <a:pP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𝒂</m:t>
                      </m:r>
                      <m:r>
                        <a:rPr lang="en-GB" sz="1600" b="1" i="1" smtClean="0">
                          <a:latin typeface="Cambria Math" panose="02040503050406030204" pitchFamily="18" charset="0"/>
                        </a:rPr>
                        <m:t>+</m:t>
                      </m:r>
                      <m:r>
                        <a:rPr lang="en-GB" sz="1600" b="1" i="1" smtClean="0">
                          <a:latin typeface="Cambria Math" panose="02040503050406030204" pitchFamily="18" charset="0"/>
                        </a:rPr>
                        <m:t>𝟏𝟐</m:t>
                      </m:r>
                      <m:rad>
                        <m:radPr>
                          <m:degHide m:val="on"/>
                          <m:ctrlPr>
                            <a:rPr lang="en-GB" sz="1600" b="1" i="1" smtClean="0">
                              <a:latin typeface="Cambria Math" panose="02040503050406030204" pitchFamily="18" charset="0"/>
                            </a:rPr>
                          </m:ctrlPr>
                        </m:radPr>
                        <m:deg/>
                        <m:e>
                          <m:r>
                            <a:rPr lang="en-GB" sz="1600" b="1" i="1" smtClean="0">
                              <a:latin typeface="Cambria Math" panose="02040503050406030204" pitchFamily="18" charset="0"/>
                            </a:rPr>
                            <m:t>𝟐</m:t>
                          </m:r>
                        </m:e>
                      </m:rad>
                      <m:r>
                        <a:rPr lang="en-GB" sz="1600" b="1" i="1" smtClean="0">
                          <a:latin typeface="Cambria Math" panose="02040503050406030204" pitchFamily="18" charset="0"/>
                        </a:rPr>
                        <m:t>=</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𝒙</m:t>
                          </m:r>
                        </m:e>
                        <m:sup>
                          <m:r>
                            <a:rPr lang="en-GB" sz="1600" b="1" i="1" smtClean="0">
                              <a:latin typeface="Cambria Math" panose="02040503050406030204" pitchFamily="18" charset="0"/>
                            </a:rPr>
                            <m:t>𝟐</m:t>
                          </m:r>
                        </m:sup>
                      </m:sSup>
                      <m:r>
                        <a:rPr lang="en-GB" sz="1600" b="1" i="1" smtClean="0">
                          <a:latin typeface="Cambria Math" panose="02040503050406030204" pitchFamily="18" charset="0"/>
                        </a:rPr>
                        <m:t>+</m:t>
                      </m:r>
                      <m:r>
                        <a:rPr lang="en-GB" sz="1600" b="1" i="1" smtClean="0">
                          <a:latin typeface="Cambria Math" panose="02040503050406030204" pitchFamily="18" charset="0"/>
                        </a:rPr>
                        <m:t>𝟐</m:t>
                      </m:r>
                      <m:sSup>
                        <m:sSupPr>
                          <m:ctrlPr>
                            <a:rPr lang="en-GB" sz="1600" b="1" i="1" smtClean="0">
                              <a:latin typeface="Cambria Math" panose="02040503050406030204" pitchFamily="18" charset="0"/>
                            </a:rPr>
                          </m:ctrlPr>
                        </m:sSupPr>
                        <m:e>
                          <m:r>
                            <a:rPr lang="en-GB" sz="1600" b="1" i="1" smtClean="0">
                              <a:latin typeface="Cambria Math" panose="02040503050406030204" pitchFamily="18" charset="0"/>
                            </a:rPr>
                            <m:t>𝒚</m:t>
                          </m:r>
                        </m:e>
                        <m:sup>
                          <m:r>
                            <a:rPr lang="en-GB" sz="1600" b="1" i="1" smtClean="0">
                              <a:latin typeface="Cambria Math" panose="02040503050406030204" pitchFamily="18" charset="0"/>
                            </a:rPr>
                            <m:t>𝟐</m:t>
                          </m:r>
                        </m:sup>
                      </m:sSup>
                      <m:r>
                        <a:rPr lang="en-GB" sz="1600" b="1" i="1" smtClean="0">
                          <a:latin typeface="Cambria Math" panose="02040503050406030204" pitchFamily="18" charset="0"/>
                        </a:rPr>
                        <m:t>+</m:t>
                      </m:r>
                      <m:r>
                        <a:rPr lang="en-GB" sz="1600" b="1" i="1" smtClean="0">
                          <a:latin typeface="Cambria Math" panose="02040503050406030204" pitchFamily="18" charset="0"/>
                        </a:rPr>
                        <m:t>𝟐</m:t>
                      </m:r>
                      <m:r>
                        <a:rPr lang="en-GB" sz="1600" b="1" i="1" smtClean="0">
                          <a:latin typeface="Cambria Math" panose="02040503050406030204" pitchFamily="18" charset="0"/>
                        </a:rPr>
                        <m:t>𝒙𝒚</m:t>
                      </m:r>
                      <m:rad>
                        <m:radPr>
                          <m:degHide m:val="on"/>
                          <m:ctrlPr>
                            <a:rPr lang="en-GB" sz="1600" b="1" i="1" smtClean="0">
                              <a:latin typeface="Cambria Math" panose="02040503050406030204" pitchFamily="18" charset="0"/>
                            </a:rPr>
                          </m:ctrlPr>
                        </m:radPr>
                        <m:deg/>
                        <m:e>
                          <m:r>
                            <a:rPr lang="en-GB" sz="1600" b="1" i="1" smtClean="0">
                              <a:latin typeface="Cambria Math" panose="02040503050406030204" pitchFamily="18" charset="0"/>
                            </a:rPr>
                            <m:t>𝟐</m:t>
                          </m:r>
                        </m:e>
                      </m:rad>
                    </m:oMath>
                  </m:oMathPara>
                </a14:m>
                <a:endParaRPr lang="en-GB" sz="1600" b="1" dirty="0"/>
              </a:p>
              <a:p>
                <a:r>
                  <a:rPr lang="en-GB" sz="1600" b="1" dirty="0"/>
                  <a:t>Thus </a:t>
                </a:r>
                <a14:m>
                  <m:oMath xmlns:m="http://schemas.openxmlformats.org/officeDocument/2006/math">
                    <m:r>
                      <a:rPr lang="en-GB" sz="1600" b="1" i="1" smtClean="0">
                        <a:latin typeface="Cambria Math" panose="02040503050406030204" pitchFamily="18" charset="0"/>
                      </a:rPr>
                      <m:t>𝟐</m:t>
                    </m:r>
                    <m:r>
                      <a:rPr lang="en-GB" sz="1600" b="1" i="1" smtClean="0">
                        <a:latin typeface="Cambria Math" panose="02040503050406030204" pitchFamily="18" charset="0"/>
                      </a:rPr>
                      <m:t>𝒙𝒚</m:t>
                    </m:r>
                    <m:r>
                      <a:rPr lang="en-GB" sz="1600" b="1" i="1" smtClean="0">
                        <a:latin typeface="Cambria Math" panose="02040503050406030204" pitchFamily="18" charset="0"/>
                      </a:rPr>
                      <m:t>=</m:t>
                    </m:r>
                    <m:r>
                      <a:rPr lang="en-GB" sz="1600" b="1" i="1" smtClean="0">
                        <a:latin typeface="Cambria Math" panose="02040503050406030204" pitchFamily="18" charset="0"/>
                      </a:rPr>
                      <m:t>𝟏𝟐</m:t>
                    </m:r>
                    <m:r>
                      <a:rPr lang="en-GB" sz="1600" b="1" i="1" smtClean="0">
                        <a:latin typeface="Cambria Math" panose="02040503050406030204" pitchFamily="18" charset="0"/>
                      </a:rPr>
                      <m:t>   →   </m:t>
                    </m:r>
                    <m:r>
                      <a:rPr lang="en-GB" sz="1600" b="1" i="1" smtClean="0">
                        <a:latin typeface="Cambria Math" panose="02040503050406030204" pitchFamily="18" charset="0"/>
                      </a:rPr>
                      <m:t>𝒙𝒚</m:t>
                    </m:r>
                    <m:r>
                      <a:rPr lang="en-GB" sz="1600" b="1" i="1" smtClean="0">
                        <a:latin typeface="Cambria Math" panose="02040503050406030204" pitchFamily="18" charset="0"/>
                      </a:rPr>
                      <m:t>=</m:t>
                    </m:r>
                    <m:r>
                      <a:rPr lang="en-GB" sz="1600" b="1" i="1" smtClean="0">
                        <a:latin typeface="Cambria Math" panose="02040503050406030204" pitchFamily="18" charset="0"/>
                      </a:rPr>
                      <m:t>𝟔</m:t>
                    </m:r>
                  </m:oMath>
                </a14:m>
                <a:endParaRPr lang="en-GB" sz="1600" b="1" dirty="0"/>
              </a:p>
              <a:p>
                <a:r>
                  <a:rPr lang="en-GB" sz="1600" b="1" dirty="0"/>
                  <a:t>The only possibilities are </a:t>
                </a:r>
                <a14:m>
                  <m:oMath xmlns:m="http://schemas.openxmlformats.org/officeDocument/2006/math">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𝒚</m:t>
                        </m:r>
                      </m:e>
                    </m:d>
                    <m:r>
                      <a:rPr lang="en-GB" sz="1600" b="1" i="1" smtClean="0">
                        <a:latin typeface="Cambria Math" panose="02040503050406030204" pitchFamily="18" charset="0"/>
                      </a:rPr>
                      <m:t>=</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𝟏</m:t>
                        </m:r>
                        <m:r>
                          <a:rPr lang="en-GB" sz="1600" b="1" i="1" smtClean="0">
                            <a:latin typeface="Cambria Math" panose="02040503050406030204" pitchFamily="18" charset="0"/>
                          </a:rPr>
                          <m:t>,</m:t>
                        </m:r>
                        <m:r>
                          <a:rPr lang="en-GB" sz="1600" b="1" i="1" smtClean="0">
                            <a:latin typeface="Cambria Math" panose="02040503050406030204" pitchFamily="18" charset="0"/>
                          </a:rPr>
                          <m:t>𝟔</m:t>
                        </m:r>
                      </m:e>
                    </m:d>
                    <m:r>
                      <a:rPr lang="en-GB" sz="1600" b="1" i="1" smtClean="0">
                        <a:latin typeface="Cambria Math" panose="02040503050406030204" pitchFamily="18" charset="0"/>
                      </a:rPr>
                      <m:t>,</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𝟐</m:t>
                        </m:r>
                        <m:r>
                          <a:rPr lang="en-GB" sz="1600" b="1" i="1" smtClean="0">
                            <a:latin typeface="Cambria Math" panose="02040503050406030204" pitchFamily="18" charset="0"/>
                          </a:rPr>
                          <m:t>,</m:t>
                        </m:r>
                        <m:r>
                          <a:rPr lang="en-GB" sz="1600" b="1" i="1" smtClean="0">
                            <a:latin typeface="Cambria Math" panose="02040503050406030204" pitchFamily="18" charset="0"/>
                          </a:rPr>
                          <m:t>𝟑</m:t>
                        </m:r>
                      </m:e>
                    </m:d>
                    <m:r>
                      <a:rPr lang="en-GB" sz="1600" b="1" i="1" smtClean="0">
                        <a:latin typeface="Cambria Math" panose="02040503050406030204" pitchFamily="18" charset="0"/>
                      </a:rPr>
                      <m:t>,</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𝟑</m:t>
                        </m:r>
                        <m:r>
                          <a:rPr lang="en-GB" sz="1600" b="1" i="1" smtClean="0">
                            <a:latin typeface="Cambria Math" panose="02040503050406030204" pitchFamily="18" charset="0"/>
                          </a:rPr>
                          <m:t>,</m:t>
                        </m:r>
                        <m:r>
                          <a:rPr lang="en-GB" sz="1600" b="1" i="1" smtClean="0">
                            <a:latin typeface="Cambria Math" panose="02040503050406030204" pitchFamily="18" charset="0"/>
                          </a:rPr>
                          <m:t>𝟐</m:t>
                        </m:r>
                      </m:e>
                    </m:d>
                    <m:r>
                      <a:rPr lang="en-GB" sz="1600" b="1" i="1" smtClean="0">
                        <a:latin typeface="Cambria Math" panose="02040503050406030204" pitchFamily="18" charset="0"/>
                      </a:rPr>
                      <m:t>,</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𝟔</m:t>
                        </m:r>
                        <m:r>
                          <a:rPr lang="en-GB" sz="1600" b="1" i="1" smtClean="0">
                            <a:latin typeface="Cambria Math" panose="02040503050406030204" pitchFamily="18" charset="0"/>
                          </a:rPr>
                          <m:t>,</m:t>
                        </m:r>
                        <m:r>
                          <a:rPr lang="en-GB" sz="1600" b="1" i="1" smtClean="0">
                            <a:latin typeface="Cambria Math" panose="02040503050406030204" pitchFamily="18" charset="0"/>
                          </a:rPr>
                          <m:t>𝟏</m:t>
                        </m:r>
                      </m:e>
                    </m:d>
                  </m:oMath>
                </a14:m>
                <a:r>
                  <a:rPr lang="en-GB" sz="1600" b="1" dirty="0"/>
                  <a:t> corresponding to the 5</a:t>
                </a:r>
                <a:r>
                  <a:rPr lang="en-GB" sz="1600" b="1" baseline="30000" dirty="0"/>
                  <a:t>th</a:t>
                </a:r>
                <a:r>
                  <a:rPr lang="en-GB" sz="1600" b="1" dirty="0"/>
                  <a:t>, 2</a:t>
                </a:r>
                <a:r>
                  <a:rPr lang="en-GB" sz="1600" b="1" baseline="30000" dirty="0"/>
                  <a:t>nd</a:t>
                </a:r>
                <a:r>
                  <a:rPr lang="en-GB" sz="1600" b="1" dirty="0"/>
                  <a:t>, 1</a:t>
                </a:r>
                <a:r>
                  <a:rPr lang="en-GB" sz="1600" b="1" baseline="30000" dirty="0"/>
                  <a:t>st</a:t>
                </a:r>
                <a:r>
                  <a:rPr lang="en-GB" sz="1600" b="1" dirty="0"/>
                  <a:t> and 3</a:t>
                </a:r>
                <a:r>
                  <a:rPr lang="en-GB" sz="1600" b="1" baseline="30000" dirty="0"/>
                  <a:t>rd</a:t>
                </a:r>
                <a:r>
                  <a:rPr lang="en-GB" sz="1600" b="1" dirty="0"/>
                  <a:t> options. Thus </a:t>
                </a:r>
                <a14:m>
                  <m:oMath xmlns:m="http://schemas.openxmlformats.org/officeDocument/2006/math">
                    <m:r>
                      <a:rPr lang="en-GB" sz="1600" b="1" i="1" smtClean="0">
                        <a:latin typeface="Cambria Math" panose="02040503050406030204" pitchFamily="18" charset="0"/>
                      </a:rPr>
                      <m:t>𝟓𝟒</m:t>
                    </m:r>
                    <m:r>
                      <a:rPr lang="en-GB" sz="1600" b="1" i="1" smtClean="0">
                        <a:latin typeface="Cambria Math" panose="02040503050406030204" pitchFamily="18" charset="0"/>
                      </a:rPr>
                      <m:t>+</m:t>
                    </m:r>
                    <m:r>
                      <a:rPr lang="en-GB" sz="1600" b="1" i="1" smtClean="0">
                        <a:latin typeface="Cambria Math" panose="02040503050406030204" pitchFamily="18" charset="0"/>
                      </a:rPr>
                      <m:t>𝟏𝟐</m:t>
                    </m:r>
                    <m:rad>
                      <m:radPr>
                        <m:degHide m:val="on"/>
                        <m:ctrlPr>
                          <a:rPr lang="en-GB" sz="1600" b="1" i="1" smtClean="0">
                            <a:latin typeface="Cambria Math" panose="02040503050406030204" pitchFamily="18" charset="0"/>
                          </a:rPr>
                        </m:ctrlPr>
                      </m:radPr>
                      <m:deg/>
                      <m:e>
                        <m:r>
                          <a:rPr lang="en-GB" sz="1600" b="1" i="1" smtClean="0">
                            <a:latin typeface="Cambria Math" panose="02040503050406030204" pitchFamily="18" charset="0"/>
                          </a:rPr>
                          <m:t>𝟐</m:t>
                        </m:r>
                      </m:e>
                    </m:rad>
                  </m:oMath>
                </a14:m>
                <a:r>
                  <a:rPr lang="en-GB" sz="1600" b="1" dirty="0"/>
                  <a:t> is the odd one out.</a:t>
                </a:r>
              </a:p>
            </p:txBody>
          </p:sp>
        </mc:Choice>
        <mc:Fallback xmlns="">
          <p:sp>
            <p:nvSpPr>
              <p:cNvPr id="14" name="TextBox 13"/>
              <p:cNvSpPr txBox="1">
                <a:spLocks noRot="1" noChangeAspect="1" noMove="1" noResize="1" noEditPoints="1" noAdjustHandles="1" noChangeArrowheads="1" noChangeShapeType="1" noTextEdit="1"/>
              </p:cNvSpPr>
              <p:nvPr/>
            </p:nvSpPr>
            <p:spPr>
              <a:xfrm>
                <a:off x="4716579" y="4896497"/>
                <a:ext cx="4394742" cy="1941622"/>
              </a:xfrm>
              <a:prstGeom prst="rect">
                <a:avLst/>
              </a:prstGeom>
              <a:blipFill>
                <a:blip r:embed="rId5"/>
                <a:stretch>
                  <a:fillRect l="-832" b="-3135"/>
                </a:stretch>
              </a:blipFill>
            </p:spPr>
            <p:txBody>
              <a:bodyPr/>
              <a:lstStyle/>
              <a:p>
                <a:r>
                  <a:rPr lang="en-GB">
                    <a:noFill/>
                  </a:rPr>
                  <a:t> </a:t>
                </a:r>
              </a:p>
            </p:txBody>
          </p:sp>
        </mc:Fallback>
      </mc:AlternateContent>
      <p:sp>
        <p:nvSpPr>
          <p:cNvPr id="11" name="Rectangle 10"/>
          <p:cNvSpPr/>
          <p:nvPr/>
        </p:nvSpPr>
        <p:spPr>
          <a:xfrm>
            <a:off x="468131" y="4981453"/>
            <a:ext cx="3871639" cy="17096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4676523" y="4981452"/>
            <a:ext cx="4235248" cy="17386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72190" y="2711733"/>
            <a:ext cx="251520" cy="285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7" name="Rectangle 16"/>
          <p:cNvSpPr/>
          <p:nvPr/>
        </p:nvSpPr>
        <p:spPr>
          <a:xfrm>
            <a:off x="4161905" y="2734371"/>
            <a:ext cx="251520" cy="2852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Tree>
    <p:extLst>
      <p:ext uri="{BB962C8B-B14F-4D97-AF65-F5344CB8AC3E}">
        <p14:creationId xmlns:p14="http://schemas.microsoft.com/office/powerpoint/2010/main" val="14383389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1"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741118"/>
            <a:ext cx="8280920" cy="830997"/>
          </a:xfrm>
          <a:prstGeom prst="rect">
            <a:avLst/>
          </a:prstGeom>
          <a:noFill/>
        </p:spPr>
        <p:txBody>
          <a:bodyPr wrap="square" rtlCol="0">
            <a:spAutoFit/>
          </a:bodyPr>
          <a:lstStyle/>
          <a:p>
            <a:r>
              <a:rPr lang="en-GB" sz="2400" dirty="0"/>
              <a:t>Here’s a surd. What could we multiply it by such that it’s no longer an irrational number?</a:t>
            </a:r>
          </a:p>
        </p:txBody>
      </p:sp>
      <p:grpSp>
        <p:nvGrpSpPr>
          <p:cNvPr id="7" name="Group 6"/>
          <p:cNvGrpSpPr/>
          <p:nvPr/>
        </p:nvGrpSpPr>
        <p:grpSpPr>
          <a:xfrm>
            <a:off x="0" y="0"/>
            <a:ext cx="9143074" cy="599127"/>
            <a:chOff x="0" y="13335"/>
            <a:chExt cx="9144218" cy="599127"/>
          </a:xfrm>
        </p:grpSpPr>
        <p:sp>
          <p:nvSpPr>
            <p:cNvPr id="8"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b="1" dirty="0"/>
                <a:t>6</a:t>
              </a:r>
              <a:r>
                <a:rPr lang="en-GB" sz="3200" dirty="0"/>
                <a:t> :: Rationalising The Denominator</a:t>
              </a:r>
            </a:p>
          </p:txBody>
        </p:sp>
        <p:cxnSp>
          <p:nvCxnSpPr>
            <p:cNvPr id="9" name="Straight Connector 8"/>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4" name="TextBox 3"/>
              <p:cNvSpPr txBox="1"/>
              <p:nvPr/>
            </p:nvSpPr>
            <p:spPr>
              <a:xfrm>
                <a:off x="2771800" y="1714106"/>
                <a:ext cx="3348372" cy="7929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4000" b="0" i="1" smtClean="0">
                              <a:latin typeface="Cambria Math" panose="02040503050406030204" pitchFamily="18" charset="0"/>
                            </a:rPr>
                          </m:ctrlPr>
                        </m:radPr>
                        <m:deg/>
                        <m:e>
                          <m:r>
                            <a:rPr lang="en-GB" sz="4000" b="0" i="1" smtClean="0">
                              <a:latin typeface="Cambria Math" panose="02040503050406030204" pitchFamily="18" charset="0"/>
                            </a:rPr>
                            <m:t>5</m:t>
                          </m:r>
                        </m:e>
                      </m:rad>
                      <m:r>
                        <a:rPr lang="en-GB" sz="4000" b="0" i="1" smtClean="0">
                          <a:latin typeface="Cambria Math" panose="02040503050406030204" pitchFamily="18" charset="0"/>
                        </a:rPr>
                        <m:t>×</m:t>
                      </m:r>
                      <m:rad>
                        <m:radPr>
                          <m:degHide m:val="on"/>
                          <m:ctrlPr>
                            <a:rPr lang="en-GB" sz="4000" b="0" i="1" smtClean="0">
                              <a:latin typeface="Cambria Math" panose="02040503050406030204" pitchFamily="18" charset="0"/>
                            </a:rPr>
                          </m:ctrlPr>
                        </m:radPr>
                        <m:deg/>
                        <m:e>
                          <m:r>
                            <a:rPr lang="en-GB" sz="4000" b="0" i="1" smtClean="0">
                              <a:latin typeface="Cambria Math" panose="02040503050406030204" pitchFamily="18" charset="0"/>
                            </a:rPr>
                            <m:t>5</m:t>
                          </m:r>
                        </m:e>
                      </m:rad>
                      <m:r>
                        <a:rPr lang="en-GB" sz="4000" b="0" i="1" smtClean="0">
                          <a:latin typeface="Cambria Math" panose="02040503050406030204" pitchFamily="18" charset="0"/>
                        </a:rPr>
                        <m:t>=5</m:t>
                      </m:r>
                    </m:oMath>
                  </m:oMathPara>
                </a14:m>
                <a:endParaRPr lang="en-GB" sz="4000" dirty="0"/>
              </a:p>
            </p:txBody>
          </p:sp>
        </mc:Choice>
        <mc:Fallback xmlns="">
          <p:sp>
            <p:nvSpPr>
              <p:cNvPr id="4" name="TextBox 3"/>
              <p:cNvSpPr txBox="1">
                <a:spLocks noRot="1" noChangeAspect="1" noMove="1" noResize="1" noEditPoints="1" noAdjustHandles="1" noChangeArrowheads="1" noChangeShapeType="1" noTextEdit="1"/>
              </p:cNvSpPr>
              <p:nvPr/>
            </p:nvSpPr>
            <p:spPr>
              <a:xfrm>
                <a:off x="2771800" y="1714106"/>
                <a:ext cx="3348372" cy="792974"/>
              </a:xfrm>
              <a:prstGeom prst="rect">
                <a:avLst/>
              </a:prstGeom>
              <a:blipFill rotWithShape="0">
                <a:blip r:embed="rId2"/>
                <a:stretch>
                  <a:fillRect/>
                </a:stretch>
              </a:blipFill>
            </p:spPr>
            <p:txBody>
              <a:bodyPr/>
              <a:lstStyle/>
              <a:p>
                <a:r>
                  <a:rPr lang="en-GB">
                    <a:noFill/>
                  </a:rPr>
                  <a:t> </a:t>
                </a:r>
              </a:p>
            </p:txBody>
          </p:sp>
        </mc:Fallback>
      </mc:AlternateContent>
      <p:sp>
        <p:nvSpPr>
          <p:cNvPr id="11" name="Rectangle 10"/>
          <p:cNvSpPr/>
          <p:nvPr/>
        </p:nvSpPr>
        <p:spPr>
          <a:xfrm>
            <a:off x="4247392" y="1714105"/>
            <a:ext cx="732232" cy="7867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5472100" y="1714104"/>
            <a:ext cx="828092" cy="7867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TextBox 12"/>
          <p:cNvSpPr txBox="1"/>
          <p:nvPr/>
        </p:nvSpPr>
        <p:spPr>
          <a:xfrm>
            <a:off x="395536" y="4293096"/>
            <a:ext cx="3635832" cy="2308324"/>
          </a:xfrm>
          <a:prstGeom prst="rect">
            <a:avLst/>
          </a:prstGeom>
          <a:noFill/>
        </p:spPr>
        <p:txBody>
          <a:bodyPr wrap="square" rtlCol="0">
            <a:spAutoFit/>
          </a:bodyPr>
          <a:lstStyle/>
          <a:p>
            <a:r>
              <a:rPr lang="en-GB" sz="1600" dirty="0"/>
              <a:t>In this fraction, the denominator is irrational. ‘</a:t>
            </a:r>
            <a:r>
              <a:rPr lang="en-GB" sz="1600" b="1" dirty="0"/>
              <a:t>Rationalising the denominator</a:t>
            </a:r>
            <a:r>
              <a:rPr lang="en-GB" sz="1600" dirty="0"/>
              <a:t>’ means making the denominator a rational number.</a:t>
            </a:r>
          </a:p>
          <a:p>
            <a:endParaRPr lang="en-GB" sz="1600" dirty="0"/>
          </a:p>
          <a:p>
            <a:r>
              <a:rPr lang="en-GB" sz="1600" dirty="0"/>
              <a:t>What could we multiply this fraction by to both rationalise the denominator, but leave the value of the fraction unchanged?</a:t>
            </a:r>
          </a:p>
        </p:txBody>
      </p:sp>
      <mc:AlternateContent xmlns:mc="http://schemas.openxmlformats.org/markup-compatibility/2006" xmlns:a14="http://schemas.microsoft.com/office/drawing/2010/main">
        <mc:Choice Requires="a14">
          <p:sp>
            <p:nvSpPr>
              <p:cNvPr id="5" name="TextBox 4"/>
              <p:cNvSpPr txBox="1"/>
              <p:nvPr/>
            </p:nvSpPr>
            <p:spPr>
              <a:xfrm>
                <a:off x="2687133" y="2644174"/>
                <a:ext cx="3366374" cy="1363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1</m:t>
                          </m:r>
                        </m:num>
                        <m:den>
                          <m:rad>
                            <m:radPr>
                              <m:degHide m:val="on"/>
                              <m:ctrlPr>
                                <a:rPr lang="en-GB" sz="3600" b="0" i="1" smtClean="0">
                                  <a:latin typeface="Cambria Math" panose="02040503050406030204" pitchFamily="18" charset="0"/>
                                </a:rPr>
                              </m:ctrlPr>
                            </m:radPr>
                            <m:deg/>
                            <m:e>
                              <m:r>
                                <a:rPr lang="en-GB" sz="3600" b="0" i="1" smtClean="0">
                                  <a:latin typeface="Cambria Math" panose="02040503050406030204" pitchFamily="18" charset="0"/>
                                </a:rPr>
                                <m:t>2</m:t>
                              </m:r>
                            </m:e>
                          </m:rad>
                        </m:den>
                      </m:f>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ad>
                            <m:radPr>
                              <m:degHide m:val="on"/>
                              <m:ctrlPr>
                                <a:rPr lang="en-GB" sz="3600" b="0" i="1" smtClean="0">
                                  <a:latin typeface="Cambria Math" panose="02040503050406030204" pitchFamily="18" charset="0"/>
                                </a:rPr>
                              </m:ctrlPr>
                            </m:radPr>
                            <m:deg/>
                            <m:e>
                              <m:r>
                                <a:rPr lang="en-GB" sz="3600" b="0" i="1" smtClean="0">
                                  <a:latin typeface="Cambria Math" panose="02040503050406030204" pitchFamily="18" charset="0"/>
                                </a:rPr>
                                <m:t>2</m:t>
                              </m:r>
                            </m:e>
                          </m:rad>
                        </m:num>
                        <m:den>
                          <m:rad>
                            <m:radPr>
                              <m:degHide m:val="on"/>
                              <m:ctrlPr>
                                <a:rPr lang="en-GB" sz="3600" b="0" i="1" smtClean="0">
                                  <a:latin typeface="Cambria Math" panose="02040503050406030204" pitchFamily="18" charset="0"/>
                                </a:rPr>
                              </m:ctrlPr>
                            </m:radPr>
                            <m:deg/>
                            <m:e>
                              <m:r>
                                <a:rPr lang="en-GB" sz="3600" b="0" i="1" smtClean="0">
                                  <a:latin typeface="Cambria Math" panose="02040503050406030204" pitchFamily="18" charset="0"/>
                                </a:rPr>
                                <m:t>2</m:t>
                              </m:r>
                            </m:e>
                          </m:rad>
                        </m:den>
                      </m:f>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ad>
                            <m:radPr>
                              <m:degHide m:val="on"/>
                              <m:ctrlPr>
                                <a:rPr lang="en-GB" sz="3600" b="0" i="1" smtClean="0">
                                  <a:latin typeface="Cambria Math" panose="02040503050406030204" pitchFamily="18" charset="0"/>
                                </a:rPr>
                              </m:ctrlPr>
                            </m:radPr>
                            <m:deg/>
                            <m:e>
                              <m:r>
                                <a:rPr lang="en-GB" sz="3600" b="0" i="1" smtClean="0">
                                  <a:latin typeface="Cambria Math" panose="02040503050406030204" pitchFamily="18" charset="0"/>
                                </a:rPr>
                                <m:t>2</m:t>
                              </m:r>
                            </m:e>
                          </m:rad>
                        </m:num>
                        <m:den>
                          <m:r>
                            <a:rPr lang="en-GB" sz="3600" b="0" i="1" smtClean="0">
                              <a:latin typeface="Cambria Math" panose="02040503050406030204" pitchFamily="18" charset="0"/>
                            </a:rPr>
                            <m:t>2</m:t>
                          </m:r>
                        </m:den>
                      </m:f>
                    </m:oMath>
                  </m:oMathPara>
                </a14:m>
                <a:endParaRPr lang="en-GB" sz="3600" dirty="0"/>
              </a:p>
            </p:txBody>
          </p:sp>
        </mc:Choice>
        <mc:Fallback xmlns="">
          <p:sp>
            <p:nvSpPr>
              <p:cNvPr id="5" name="TextBox 4"/>
              <p:cNvSpPr txBox="1">
                <a:spLocks noRot="1" noChangeAspect="1" noMove="1" noResize="1" noEditPoints="1" noAdjustHandles="1" noChangeArrowheads="1" noChangeShapeType="1" noTextEdit="1"/>
              </p:cNvSpPr>
              <p:nvPr/>
            </p:nvSpPr>
            <p:spPr>
              <a:xfrm>
                <a:off x="2687133" y="2644174"/>
                <a:ext cx="3366374" cy="1363194"/>
              </a:xfrm>
              <a:prstGeom prst="rect">
                <a:avLst/>
              </a:prstGeom>
              <a:blipFill rotWithShape="0">
                <a:blip r:embed="rId3"/>
                <a:stretch>
                  <a:fillRect/>
                </a:stretch>
              </a:blipFill>
            </p:spPr>
            <p:txBody>
              <a:bodyPr/>
              <a:lstStyle/>
              <a:p>
                <a:r>
                  <a:rPr lang="en-GB">
                    <a:noFill/>
                  </a:rPr>
                  <a:t> </a:t>
                </a:r>
              </a:p>
            </p:txBody>
          </p:sp>
        </mc:Fallback>
      </mc:AlternateContent>
      <p:cxnSp>
        <p:nvCxnSpPr>
          <p:cNvPr id="10" name="Straight Arrow Connector 9"/>
          <p:cNvCxnSpPr>
            <a:stCxn id="13" idx="0"/>
          </p:cNvCxnSpPr>
          <p:nvPr/>
        </p:nvCxnSpPr>
        <p:spPr>
          <a:xfrm flipV="1">
            <a:off x="2213452" y="3789040"/>
            <a:ext cx="630356" cy="504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031368" y="2649765"/>
            <a:ext cx="683851" cy="1437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5218928" y="2649765"/>
            <a:ext cx="683851" cy="1437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TextBox 16"/>
          <p:cNvSpPr txBox="1"/>
          <p:nvPr/>
        </p:nvSpPr>
        <p:spPr>
          <a:xfrm>
            <a:off x="5186015" y="4311647"/>
            <a:ext cx="3312368"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Bro Side Note</a:t>
            </a:r>
            <a:r>
              <a:rPr lang="en-GB" sz="1600" dirty="0"/>
              <a:t>: There’s two reasons why we might want to do this:</a:t>
            </a:r>
          </a:p>
          <a:p>
            <a:pPr marL="342900" indent="-342900">
              <a:buFont typeface="+mj-lt"/>
              <a:buAutoNum type="arabicPeriod"/>
            </a:pPr>
            <a:r>
              <a:rPr lang="en-GB" sz="1600" dirty="0"/>
              <a:t>For aesthetic reasons, it makes more sense to say “half of root 2” rather than “one root two-</a:t>
            </a:r>
            <a:r>
              <a:rPr lang="en-GB" sz="1600" dirty="0" err="1"/>
              <a:t>th</a:t>
            </a:r>
            <a:r>
              <a:rPr lang="en-GB" sz="1600" dirty="0"/>
              <a:t> of 1”. It’s nice to divide by something whole!</a:t>
            </a:r>
          </a:p>
          <a:p>
            <a:pPr marL="342900" indent="-342900">
              <a:buFont typeface="+mj-lt"/>
              <a:buAutoNum type="arabicPeriod"/>
            </a:pPr>
            <a:r>
              <a:rPr lang="en-GB" sz="1600" dirty="0"/>
              <a:t>It makes it easier for us to add expressions involving surds. </a:t>
            </a:r>
          </a:p>
        </p:txBody>
      </p:sp>
    </p:spTree>
    <p:extLst>
      <p:ext uri="{BB962C8B-B14F-4D97-AF65-F5344CB8AC3E}">
        <p14:creationId xmlns:p14="http://schemas.microsoft.com/office/powerpoint/2010/main" val="7290909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grpId="1"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seq concurrent="1" nextAc="seek">
              <p:cTn id="25" restart="whenNotActive" fill="hold" evtFilter="cancelBubble" nodeType="interactiveSeq">
                <p:stCondLst>
                  <p:cond evt="onClick" delay="0">
                    <p:tgtEl>
                      <p:spTgt spid="15"/>
                    </p:tgtEl>
                  </p:cond>
                </p:stCondLst>
                <p:endSync evt="end" delay="0">
                  <p:rtn val="all"/>
                </p:endSync>
                <p:childTnLst>
                  <p:par>
                    <p:cTn id="26" fill="hold">
                      <p:stCondLst>
                        <p:cond delay="0"/>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31" restart="whenNotActive" fill="hold" evtFilter="cancelBubble" nodeType="interactiveSeq">
                <p:stCondLst>
                  <p:cond evt="onClick" delay="0">
                    <p:tgtEl>
                      <p:spTgt spid="16"/>
                    </p:tgtEl>
                  </p:cond>
                </p:stCondLst>
                <p:endSync evt="end" delay="0">
                  <p:rtn val="all"/>
                </p:endSync>
                <p:childTnLst>
                  <p:par>
                    <p:cTn id="32" fill="hold">
                      <p:stCondLst>
                        <p:cond delay="0"/>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childTnLst>
              </p:cTn>
              <p:nextCondLst>
                <p:cond evt="onClick" delay="0">
                  <p:tgtEl>
                    <p:spTgt spid="16"/>
                  </p:tgtEl>
                </p:cond>
              </p:nextCondLst>
            </p:seq>
          </p:childTnLst>
        </p:cTn>
      </p:par>
    </p:tnLst>
    <p:bldLst>
      <p:bldP spid="11" grpId="0" animBg="1"/>
      <p:bldP spid="12" grpId="0" animBg="1"/>
      <p:bldP spid="13" grpId="0"/>
      <p:bldP spid="5" grpId="0"/>
      <p:bldP spid="15" grpId="0" animBg="1"/>
      <p:bldP spid="15" grpId="1" animBg="1"/>
      <p:bldP spid="16" grpId="0" animBg="1"/>
      <p:bldP spid="16" grpId="1"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1535992" y="1214483"/>
                <a:ext cx="4680520" cy="500252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a:rPr>
                            <m:t>3</m:t>
                          </m:r>
                        </m:num>
                        <m:den>
                          <m:rad>
                            <m:radPr>
                              <m:degHide m:val="on"/>
                              <m:ctrlPr>
                                <a:rPr lang="en-GB" sz="2400" b="0" i="1" smtClean="0">
                                  <a:latin typeface="Cambria Math" panose="02040503050406030204" pitchFamily="18" charset="0"/>
                                </a:rPr>
                              </m:ctrlPr>
                            </m:radPr>
                            <m:deg/>
                            <m:e>
                              <m:r>
                                <a:rPr lang="en-GB" sz="2400" b="0" i="1" smtClean="0">
                                  <a:latin typeface="Cambria Math"/>
                                </a:rPr>
                                <m:t>2</m:t>
                              </m:r>
                            </m:e>
                          </m:rad>
                        </m:den>
                      </m:f>
                      <m:r>
                        <a:rPr lang="en-GB" sz="2400" b="0" i="1" smtClean="0">
                          <a:latin typeface="Cambria Math"/>
                        </a:rPr>
                        <m:t>=</m:t>
                      </m:r>
                      <m:f>
                        <m:fPr>
                          <m:ctrlPr>
                            <a:rPr lang="en-GB" sz="2400" b="1" i="1" smtClean="0">
                              <a:latin typeface="Cambria Math" panose="02040503050406030204" pitchFamily="18" charset="0"/>
                            </a:rPr>
                          </m:ctrlPr>
                        </m:fPr>
                        <m:num>
                          <m:r>
                            <a:rPr lang="en-GB" sz="2400" b="1" i="1" smtClean="0">
                              <a:latin typeface="Cambria Math"/>
                            </a:rPr>
                            <m:t>𝟑</m:t>
                          </m:r>
                          <m:rad>
                            <m:radPr>
                              <m:degHide m:val="on"/>
                              <m:ctrlPr>
                                <a:rPr lang="en-GB" sz="2400" b="1" i="1" smtClean="0">
                                  <a:latin typeface="Cambria Math" panose="02040503050406030204" pitchFamily="18" charset="0"/>
                                </a:rPr>
                              </m:ctrlPr>
                            </m:radPr>
                            <m:deg/>
                            <m:e>
                              <m:r>
                                <a:rPr lang="en-GB" sz="2400" b="1" i="1" smtClean="0">
                                  <a:latin typeface="Cambria Math"/>
                                </a:rPr>
                                <m:t>𝟐</m:t>
                              </m:r>
                            </m:e>
                          </m:rad>
                        </m:num>
                        <m:den>
                          <m:r>
                            <a:rPr lang="en-GB" sz="2400" b="1" i="1" smtClean="0">
                              <a:latin typeface="Cambria Math"/>
                            </a:rPr>
                            <m:t>𝟐</m:t>
                          </m:r>
                        </m:den>
                      </m:f>
                    </m:oMath>
                  </m:oMathPara>
                </a14:m>
                <a:endParaRPr lang="en-GB" sz="2400" b="1" dirty="0"/>
              </a:p>
              <a:p>
                <a:endParaRPr lang="en-GB" sz="2400" dirty="0"/>
              </a:p>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a:rPr>
                            <m:t>6</m:t>
                          </m:r>
                        </m:num>
                        <m:den>
                          <m:rad>
                            <m:radPr>
                              <m:degHide m:val="on"/>
                              <m:ctrlPr>
                                <a:rPr lang="en-GB" sz="2400" b="0" i="1" smtClean="0">
                                  <a:latin typeface="Cambria Math" panose="02040503050406030204" pitchFamily="18" charset="0"/>
                                </a:rPr>
                              </m:ctrlPr>
                            </m:radPr>
                            <m:deg/>
                            <m:e>
                              <m:r>
                                <a:rPr lang="en-GB" sz="2400" b="0" i="1" smtClean="0">
                                  <a:latin typeface="Cambria Math"/>
                                </a:rPr>
                                <m:t>3</m:t>
                              </m:r>
                            </m:e>
                          </m:rad>
                        </m:den>
                      </m:f>
                      <m:r>
                        <a:rPr lang="en-GB" sz="2400" b="0" i="1" smtClean="0">
                          <a:latin typeface="Cambria Math"/>
                        </a:rPr>
                        <m:t>=</m:t>
                      </m:r>
                      <m:f>
                        <m:fPr>
                          <m:ctrlPr>
                            <a:rPr lang="en-GB" sz="2400" b="1" i="1" smtClean="0">
                              <a:latin typeface="Cambria Math" panose="02040503050406030204" pitchFamily="18" charset="0"/>
                            </a:rPr>
                          </m:ctrlPr>
                        </m:fPr>
                        <m:num>
                          <m:r>
                            <a:rPr lang="en-GB" sz="2400" b="1" i="1" smtClean="0">
                              <a:latin typeface="Cambria Math"/>
                            </a:rPr>
                            <m:t>𝟔</m:t>
                          </m:r>
                          <m:rad>
                            <m:radPr>
                              <m:degHide m:val="on"/>
                              <m:ctrlPr>
                                <a:rPr lang="en-GB" sz="2400" b="1" i="1" smtClean="0">
                                  <a:latin typeface="Cambria Math" panose="02040503050406030204" pitchFamily="18" charset="0"/>
                                </a:rPr>
                              </m:ctrlPr>
                            </m:radPr>
                            <m:deg/>
                            <m:e>
                              <m:r>
                                <a:rPr lang="en-GB" sz="2400" b="1" i="1" smtClean="0">
                                  <a:latin typeface="Cambria Math"/>
                                </a:rPr>
                                <m:t>𝟑</m:t>
                              </m:r>
                            </m:e>
                          </m:rad>
                        </m:num>
                        <m:den>
                          <m:r>
                            <a:rPr lang="en-GB" sz="2400" b="1" i="1" smtClean="0">
                              <a:latin typeface="Cambria Math"/>
                            </a:rPr>
                            <m:t>𝟑</m:t>
                          </m:r>
                        </m:den>
                      </m:f>
                      <m:r>
                        <a:rPr lang="en-GB" sz="2400" b="0" i="1" smtClean="0">
                          <a:latin typeface="Cambria Math"/>
                        </a:rPr>
                        <m:t>=</m:t>
                      </m:r>
                      <m:r>
                        <a:rPr lang="en-GB" sz="2400" b="1" i="1" smtClean="0">
                          <a:latin typeface="Cambria Math"/>
                        </a:rPr>
                        <m:t>𝟐</m:t>
                      </m:r>
                      <m:rad>
                        <m:radPr>
                          <m:degHide m:val="on"/>
                          <m:ctrlPr>
                            <a:rPr lang="en-GB" sz="2400" b="1" i="1" smtClean="0">
                              <a:latin typeface="Cambria Math" panose="02040503050406030204" pitchFamily="18" charset="0"/>
                            </a:rPr>
                          </m:ctrlPr>
                        </m:radPr>
                        <m:deg/>
                        <m:e>
                          <m:r>
                            <a:rPr lang="en-GB" sz="2400" b="1" i="1" smtClean="0">
                              <a:latin typeface="Cambria Math"/>
                            </a:rPr>
                            <m:t>𝟑</m:t>
                          </m:r>
                        </m:e>
                      </m:rad>
                    </m:oMath>
                  </m:oMathPara>
                </a14:m>
                <a:endParaRPr lang="en-GB" sz="2400" b="1" dirty="0"/>
              </a:p>
              <a:p>
                <a:endParaRPr lang="en-GB" sz="2400" b="1" dirty="0"/>
              </a:p>
              <a:p>
                <a:endParaRPr lang="en-GB" sz="2400" dirty="0"/>
              </a:p>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a:rPr>
                            <m:t>7</m:t>
                          </m:r>
                        </m:num>
                        <m:den>
                          <m:rad>
                            <m:radPr>
                              <m:degHide m:val="on"/>
                              <m:ctrlPr>
                                <a:rPr lang="en-GB" sz="2400" b="0" i="1" smtClean="0">
                                  <a:latin typeface="Cambria Math" panose="02040503050406030204" pitchFamily="18" charset="0"/>
                                </a:rPr>
                              </m:ctrlPr>
                            </m:radPr>
                            <m:deg/>
                            <m:e>
                              <m:r>
                                <a:rPr lang="en-GB" sz="2400" b="0" i="1" smtClean="0">
                                  <a:latin typeface="Cambria Math"/>
                                </a:rPr>
                                <m:t>7</m:t>
                              </m:r>
                            </m:e>
                          </m:rad>
                        </m:den>
                      </m:f>
                      <m:r>
                        <a:rPr lang="en-GB" sz="2400" b="0" i="1" smtClean="0">
                          <a:latin typeface="Cambria Math"/>
                        </a:rPr>
                        <m:t>=</m:t>
                      </m:r>
                      <m:f>
                        <m:fPr>
                          <m:ctrlPr>
                            <a:rPr lang="en-GB" sz="2400" b="1" i="1" smtClean="0">
                              <a:latin typeface="Cambria Math" panose="02040503050406030204" pitchFamily="18" charset="0"/>
                            </a:rPr>
                          </m:ctrlPr>
                        </m:fPr>
                        <m:num>
                          <m:r>
                            <a:rPr lang="en-GB" sz="2400" b="1" i="1" smtClean="0">
                              <a:latin typeface="Cambria Math"/>
                            </a:rPr>
                            <m:t>𝟕</m:t>
                          </m:r>
                          <m:rad>
                            <m:radPr>
                              <m:degHide m:val="on"/>
                              <m:ctrlPr>
                                <a:rPr lang="en-GB" sz="2400" b="1" i="1" smtClean="0">
                                  <a:latin typeface="Cambria Math" panose="02040503050406030204" pitchFamily="18" charset="0"/>
                                </a:rPr>
                              </m:ctrlPr>
                            </m:radPr>
                            <m:deg/>
                            <m:e>
                              <m:r>
                                <a:rPr lang="en-GB" sz="2400" b="1" i="1" smtClean="0">
                                  <a:latin typeface="Cambria Math"/>
                                </a:rPr>
                                <m:t>𝟕</m:t>
                              </m:r>
                            </m:e>
                          </m:rad>
                        </m:num>
                        <m:den>
                          <m:r>
                            <a:rPr lang="en-GB" sz="2400" b="1" i="1" smtClean="0">
                              <a:latin typeface="Cambria Math"/>
                            </a:rPr>
                            <m:t>𝟕</m:t>
                          </m:r>
                        </m:den>
                      </m:f>
                      <m:r>
                        <a:rPr lang="en-GB" sz="2400" b="1" i="1" smtClean="0">
                          <a:latin typeface="Cambria Math"/>
                        </a:rPr>
                        <m:t>=</m:t>
                      </m:r>
                      <m:rad>
                        <m:radPr>
                          <m:degHide m:val="on"/>
                          <m:ctrlPr>
                            <a:rPr lang="en-GB" sz="2400" b="1" i="1" smtClean="0">
                              <a:latin typeface="Cambria Math" panose="02040503050406030204" pitchFamily="18" charset="0"/>
                            </a:rPr>
                          </m:ctrlPr>
                        </m:radPr>
                        <m:deg/>
                        <m:e>
                          <m:r>
                            <a:rPr lang="en-GB" sz="2400" b="1" i="1" smtClean="0">
                              <a:latin typeface="Cambria Math"/>
                            </a:rPr>
                            <m:t>𝟕</m:t>
                          </m:r>
                        </m:e>
                      </m:rad>
                    </m:oMath>
                  </m:oMathPara>
                </a14:m>
                <a:endParaRPr lang="en-GB" sz="2400" b="1" dirty="0"/>
              </a:p>
              <a:p>
                <a:endParaRPr lang="en-GB" sz="3200" b="1" dirty="0"/>
              </a:p>
              <a:p>
                <a:pPr/>
                <a14:m>
                  <m:oMathPara xmlns:m="http://schemas.openxmlformats.org/officeDocument/2006/math">
                    <m:oMathParaPr>
                      <m:jc m:val="left"/>
                    </m:oMathParaPr>
                    <m:oMath xmlns:m="http://schemas.openxmlformats.org/officeDocument/2006/math">
                      <m:f>
                        <m:fPr>
                          <m:ctrlPr>
                            <a:rPr lang="en-GB" sz="2400" i="1" smtClean="0">
                              <a:latin typeface="Cambria Math" panose="02040503050406030204" pitchFamily="18" charset="0"/>
                            </a:rPr>
                          </m:ctrlPr>
                        </m:fPr>
                        <m:num>
                          <m:r>
                            <a:rPr lang="en-GB" sz="2400" b="0" i="1" smtClean="0">
                              <a:latin typeface="Cambria Math" panose="02040503050406030204" pitchFamily="18" charset="0"/>
                            </a:rPr>
                            <m:t>15</m:t>
                          </m:r>
                        </m:num>
                        <m:den>
                          <m:rad>
                            <m:radPr>
                              <m:degHide m:val="on"/>
                              <m:ctrlPr>
                                <a:rPr lang="en-GB" sz="2400" i="1" smtClean="0">
                                  <a:latin typeface="Cambria Math" panose="02040503050406030204" pitchFamily="18" charset="0"/>
                                </a:rPr>
                              </m:ctrlPr>
                            </m:radPr>
                            <m:deg/>
                            <m:e>
                              <m:r>
                                <a:rPr lang="en-GB" sz="2400" b="0" i="1" smtClean="0">
                                  <a:latin typeface="Cambria Math" panose="02040503050406030204" pitchFamily="18" charset="0"/>
                                </a:rPr>
                                <m:t>5</m:t>
                              </m:r>
                            </m:e>
                          </m:rad>
                        </m:den>
                      </m:f>
                      <m:r>
                        <a:rPr lang="en-GB" sz="2400" b="0" i="1" smtClean="0">
                          <a:latin typeface="Cambria Math" panose="02040503050406030204" pitchFamily="18" charset="0"/>
                        </a:rPr>
                        <m:t>+</m:t>
                      </m:r>
                      <m:rad>
                        <m:radPr>
                          <m:degHide m:val="on"/>
                          <m:ctrlPr>
                            <a:rPr lang="en-GB" sz="2400" i="1" smtClean="0">
                              <a:latin typeface="Cambria Math" panose="02040503050406030204" pitchFamily="18" charset="0"/>
                            </a:rPr>
                          </m:ctrlPr>
                        </m:radPr>
                        <m:deg/>
                        <m:e>
                          <m:r>
                            <a:rPr lang="en-GB" sz="2400" b="0" i="1" smtClean="0">
                              <a:latin typeface="Cambria Math" panose="02040503050406030204" pitchFamily="18" charset="0"/>
                            </a:rPr>
                            <m:t>5</m:t>
                          </m:r>
                        </m:e>
                      </m:rad>
                      <m:r>
                        <a:rPr lang="en-GB" sz="2400" b="0" i="1" smtClean="0">
                          <a:latin typeface="Cambria Math" panose="02040503050406030204" pitchFamily="18" charset="0"/>
                        </a:rPr>
                        <m:t>=</m:t>
                      </m:r>
                      <m:r>
                        <a:rPr lang="en-GB" sz="2400" b="1" i="1" smtClean="0">
                          <a:latin typeface="Cambria Math" panose="02040503050406030204" pitchFamily="18" charset="0"/>
                        </a:rPr>
                        <m:t>𝟑</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𝟓</m:t>
                          </m:r>
                        </m:e>
                      </m:rad>
                      <m:r>
                        <a:rPr lang="en-GB" sz="2400" b="1" i="1" smtClean="0">
                          <a:latin typeface="Cambria Math" panose="02040503050406030204" pitchFamily="18" charset="0"/>
                        </a:rPr>
                        <m:t>+</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𝟓</m:t>
                          </m:r>
                        </m:e>
                      </m:rad>
                      <m:r>
                        <a:rPr lang="en-GB" sz="2400" b="1" i="1" smtClean="0">
                          <a:latin typeface="Cambria Math" panose="02040503050406030204" pitchFamily="18" charset="0"/>
                        </a:rPr>
                        <m:t>=</m:t>
                      </m:r>
                      <m:r>
                        <a:rPr lang="en-GB" sz="2400" b="1" i="1" smtClean="0">
                          <a:latin typeface="Cambria Math" panose="02040503050406030204" pitchFamily="18" charset="0"/>
                        </a:rPr>
                        <m:t>𝟒</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𝟓</m:t>
                          </m:r>
                        </m:e>
                      </m:rad>
                    </m:oMath>
                  </m:oMathPara>
                </a14:m>
                <a:endParaRPr lang="en-GB"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535992" y="1214483"/>
                <a:ext cx="4680520" cy="5002523"/>
              </a:xfrm>
              <a:prstGeom prst="rect">
                <a:avLst/>
              </a:prstGeom>
              <a:blipFill>
                <a:blip r:embed="rId2"/>
                <a:stretch>
                  <a:fillRect/>
                </a:stretch>
              </a:blipFill>
            </p:spPr>
            <p:txBody>
              <a:bodyPr/>
              <a:lstStyle/>
              <a:p>
                <a:r>
                  <a:rPr lang="en-GB">
                    <a:noFill/>
                  </a:rPr>
                  <a:t> </a:t>
                </a:r>
              </a:p>
            </p:txBody>
          </p:sp>
        </mc:Fallback>
      </mc:AlternateContent>
      <p:grpSp>
        <p:nvGrpSpPr>
          <p:cNvPr id="6" name="Group 5"/>
          <p:cNvGrpSpPr/>
          <p:nvPr/>
        </p:nvGrpSpPr>
        <p:grpSpPr>
          <a:xfrm>
            <a:off x="0" y="0"/>
            <a:ext cx="9143074" cy="599127"/>
            <a:chOff x="0" y="13335"/>
            <a:chExt cx="9144218" cy="599127"/>
          </a:xfrm>
        </p:grpSpPr>
        <p:sp>
          <p:nvSpPr>
            <p:cNvPr id="7"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Examples</a:t>
              </a:r>
            </a:p>
          </p:txBody>
        </p:sp>
        <p:cxnSp>
          <p:nvCxnSpPr>
            <p:cNvPr id="8" name="Straight Connector 7"/>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9" name="Rectangle 8"/>
          <p:cNvSpPr/>
          <p:nvPr/>
        </p:nvSpPr>
        <p:spPr>
          <a:xfrm>
            <a:off x="2359337" y="1241985"/>
            <a:ext cx="732232" cy="7867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2399990" y="3960206"/>
            <a:ext cx="1812069" cy="9707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2405017" y="2393162"/>
            <a:ext cx="1731561" cy="8499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4" name="TextBox 13"/>
              <p:cNvSpPr txBox="1"/>
              <p:nvPr/>
            </p:nvSpPr>
            <p:spPr>
              <a:xfrm>
                <a:off x="5451445" y="1668762"/>
                <a:ext cx="2415859" cy="32873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12</m:t>
                          </m:r>
                        </m:num>
                        <m:den>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3</m:t>
                              </m:r>
                            </m:e>
                          </m:rad>
                        </m:den>
                      </m:f>
                      <m:r>
                        <a:rPr lang="en-GB" sz="2400" b="0" i="1" smtClean="0">
                          <a:latin typeface="Cambria Math" panose="02040503050406030204" pitchFamily="18" charset="0"/>
                        </a:rPr>
                        <m:t>=</m:t>
                      </m:r>
                      <m:r>
                        <a:rPr lang="en-GB" sz="2400" b="1" i="1" smtClean="0">
                          <a:latin typeface="Cambria Math" panose="02040503050406030204" pitchFamily="18" charset="0"/>
                        </a:rPr>
                        <m:t>𝟒</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𝟑</m:t>
                          </m:r>
                        </m:e>
                      </m:rad>
                    </m:oMath>
                  </m:oMathPara>
                </a14:m>
                <a:endParaRPr lang="en-GB" sz="2400" b="1" dirty="0"/>
              </a:p>
              <a:p>
                <a:endParaRPr lang="en-GB" sz="2400" dirty="0"/>
              </a:p>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2</m:t>
                          </m:r>
                        </m:num>
                        <m:den>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6</m:t>
                              </m:r>
                            </m:e>
                          </m:rad>
                        </m:den>
                      </m:f>
                      <m:r>
                        <a:rPr lang="en-GB" sz="2400" b="0" i="1" smtClean="0">
                          <a:latin typeface="Cambria Math" panose="02040503050406030204" pitchFamily="18" charset="0"/>
                        </a:rPr>
                        <m:t>=</m:t>
                      </m:r>
                      <m:f>
                        <m:fPr>
                          <m:ctrlPr>
                            <a:rPr lang="en-GB" sz="2400" b="1" i="1" smtClean="0">
                              <a:latin typeface="Cambria Math" panose="02040503050406030204" pitchFamily="18" charset="0"/>
                            </a:rPr>
                          </m:ctrlPr>
                        </m:fPr>
                        <m:num>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𝟔</m:t>
                              </m:r>
                            </m:e>
                          </m:rad>
                        </m:num>
                        <m:den>
                          <m:r>
                            <a:rPr lang="en-GB" sz="2400" b="1" i="1" smtClean="0">
                              <a:latin typeface="Cambria Math" panose="02040503050406030204" pitchFamily="18" charset="0"/>
                            </a:rPr>
                            <m:t>𝟑</m:t>
                          </m:r>
                        </m:den>
                      </m:f>
                    </m:oMath>
                  </m:oMathPara>
                </a14:m>
                <a:endParaRPr lang="en-GB" sz="2400" b="1" dirty="0"/>
              </a:p>
              <a:p>
                <a:endParaRPr lang="en-GB" sz="2400" b="0" dirty="0"/>
              </a:p>
              <a:p>
                <a:pPr/>
                <a14:m>
                  <m:oMathPara xmlns:m="http://schemas.openxmlformats.org/officeDocument/2006/math">
                    <m:oMathParaPr>
                      <m:jc m:val="left"/>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4</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2</m:t>
                              </m:r>
                            </m:e>
                          </m:rad>
                        </m:num>
                        <m:den>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8</m:t>
                              </m:r>
                            </m:e>
                          </m:rad>
                        </m:den>
                      </m:f>
                      <m:r>
                        <a:rPr lang="en-GB" sz="2400" b="0"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𝟏𝟔</m:t>
                          </m:r>
                        </m:num>
                        <m:den>
                          <m:r>
                            <a:rPr lang="en-GB" sz="2400" b="1" i="1" smtClean="0">
                              <a:latin typeface="Cambria Math" panose="02040503050406030204" pitchFamily="18" charset="0"/>
                            </a:rPr>
                            <m:t>𝟖</m:t>
                          </m:r>
                        </m:den>
                      </m:f>
                      <m:r>
                        <a:rPr lang="en-GB" sz="2400" b="1" i="1" smtClean="0">
                          <a:latin typeface="Cambria Math" panose="02040503050406030204" pitchFamily="18" charset="0"/>
                        </a:rPr>
                        <m:t>=</m:t>
                      </m:r>
                      <m:r>
                        <a:rPr lang="en-GB" sz="2400" b="1" i="1" smtClean="0">
                          <a:latin typeface="Cambria Math" panose="02040503050406030204" pitchFamily="18" charset="0"/>
                        </a:rPr>
                        <m:t>𝟐</m:t>
                      </m:r>
                    </m:oMath>
                  </m:oMathPara>
                </a14:m>
                <a:endParaRPr lang="en-GB" sz="24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5451445" y="1668762"/>
                <a:ext cx="2415859" cy="3287375"/>
              </a:xfrm>
              <a:prstGeom prst="rect">
                <a:avLst/>
              </a:prstGeom>
              <a:blipFill rotWithShape="0">
                <a:blip r:embed="rId3"/>
                <a:stretch>
                  <a:fillRect/>
                </a:stretch>
              </a:blipFill>
            </p:spPr>
            <p:txBody>
              <a:bodyPr/>
              <a:lstStyle/>
              <a:p>
                <a:r>
                  <a:rPr lang="en-GB">
                    <a:noFill/>
                  </a:rPr>
                  <a:t> </a:t>
                </a:r>
              </a:p>
            </p:txBody>
          </p:sp>
        </mc:Fallback>
      </mc:AlternateContent>
      <p:sp>
        <p:nvSpPr>
          <p:cNvPr id="15" name="Rectangle 14"/>
          <p:cNvSpPr/>
          <p:nvPr/>
        </p:nvSpPr>
        <p:spPr>
          <a:xfrm>
            <a:off x="6293258" y="1649777"/>
            <a:ext cx="732232" cy="7867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6240396" y="2845720"/>
            <a:ext cx="732232" cy="7867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6451420" y="4044754"/>
            <a:ext cx="1192838" cy="7867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TextBox 17"/>
          <p:cNvSpPr txBox="1"/>
          <p:nvPr/>
        </p:nvSpPr>
        <p:spPr>
          <a:xfrm>
            <a:off x="5069280" y="1081481"/>
            <a:ext cx="2592288"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b="1" dirty="0"/>
              <a:t>Test Your Understanding:</a:t>
            </a:r>
          </a:p>
        </p:txBody>
      </p:sp>
      <p:sp>
        <p:nvSpPr>
          <p:cNvPr id="19" name="Rectangle 18"/>
          <p:cNvSpPr/>
          <p:nvPr/>
        </p:nvSpPr>
        <p:spPr>
          <a:xfrm>
            <a:off x="3075203" y="5273763"/>
            <a:ext cx="2396683" cy="836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12591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9"/>
                    </p:tgtEl>
                  </p:cond>
                </p:stCondLst>
                <p:endSync evt="end" delay="0">
                  <p:rtn val="all"/>
                </p:endSync>
                <p:childTnLst>
                  <p:par>
                    <p:cTn id="16" fill="hold">
                      <p:stCondLst>
                        <p:cond delay="0"/>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1" restart="whenNotActive" fill="hold" evtFilter="cancelBubble" nodeType="interactiveSeq">
                <p:stCondLst>
                  <p:cond evt="onClick" delay="0">
                    <p:tgtEl>
                      <p:spTgt spid="11"/>
                    </p:tgtEl>
                  </p:cond>
                </p:stCondLst>
                <p:endSync evt="end" delay="0">
                  <p:rtn val="all"/>
                </p:endSync>
                <p:childTnLst>
                  <p:par>
                    <p:cTn id="22" fill="hold">
                      <p:stCondLst>
                        <p:cond delay="0"/>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27" restart="whenNotActive" fill="hold" evtFilter="cancelBubble" nodeType="interactiveSeq">
                <p:stCondLst>
                  <p:cond evt="onClick" delay="0">
                    <p:tgtEl>
                      <p:spTgt spid="13"/>
                    </p:tgtEl>
                  </p:cond>
                </p:stCondLst>
                <p:endSync evt="end" delay="0">
                  <p:rtn val="all"/>
                </p:endSync>
                <p:childTnLst>
                  <p:par>
                    <p:cTn id="28" fill="hold">
                      <p:stCondLst>
                        <p:cond delay="0"/>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3" restart="whenNotActive" fill="hold" evtFilter="cancelBubble" nodeType="interactiveSeq">
                <p:stCondLst>
                  <p:cond evt="onClick" delay="0">
                    <p:tgtEl>
                      <p:spTgt spid="15"/>
                    </p:tgtEl>
                  </p:cond>
                </p:stCondLst>
                <p:endSync evt="end" delay="0">
                  <p:rtn val="all"/>
                </p:endSync>
                <p:childTnLst>
                  <p:par>
                    <p:cTn id="34" fill="hold">
                      <p:stCondLst>
                        <p:cond delay="0"/>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39" restart="whenNotActive" fill="hold" evtFilter="cancelBubble" nodeType="interactiveSeq">
                <p:stCondLst>
                  <p:cond evt="onClick" delay="0">
                    <p:tgtEl>
                      <p:spTgt spid="16"/>
                    </p:tgtEl>
                  </p:cond>
                </p:stCondLst>
                <p:endSync evt="end" delay="0">
                  <p:rtn val="all"/>
                </p:endSync>
                <p:childTnLst>
                  <p:par>
                    <p:cTn id="40" fill="hold">
                      <p:stCondLst>
                        <p:cond delay="0"/>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45" restart="whenNotActive" fill="hold" evtFilter="cancelBubble" nodeType="interactiveSeq">
                <p:stCondLst>
                  <p:cond evt="onClick" delay="0">
                    <p:tgtEl>
                      <p:spTgt spid="17"/>
                    </p:tgtEl>
                  </p:cond>
                </p:stCondLst>
                <p:endSync evt="end" delay="0">
                  <p:rtn val="all"/>
                </p:endSync>
                <p:childTnLst>
                  <p:par>
                    <p:cTn id="46" fill="hold">
                      <p:stCondLst>
                        <p:cond delay="0"/>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51" restart="whenNotActive" fill="hold" evtFilter="cancelBubble" nodeType="interactiveSeq">
                <p:stCondLst>
                  <p:cond evt="onClick" delay="0">
                    <p:tgtEl>
                      <p:spTgt spid="19"/>
                    </p:tgtEl>
                  </p:cond>
                </p:stCondLst>
                <p:endSync evt="end" delay="0">
                  <p:rtn val="all"/>
                </p:endSync>
                <p:childTnLst>
                  <p:par>
                    <p:cTn id="52" fill="hold">
                      <p:stCondLst>
                        <p:cond delay="0"/>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19"/>
                                        </p:tgtEl>
                                      </p:cBhvr>
                                    </p:animEffect>
                                    <p:set>
                                      <p:cBhvr>
                                        <p:cTn id="56"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9" grpId="0" animBg="1"/>
      <p:bldP spid="11" grpId="0" animBg="1"/>
      <p:bldP spid="13" grpId="0" animBg="1"/>
      <p:bldP spid="14" grpId="0"/>
      <p:bldP spid="15" grpId="0" animBg="1"/>
      <p:bldP spid="15" grpId="1" animBg="1"/>
      <p:bldP spid="16" grpId="0" animBg="1"/>
      <p:bldP spid="16" grpId="1" animBg="1"/>
      <p:bldP spid="17" grpId="0" animBg="1"/>
      <p:bldP spid="17" grpId="1"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More Complex Denominators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51520" y="836712"/>
            <a:ext cx="7920880" cy="646331"/>
          </a:xfrm>
          <a:prstGeom prst="rect">
            <a:avLst/>
          </a:prstGeom>
          <a:noFill/>
        </p:spPr>
        <p:txBody>
          <a:bodyPr wrap="square" rtlCol="0">
            <a:spAutoFit/>
          </a:bodyPr>
          <a:lstStyle/>
          <a:p>
            <a:r>
              <a:rPr lang="en-GB" dirty="0"/>
              <a:t>You’ve seen ‘rationalising a denominator’, the idea being that we don’t like to divide things by an irrational number.</a:t>
            </a:r>
          </a:p>
        </p:txBody>
      </p:sp>
      <mc:AlternateContent xmlns:mc="http://schemas.openxmlformats.org/markup-compatibility/2006" xmlns:a14="http://schemas.microsoft.com/office/drawing/2010/main">
        <mc:Choice Requires="a14">
          <p:sp>
            <p:nvSpPr>
              <p:cNvPr id="6" name="Rectangle 5"/>
              <p:cNvSpPr/>
              <p:nvPr/>
            </p:nvSpPr>
            <p:spPr>
              <a:xfrm>
                <a:off x="239981" y="1697208"/>
                <a:ext cx="8064896" cy="1911677"/>
              </a:xfrm>
              <a:prstGeom prst="rect">
                <a:avLst/>
              </a:prstGeom>
            </p:spPr>
            <p:txBody>
              <a:bodyPr wrap="square">
                <a:spAutoFit/>
              </a:bodyPr>
              <a:lstStyle/>
              <a:p>
                <a:r>
                  <a:rPr lang="en-GB" dirty="0"/>
                  <a:t>But what do we multiply the top and bottom by if we have a more complicated denominator?</a:t>
                </a:r>
              </a:p>
              <a:p>
                <a:endParaRPr lang="en-GB" dirty="0"/>
              </a:p>
              <a:p>
                <a:pPr/>
                <a14:m>
                  <m:oMathPara xmlns:m="http://schemas.openxmlformats.org/officeDocument/2006/math">
                    <m:oMathParaPr>
                      <m:jc m:val="centerGroup"/>
                    </m:oMathParaPr>
                    <m:oMath xmlns:m="http://schemas.openxmlformats.org/officeDocument/2006/math">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1</m:t>
                          </m:r>
                        </m:num>
                        <m:den>
                          <m:rad>
                            <m:radPr>
                              <m:degHide m:val="on"/>
                              <m:ctrlPr>
                                <a:rPr lang="en-GB" sz="2800" b="0" i="1" smtClean="0">
                                  <a:latin typeface="Cambria Math" panose="02040503050406030204" pitchFamily="18" charset="0"/>
                                </a:rPr>
                              </m:ctrlPr>
                            </m:radPr>
                            <m:deg/>
                            <m:e>
                              <m:r>
                                <a:rPr lang="en-GB" sz="2800" b="0" i="1" smtClean="0">
                                  <a:latin typeface="Cambria Math" panose="02040503050406030204" pitchFamily="18" charset="0"/>
                                </a:rPr>
                                <m:t>2</m:t>
                              </m:r>
                            </m:e>
                          </m:rad>
                          <m:r>
                            <a:rPr lang="en-GB" sz="2800" b="0" i="1" smtClean="0">
                              <a:latin typeface="Cambria Math" panose="02040503050406030204" pitchFamily="18" charset="0"/>
                            </a:rPr>
                            <m:t>+1</m:t>
                          </m:r>
                        </m:den>
                      </m:f>
                      <m:r>
                        <a:rPr lang="en-GB" sz="2800" b="0" i="1" smtClean="0">
                          <a:latin typeface="Cambria Math" panose="02040503050406030204" pitchFamily="18" charset="0"/>
                        </a:rPr>
                        <m:t>×</m:t>
                      </m:r>
                      <m:f>
                        <m:fPr>
                          <m:ctrlPr>
                            <a:rPr lang="en-GB" sz="2800" b="1" i="1" smtClean="0">
                              <a:latin typeface="Cambria Math" panose="02040503050406030204" pitchFamily="18" charset="0"/>
                            </a:rPr>
                          </m:ctrlPr>
                        </m:fPr>
                        <m:num>
                          <m:rad>
                            <m:radPr>
                              <m:degHide m:val="on"/>
                              <m:ctrlPr>
                                <a:rPr lang="en-GB" sz="2800" b="1" i="1" smtClean="0">
                                  <a:latin typeface="Cambria Math" panose="02040503050406030204" pitchFamily="18" charset="0"/>
                                </a:rPr>
                              </m:ctrlPr>
                            </m:radPr>
                            <m:deg/>
                            <m:e>
                              <m:r>
                                <a:rPr lang="en-GB" sz="2800" b="1" i="1" smtClean="0">
                                  <a:latin typeface="Cambria Math" panose="02040503050406030204" pitchFamily="18" charset="0"/>
                                </a:rPr>
                                <m:t>𝟐</m:t>
                              </m:r>
                            </m:e>
                          </m:rad>
                          <m:r>
                            <a:rPr lang="en-GB" sz="2800" b="1" i="1" smtClean="0">
                              <a:latin typeface="Cambria Math" panose="02040503050406030204" pitchFamily="18" charset="0"/>
                            </a:rPr>
                            <m:t>−</m:t>
                          </m:r>
                          <m:r>
                            <a:rPr lang="en-GB" sz="2800" b="1" i="1" smtClean="0">
                              <a:latin typeface="Cambria Math" panose="02040503050406030204" pitchFamily="18" charset="0"/>
                            </a:rPr>
                            <m:t>𝟏</m:t>
                          </m:r>
                        </m:num>
                        <m:den>
                          <m:rad>
                            <m:radPr>
                              <m:degHide m:val="on"/>
                              <m:ctrlPr>
                                <a:rPr lang="en-GB" sz="2800" b="1" i="1" smtClean="0">
                                  <a:latin typeface="Cambria Math" panose="02040503050406030204" pitchFamily="18" charset="0"/>
                                </a:rPr>
                              </m:ctrlPr>
                            </m:radPr>
                            <m:deg/>
                            <m:e>
                              <m:r>
                                <a:rPr lang="en-GB" sz="2800" b="1" i="1" smtClean="0">
                                  <a:latin typeface="Cambria Math" panose="02040503050406030204" pitchFamily="18" charset="0"/>
                                </a:rPr>
                                <m:t>𝟐</m:t>
                              </m:r>
                            </m:e>
                          </m:rad>
                          <m:r>
                            <a:rPr lang="en-GB" sz="2800" b="1" i="1" smtClean="0">
                              <a:latin typeface="Cambria Math" panose="02040503050406030204" pitchFamily="18" charset="0"/>
                            </a:rPr>
                            <m:t>−</m:t>
                          </m:r>
                          <m:r>
                            <a:rPr lang="en-GB" sz="2800" b="1" i="1" smtClean="0">
                              <a:latin typeface="Cambria Math" panose="02040503050406030204" pitchFamily="18" charset="0"/>
                            </a:rPr>
                            <m:t>𝟏</m:t>
                          </m:r>
                        </m:den>
                      </m:f>
                      <m:r>
                        <a:rPr lang="en-GB" sz="2800" b="1" i="1" smtClean="0">
                          <a:latin typeface="Cambria Math" panose="02040503050406030204" pitchFamily="18" charset="0"/>
                        </a:rPr>
                        <m:t>=</m:t>
                      </m:r>
                      <m:f>
                        <m:fPr>
                          <m:ctrlPr>
                            <a:rPr lang="en-GB" sz="2800" b="1" i="1" smtClean="0">
                              <a:latin typeface="Cambria Math" panose="02040503050406030204" pitchFamily="18" charset="0"/>
                            </a:rPr>
                          </m:ctrlPr>
                        </m:fPr>
                        <m:num>
                          <m:rad>
                            <m:radPr>
                              <m:degHide m:val="on"/>
                              <m:ctrlPr>
                                <a:rPr lang="en-GB" sz="2800" b="1" i="1" smtClean="0">
                                  <a:latin typeface="Cambria Math" panose="02040503050406030204" pitchFamily="18" charset="0"/>
                                </a:rPr>
                              </m:ctrlPr>
                            </m:radPr>
                            <m:deg/>
                            <m:e>
                              <m:r>
                                <a:rPr lang="en-GB" sz="2800" b="1" i="1" smtClean="0">
                                  <a:latin typeface="Cambria Math" panose="02040503050406030204" pitchFamily="18" charset="0"/>
                                </a:rPr>
                                <m:t>𝟐</m:t>
                              </m:r>
                            </m:e>
                          </m:rad>
                          <m:r>
                            <a:rPr lang="en-GB" sz="2800" b="1" i="1" smtClean="0">
                              <a:latin typeface="Cambria Math" panose="02040503050406030204" pitchFamily="18" charset="0"/>
                            </a:rPr>
                            <m:t>−</m:t>
                          </m:r>
                          <m:r>
                            <a:rPr lang="en-GB" sz="2800" b="1" i="1" smtClean="0">
                              <a:latin typeface="Cambria Math" panose="02040503050406030204" pitchFamily="18" charset="0"/>
                            </a:rPr>
                            <m:t>𝟏</m:t>
                          </m:r>
                        </m:num>
                        <m:den>
                          <m:r>
                            <a:rPr lang="en-GB" sz="2800" b="1" i="1" smtClean="0">
                              <a:latin typeface="Cambria Math" panose="02040503050406030204" pitchFamily="18" charset="0"/>
                            </a:rPr>
                            <m:t>𝟏</m:t>
                          </m:r>
                        </m:den>
                      </m:f>
                      <m:r>
                        <a:rPr lang="en-GB" sz="2800" b="1" i="1" smtClean="0">
                          <a:latin typeface="Cambria Math" panose="02040503050406030204" pitchFamily="18" charset="0"/>
                        </a:rPr>
                        <m:t>=</m:t>
                      </m:r>
                      <m:rad>
                        <m:radPr>
                          <m:degHide m:val="on"/>
                          <m:ctrlPr>
                            <a:rPr lang="en-GB" sz="2800" b="1" i="1" smtClean="0">
                              <a:latin typeface="Cambria Math" panose="02040503050406030204" pitchFamily="18" charset="0"/>
                            </a:rPr>
                          </m:ctrlPr>
                        </m:radPr>
                        <m:deg/>
                        <m:e>
                          <m:r>
                            <a:rPr lang="en-GB" sz="2800" b="1" i="1" smtClean="0">
                              <a:latin typeface="Cambria Math" panose="02040503050406030204" pitchFamily="18" charset="0"/>
                            </a:rPr>
                            <m:t>𝟐</m:t>
                          </m:r>
                        </m:e>
                      </m:rad>
                      <m:r>
                        <a:rPr lang="en-GB" sz="2800" b="1" i="1" smtClean="0">
                          <a:latin typeface="Cambria Math" panose="02040503050406030204" pitchFamily="18" charset="0"/>
                        </a:rPr>
                        <m:t>−</m:t>
                      </m:r>
                      <m:r>
                        <a:rPr lang="en-GB" sz="2800" b="1" i="1" smtClean="0">
                          <a:latin typeface="Cambria Math" panose="02040503050406030204" pitchFamily="18" charset="0"/>
                        </a:rPr>
                        <m:t>𝟏</m:t>
                      </m:r>
                    </m:oMath>
                  </m:oMathPara>
                </a14:m>
                <a:endParaRPr lang="en-GB" sz="2800" b="1" dirty="0"/>
              </a:p>
            </p:txBody>
          </p:sp>
        </mc:Choice>
        <mc:Fallback xmlns="">
          <p:sp>
            <p:nvSpPr>
              <p:cNvPr id="6" name="Rectangle 5"/>
              <p:cNvSpPr>
                <a:spLocks noRot="1" noChangeAspect="1" noMove="1" noResize="1" noEditPoints="1" noAdjustHandles="1" noChangeArrowheads="1" noChangeShapeType="1" noTextEdit="1"/>
              </p:cNvSpPr>
              <p:nvPr/>
            </p:nvSpPr>
            <p:spPr>
              <a:xfrm>
                <a:off x="239981" y="1697208"/>
                <a:ext cx="8064896" cy="1911677"/>
              </a:xfrm>
              <a:prstGeom prst="rect">
                <a:avLst/>
              </a:prstGeom>
              <a:blipFill rotWithShape="0">
                <a:blip r:embed="rId2"/>
                <a:stretch>
                  <a:fillRect l="-605" t="-1592"/>
                </a:stretch>
              </a:blipFill>
            </p:spPr>
            <p:txBody>
              <a:bodyPr/>
              <a:lstStyle/>
              <a:p>
                <a:r>
                  <a:rPr lang="en-GB">
                    <a:noFill/>
                  </a:rPr>
                  <a:t> </a:t>
                </a:r>
              </a:p>
            </p:txBody>
          </p:sp>
        </mc:Fallback>
      </mc:AlternateContent>
      <p:sp>
        <p:nvSpPr>
          <p:cNvPr id="9" name="Rectangle 8"/>
          <p:cNvSpPr/>
          <p:nvPr/>
        </p:nvSpPr>
        <p:spPr>
          <a:xfrm>
            <a:off x="2868117" y="2404367"/>
            <a:ext cx="1180949" cy="1337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4444034" y="2404367"/>
            <a:ext cx="2924739" cy="1337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1" name="TextBox 10"/>
              <p:cNvSpPr txBox="1"/>
              <p:nvPr/>
            </p:nvSpPr>
            <p:spPr>
              <a:xfrm>
                <a:off x="527623" y="4449146"/>
                <a:ext cx="7832822"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We basically use the same expression but with the sign reversed (this is known as the </a:t>
                </a:r>
                <a:r>
                  <a:rPr lang="en-GB" i="1" dirty="0"/>
                  <a:t>conjugate</a:t>
                </a:r>
                <a:r>
                  <a:rPr lang="en-GB" dirty="0"/>
                  <a:t>). That way, we obtain the difference of two squares. Since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d>
                      <m:dPr>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2</m:t>
                        </m:r>
                      </m:sup>
                    </m:sSup>
                  </m:oMath>
                </a14:m>
                <a:r>
                  <a:rPr lang="en-GB" dirty="0"/>
                  <a:t>, any surds will be squared and thus we’ll end up with no surds in the denominator.</a:t>
                </a:r>
              </a:p>
            </p:txBody>
          </p:sp>
        </mc:Choice>
        <mc:Fallback xmlns="">
          <p:sp>
            <p:nvSpPr>
              <p:cNvPr id="11" name="TextBox 10"/>
              <p:cNvSpPr txBox="1">
                <a:spLocks noRot="1" noChangeAspect="1" noMove="1" noResize="1" noEditPoints="1" noAdjustHandles="1" noChangeArrowheads="1" noChangeShapeType="1" noTextEdit="1"/>
              </p:cNvSpPr>
              <p:nvPr/>
            </p:nvSpPr>
            <p:spPr>
              <a:xfrm>
                <a:off x="527623" y="4449146"/>
                <a:ext cx="7832822" cy="1200329"/>
              </a:xfrm>
              <a:prstGeom prst="rect">
                <a:avLst/>
              </a:prstGeom>
              <a:blipFill>
                <a:blip r:embed="rId3"/>
                <a:stretch>
                  <a:fillRect l="-543" t="-1990" b="-5970"/>
                </a:stretch>
              </a:blipFill>
            </p:spPr>
            <p:txBody>
              <a:bodyPr/>
              <a:lstStyle/>
              <a:p>
                <a:r>
                  <a:rPr lang="en-GB">
                    <a:noFill/>
                  </a:rPr>
                  <a:t> </a:t>
                </a:r>
              </a:p>
            </p:txBody>
          </p:sp>
        </mc:Fallback>
      </mc:AlternateContent>
    </p:spTree>
    <p:extLst>
      <p:ext uri="{BB962C8B-B14F-4D97-AF65-F5344CB8AC3E}">
        <p14:creationId xmlns:p14="http://schemas.microsoft.com/office/powerpoint/2010/main" val="10833240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nextCondLst>
                <p:cond evt="onClick" delay="0">
                  <p:tgtEl>
                    <p:spTgt spid="9"/>
                  </p:tgtEl>
                </p:cond>
              </p:nextCondLst>
            </p:seq>
            <p:seq concurrent="1" nextAc="seek">
              <p:cTn id="11" restart="whenNotActive" fill="hold" evtFilter="cancelBubble" nodeType="interactiveSeq">
                <p:stCondLst>
                  <p:cond evt="onClick" delay="0">
                    <p:tgtEl>
                      <p:spTgt spid="10"/>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More Examples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683568" y="1052736"/>
                <a:ext cx="5472608" cy="9421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num>
                        <m:den>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6</m:t>
                              </m:r>
                            </m:e>
                          </m:rad>
                          <m:r>
                            <a:rPr lang="en-GB" sz="2400" b="0" i="1" smtClean="0">
                              <a:latin typeface="Cambria Math" panose="02040503050406030204" pitchFamily="18" charset="0"/>
                            </a:rPr>
                            <m:t>−2</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6</m:t>
                              </m:r>
                            </m:e>
                          </m:rad>
                          <m:r>
                            <a:rPr lang="en-GB" sz="2400" b="0" i="1" smtClean="0">
                              <a:latin typeface="Cambria Math" panose="02040503050406030204" pitchFamily="18" charset="0"/>
                            </a:rPr>
                            <m:t>+2</m:t>
                          </m:r>
                        </m:num>
                        <m:den>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6</m:t>
                              </m:r>
                            </m:e>
                          </m:rad>
                          <m:r>
                            <a:rPr lang="en-GB" sz="2400" b="0" i="1" smtClean="0">
                              <a:latin typeface="Cambria Math" panose="02040503050406030204" pitchFamily="18" charset="0"/>
                            </a:rPr>
                            <m:t>+2</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6</m:t>
                              </m:r>
                            </m:e>
                          </m:rad>
                          <m:r>
                            <a:rPr lang="en-GB" sz="2400" b="0" i="1" smtClean="0">
                              <a:latin typeface="Cambria Math" panose="02040503050406030204" pitchFamily="18" charset="0"/>
                            </a:rPr>
                            <m:t>+6</m:t>
                          </m:r>
                        </m:num>
                        <m:den>
                          <m:r>
                            <a:rPr lang="en-GB" sz="2400" b="0" i="1" smtClean="0">
                              <a:latin typeface="Cambria Math" panose="02040503050406030204" pitchFamily="18" charset="0"/>
                            </a:rPr>
                            <m:t>2</m:t>
                          </m:r>
                        </m:den>
                      </m:f>
                    </m:oMath>
                  </m:oMathPara>
                </a14:m>
                <a:endParaRPr lang="en-GB"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683568" y="1052736"/>
                <a:ext cx="5472608" cy="942181"/>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37943" y="1029354"/>
                <a:ext cx="2998553" cy="185884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You can explicitly expand out </a:t>
                </a:r>
                <a14:m>
                  <m:oMath xmlns:m="http://schemas.openxmlformats.org/officeDocument/2006/math">
                    <m:d>
                      <m:dPr>
                        <m:ctrlPr>
                          <a:rPr lang="en-GB" sz="1600" b="0" i="1" smtClean="0">
                            <a:latin typeface="Cambria Math" panose="02040503050406030204" pitchFamily="18" charset="0"/>
                          </a:rPr>
                        </m:ctrlPr>
                      </m:dPr>
                      <m:e>
                        <m:rad>
                          <m:radPr>
                            <m:degHide m:val="on"/>
                            <m:ctrlPr>
                              <a:rPr lang="en-GB" sz="1600" b="0" i="1" smtClean="0">
                                <a:latin typeface="Cambria Math" panose="02040503050406030204" pitchFamily="18" charset="0"/>
                              </a:rPr>
                            </m:ctrlPr>
                          </m:radPr>
                          <m:deg/>
                          <m:e>
                            <m:r>
                              <a:rPr lang="en-GB" sz="1600" b="0" i="1" smtClean="0">
                                <a:latin typeface="Cambria Math" panose="02040503050406030204" pitchFamily="18" charset="0"/>
                              </a:rPr>
                              <m:t>6</m:t>
                            </m:r>
                          </m:e>
                        </m:rad>
                        <m:r>
                          <a:rPr lang="en-GB" sz="1600" b="0" i="1" smtClean="0">
                            <a:latin typeface="Cambria Math" panose="02040503050406030204" pitchFamily="18" charset="0"/>
                          </a:rPr>
                          <m:t>−2</m:t>
                        </m:r>
                      </m:e>
                    </m:d>
                    <m:d>
                      <m:dPr>
                        <m:ctrlPr>
                          <a:rPr lang="en-GB" sz="1600" b="0" i="1" smtClean="0">
                            <a:latin typeface="Cambria Math" panose="02040503050406030204" pitchFamily="18" charset="0"/>
                          </a:rPr>
                        </m:ctrlPr>
                      </m:dPr>
                      <m:e>
                        <m:rad>
                          <m:radPr>
                            <m:degHide m:val="on"/>
                            <m:ctrlPr>
                              <a:rPr lang="en-GB" sz="1600" b="0" i="1" smtClean="0">
                                <a:latin typeface="Cambria Math" panose="02040503050406030204" pitchFamily="18" charset="0"/>
                              </a:rPr>
                            </m:ctrlPr>
                          </m:radPr>
                          <m:deg/>
                          <m:e>
                            <m:r>
                              <a:rPr lang="en-GB" sz="1600" b="0" i="1" smtClean="0">
                                <a:latin typeface="Cambria Math" panose="02040503050406030204" pitchFamily="18" charset="0"/>
                              </a:rPr>
                              <m:t>6</m:t>
                            </m:r>
                          </m:e>
                        </m:rad>
                        <m:r>
                          <a:rPr lang="en-GB" sz="1600" b="0" i="1" smtClean="0">
                            <a:latin typeface="Cambria Math" panose="02040503050406030204" pitchFamily="18" charset="0"/>
                          </a:rPr>
                          <m:t>+2</m:t>
                        </m:r>
                      </m:e>
                    </m:d>
                  </m:oMath>
                </a14:m>
                <a:r>
                  <a:rPr lang="en-GB" sz="1600" dirty="0"/>
                  <a:t> in the denominator, but remember that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𝑎</m:t>
                        </m:r>
                        <m:r>
                          <a:rPr lang="en-GB" sz="1600" b="0" i="1" smtClean="0">
                            <a:latin typeface="Cambria Math" panose="02040503050406030204" pitchFamily="18" charset="0"/>
                          </a:rPr>
                          <m:t>−</m:t>
                        </m:r>
                        <m:r>
                          <a:rPr lang="en-GB" sz="1600" b="0" i="1" smtClean="0">
                            <a:latin typeface="Cambria Math" panose="02040503050406030204" pitchFamily="18" charset="0"/>
                          </a:rPr>
                          <m:t>𝑏</m:t>
                        </m:r>
                      </m:e>
                    </m:d>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𝑎</m:t>
                        </m:r>
                        <m:r>
                          <a:rPr lang="en-GB" sz="1600" b="0" i="1" smtClean="0">
                            <a:latin typeface="Cambria Math" panose="02040503050406030204" pitchFamily="18" charset="0"/>
                          </a:rPr>
                          <m:t>+</m:t>
                        </m:r>
                        <m:r>
                          <a:rPr lang="en-GB" sz="1600" b="0" i="1" smtClean="0">
                            <a:latin typeface="Cambria Math" panose="02040503050406030204" pitchFamily="18" charset="0"/>
                          </a:rPr>
                          <m:t>𝑏</m:t>
                        </m:r>
                      </m:e>
                    </m:d>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𝑎</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𝑏</m:t>
                        </m:r>
                      </m:e>
                      <m:sup>
                        <m:r>
                          <a:rPr lang="en-GB" sz="1600" b="0" i="1" smtClean="0">
                            <a:latin typeface="Cambria Math" panose="02040503050406030204" pitchFamily="18" charset="0"/>
                          </a:rPr>
                          <m:t>2</m:t>
                        </m:r>
                      </m:sup>
                    </m:sSup>
                  </m:oMath>
                </a14:m>
                <a:r>
                  <a:rPr lang="en-GB" sz="1600" dirty="0"/>
                  <a:t> so we can mentally obtain </a:t>
                </a:r>
                <a14:m>
                  <m:oMath xmlns:m="http://schemas.openxmlformats.org/officeDocument/2006/math">
                    <m:r>
                      <a:rPr lang="en-GB" sz="1600" b="0" i="1" smtClean="0">
                        <a:latin typeface="Cambria Math" panose="02040503050406030204" pitchFamily="18" charset="0"/>
                      </a:rPr>
                      <m:t>6−4=2</m:t>
                    </m:r>
                  </m:oMath>
                </a14:m>
                <a:endParaRPr lang="en-GB" sz="1600" dirty="0"/>
              </a:p>
              <a:p>
                <a:r>
                  <a:rPr lang="en-GB" sz="1600" dirty="0"/>
                  <a:t>Just remember: ‘difference of two squares’!</a:t>
                </a:r>
              </a:p>
            </p:txBody>
          </p:sp>
        </mc:Choice>
        <mc:Fallback xmlns="">
          <p:sp>
            <p:nvSpPr>
              <p:cNvPr id="7" name="TextBox 6"/>
              <p:cNvSpPr txBox="1">
                <a:spLocks noRot="1" noChangeAspect="1" noMove="1" noResize="1" noEditPoints="1" noAdjustHandles="1" noChangeArrowheads="1" noChangeShapeType="1" noTextEdit="1"/>
              </p:cNvSpPr>
              <p:nvPr/>
            </p:nvSpPr>
            <p:spPr>
              <a:xfrm>
                <a:off x="6037943" y="1029354"/>
                <a:ext cx="2998553" cy="1858842"/>
              </a:xfrm>
              <a:prstGeom prst="rect">
                <a:avLst/>
              </a:prstGeom>
              <a:blipFill>
                <a:blip r:embed="rId3"/>
                <a:stretch>
                  <a:fillRect l="-605" t="-324" r="-1613" b="-2589"/>
                </a:stretch>
              </a:blipFill>
            </p:spPr>
            <p:txBody>
              <a:bodyPr/>
              <a:lstStyle/>
              <a:p>
                <a:r>
                  <a:rPr lang="en-GB">
                    <a:noFill/>
                  </a:rPr>
                  <a:t> </a:t>
                </a:r>
              </a:p>
            </p:txBody>
          </p:sp>
        </mc:Fallback>
      </mc:AlternateContent>
      <p:cxnSp>
        <p:nvCxnSpPr>
          <p:cNvPr id="9" name="Straight Arrow Connector 8"/>
          <p:cNvCxnSpPr/>
          <p:nvPr/>
        </p:nvCxnSpPr>
        <p:spPr>
          <a:xfrm flipH="1">
            <a:off x="5220072" y="1700808"/>
            <a:ext cx="936104" cy="72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4092304" y="1080655"/>
            <a:ext cx="1127768" cy="9025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2" name="TextBox 11"/>
              <p:cNvSpPr txBox="1"/>
              <p:nvPr/>
            </p:nvSpPr>
            <p:spPr>
              <a:xfrm>
                <a:off x="755576" y="4529342"/>
                <a:ext cx="7704856" cy="13524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2</m:t>
                              </m:r>
                            </m:e>
                          </m:rad>
                          <m:r>
                            <a:rPr lang="en-GB" sz="2400" b="0" i="1" smtClean="0">
                              <a:latin typeface="Cambria Math" panose="02040503050406030204" pitchFamily="18" charset="0"/>
                            </a:rPr>
                            <m:t>+4</m:t>
                          </m:r>
                        </m:num>
                        <m:den>
                          <m:r>
                            <a:rPr lang="en-GB" sz="2400" b="0" i="1" smtClean="0">
                              <a:latin typeface="Cambria Math" panose="02040503050406030204" pitchFamily="18" charset="0"/>
                            </a:rPr>
                            <m:t>5</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2</m:t>
                              </m:r>
                            </m:e>
                          </m:rad>
                          <m:r>
                            <a:rPr lang="en-GB" sz="2400" b="0" i="1" smtClean="0">
                              <a:latin typeface="Cambria Math" panose="02040503050406030204" pitchFamily="18" charset="0"/>
                            </a:rPr>
                            <m:t>−7</m:t>
                          </m:r>
                        </m:den>
                      </m:f>
                      <m:r>
                        <a:rPr lang="en-GB" sz="2400" b="0"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a:latin typeface="Cambria Math" panose="02040503050406030204" pitchFamily="18" charset="0"/>
                            </a:rPr>
                            <m:t>𝟓</m:t>
                          </m:r>
                          <m:rad>
                            <m:radPr>
                              <m:degHide m:val="on"/>
                              <m:ctrlPr>
                                <a:rPr lang="en-GB" sz="2400" b="1" i="1">
                                  <a:latin typeface="Cambria Math" panose="02040503050406030204" pitchFamily="18" charset="0"/>
                                </a:rPr>
                              </m:ctrlPr>
                            </m:radPr>
                            <m:deg/>
                            <m:e>
                              <m:r>
                                <a:rPr lang="en-GB" sz="2400" b="1" i="1">
                                  <a:latin typeface="Cambria Math" panose="02040503050406030204" pitchFamily="18" charset="0"/>
                                </a:rPr>
                                <m:t>𝟐</m:t>
                              </m:r>
                            </m:e>
                          </m:rad>
                          <m:r>
                            <a:rPr lang="en-GB" sz="2400" b="1" i="1" smtClean="0">
                              <a:latin typeface="Cambria Math" panose="02040503050406030204" pitchFamily="18" charset="0"/>
                            </a:rPr>
                            <m:t>+</m:t>
                          </m:r>
                          <m:r>
                            <a:rPr lang="en-GB" sz="2400" b="1" i="1">
                              <a:latin typeface="Cambria Math" panose="02040503050406030204" pitchFamily="18" charset="0"/>
                            </a:rPr>
                            <m:t>𝟕</m:t>
                          </m:r>
                        </m:num>
                        <m:den>
                          <m:r>
                            <a:rPr lang="en-GB" sz="2400" b="1" i="1">
                              <a:latin typeface="Cambria Math" panose="02040503050406030204" pitchFamily="18" charset="0"/>
                            </a:rPr>
                            <m:t>𝟓</m:t>
                          </m:r>
                          <m:rad>
                            <m:radPr>
                              <m:degHide m:val="on"/>
                              <m:ctrlPr>
                                <a:rPr lang="en-GB" sz="2400" b="1" i="1">
                                  <a:latin typeface="Cambria Math" panose="02040503050406030204" pitchFamily="18" charset="0"/>
                                </a:rPr>
                              </m:ctrlPr>
                            </m:radPr>
                            <m:deg/>
                            <m:e>
                              <m:r>
                                <a:rPr lang="en-GB" sz="2400" b="1" i="1">
                                  <a:latin typeface="Cambria Math" panose="02040503050406030204" pitchFamily="18" charset="0"/>
                                </a:rPr>
                                <m:t>𝟐</m:t>
                              </m:r>
                            </m:e>
                          </m:rad>
                          <m:r>
                            <a:rPr lang="en-GB" sz="2400" b="1" i="1" smtClean="0">
                              <a:latin typeface="Cambria Math" panose="02040503050406030204" pitchFamily="18" charset="0"/>
                            </a:rPr>
                            <m:t>+</m:t>
                          </m:r>
                          <m:r>
                            <a:rPr lang="en-GB" sz="2400" b="1" i="1">
                              <a:latin typeface="Cambria Math" panose="02040503050406030204" pitchFamily="18" charset="0"/>
                            </a:rPr>
                            <m:t>𝟕</m:t>
                          </m:r>
                        </m:den>
                      </m:f>
                      <m:r>
                        <a:rPr lang="en-GB" sz="2400" b="1"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𝟑𝟎</m:t>
                          </m:r>
                          <m:r>
                            <a:rPr lang="en-GB" sz="2400" b="1" i="1" smtClean="0">
                              <a:latin typeface="Cambria Math" panose="02040503050406030204" pitchFamily="18" charset="0"/>
                            </a:rPr>
                            <m:t>+</m:t>
                          </m:r>
                          <m:r>
                            <a:rPr lang="en-GB" sz="2400" b="1" i="1" smtClean="0">
                              <a:latin typeface="Cambria Math" panose="02040503050406030204" pitchFamily="18" charset="0"/>
                            </a:rPr>
                            <m:t>𝟐𝟏</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𝟐</m:t>
                              </m:r>
                            </m:e>
                          </m:rad>
                          <m:r>
                            <a:rPr lang="en-GB" sz="2400" b="1" i="1" smtClean="0">
                              <a:latin typeface="Cambria Math" panose="02040503050406030204" pitchFamily="18" charset="0"/>
                            </a:rPr>
                            <m:t>+</m:t>
                          </m:r>
                          <m:r>
                            <a:rPr lang="en-GB" sz="2400" b="1" i="1" smtClean="0">
                              <a:latin typeface="Cambria Math" panose="02040503050406030204" pitchFamily="18" charset="0"/>
                            </a:rPr>
                            <m:t>𝟐𝟎</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𝟐</m:t>
                              </m:r>
                            </m:e>
                          </m:rad>
                          <m:r>
                            <a:rPr lang="en-GB" sz="2400" b="1" i="1" smtClean="0">
                              <a:latin typeface="Cambria Math" panose="02040503050406030204" pitchFamily="18" charset="0"/>
                            </a:rPr>
                            <m:t>+</m:t>
                          </m:r>
                          <m:r>
                            <a:rPr lang="en-GB" sz="2400" b="1" i="1" smtClean="0">
                              <a:latin typeface="Cambria Math" panose="02040503050406030204" pitchFamily="18" charset="0"/>
                            </a:rPr>
                            <m:t>𝟐𝟖</m:t>
                          </m:r>
                        </m:num>
                        <m:den>
                          <m:r>
                            <a:rPr lang="en-GB" sz="2400" b="1" i="1" smtClean="0">
                              <a:latin typeface="Cambria Math" panose="02040503050406030204" pitchFamily="18" charset="0"/>
                            </a:rPr>
                            <m:t>𝟏</m:t>
                          </m:r>
                        </m:den>
                      </m:f>
                    </m:oMath>
                    <m:oMath xmlns:m="http://schemas.openxmlformats.org/officeDocument/2006/math">
                      <m:r>
                        <a:rPr lang="en-GB" sz="2400" b="1" i="1" smtClean="0">
                          <a:latin typeface="Cambria Math" panose="02040503050406030204" pitchFamily="18" charset="0"/>
                        </a:rPr>
                        <m:t>                                       =</m:t>
                      </m:r>
                      <m:r>
                        <a:rPr lang="en-GB" sz="2400" b="1" i="1" smtClean="0">
                          <a:latin typeface="Cambria Math" panose="02040503050406030204" pitchFamily="18" charset="0"/>
                        </a:rPr>
                        <m:t>𝟓𝟖</m:t>
                      </m:r>
                      <m:r>
                        <a:rPr lang="en-GB" sz="2400" b="1" i="1" smtClean="0">
                          <a:latin typeface="Cambria Math" panose="02040503050406030204" pitchFamily="18" charset="0"/>
                        </a:rPr>
                        <m:t>+</m:t>
                      </m:r>
                      <m:r>
                        <a:rPr lang="en-GB" sz="2400" b="1" i="1" smtClean="0">
                          <a:latin typeface="Cambria Math" panose="02040503050406030204" pitchFamily="18" charset="0"/>
                        </a:rPr>
                        <m:t>𝟒𝟏</m:t>
                      </m:r>
                      <m:rad>
                        <m:radPr>
                          <m:degHide m:val="on"/>
                          <m:ctrlPr>
                            <a:rPr lang="en-GB" sz="2400" b="1" i="1" smtClean="0">
                              <a:latin typeface="Cambria Math" panose="02040503050406030204" pitchFamily="18" charset="0"/>
                            </a:rPr>
                          </m:ctrlPr>
                        </m:radPr>
                        <m:deg/>
                        <m:e>
                          <m:r>
                            <a:rPr lang="en-GB" sz="2400" b="1" i="1" smtClean="0">
                              <a:latin typeface="Cambria Math" panose="02040503050406030204" pitchFamily="18" charset="0"/>
                            </a:rPr>
                            <m:t>𝟐</m:t>
                          </m:r>
                        </m:e>
                      </m:rad>
                    </m:oMath>
                  </m:oMathPara>
                </a14:m>
                <a:endParaRPr lang="en-GB" sz="2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755576" y="4529342"/>
                <a:ext cx="7704856" cy="1352486"/>
              </a:xfrm>
              <a:prstGeom prst="rect">
                <a:avLst/>
              </a:prstGeom>
              <a:blipFill rotWithShape="0">
                <a:blip r:embed="rId4"/>
                <a:stretch>
                  <a:fillRect/>
                </a:stretch>
              </a:blipFill>
            </p:spPr>
            <p:txBody>
              <a:bodyPr/>
              <a:lstStyle/>
              <a:p>
                <a:r>
                  <a:rPr lang="en-GB">
                    <a:noFill/>
                  </a:rPr>
                  <a:t> </a:t>
                </a:r>
              </a:p>
            </p:txBody>
          </p:sp>
        </mc:Fallback>
      </mc:AlternateContent>
      <p:sp>
        <p:nvSpPr>
          <p:cNvPr id="10" name="Rectangle 9"/>
          <p:cNvSpPr/>
          <p:nvPr/>
        </p:nvSpPr>
        <p:spPr>
          <a:xfrm>
            <a:off x="2891405" y="4509120"/>
            <a:ext cx="1158837" cy="95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4355976" y="4509120"/>
            <a:ext cx="3600400" cy="13727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2819397" y="1080655"/>
            <a:ext cx="992582" cy="9025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7" name="TextBox 16"/>
              <p:cNvSpPr txBox="1"/>
              <p:nvPr/>
            </p:nvSpPr>
            <p:spPr>
              <a:xfrm>
                <a:off x="1260621" y="3002172"/>
                <a:ext cx="5472608" cy="9421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4</m:t>
                          </m:r>
                        </m:num>
                        <m:den>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3</m:t>
                              </m:r>
                            </m:e>
                          </m:rad>
                          <m:r>
                            <a:rPr lang="en-GB" sz="2400" b="0" i="1" smtClean="0">
                              <a:latin typeface="Cambria Math" panose="02040503050406030204" pitchFamily="18" charset="0"/>
                            </a:rPr>
                            <m:t>+1</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3</m:t>
                              </m:r>
                            </m:e>
                          </m:rad>
                          <m:r>
                            <a:rPr lang="en-GB" sz="2400" b="0" i="1" smtClean="0">
                              <a:latin typeface="Cambria Math" panose="02040503050406030204" pitchFamily="18" charset="0"/>
                            </a:rPr>
                            <m:t>−1</m:t>
                          </m:r>
                        </m:num>
                        <m:den>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3</m:t>
                              </m:r>
                            </m:e>
                          </m:rad>
                          <m:r>
                            <a:rPr lang="en-GB" sz="2400" b="0" i="1" smtClean="0">
                              <a:latin typeface="Cambria Math" panose="02040503050406030204" pitchFamily="18" charset="0"/>
                            </a:rPr>
                            <m:t>−1</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4</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3</m:t>
                              </m:r>
                            </m:e>
                          </m:rad>
                          <m:r>
                            <a:rPr lang="en-GB" sz="2400" b="0" i="1" smtClean="0">
                              <a:latin typeface="Cambria Math" panose="02040503050406030204" pitchFamily="18" charset="0"/>
                            </a:rPr>
                            <m:t>−4</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=2</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3</m:t>
                          </m:r>
                        </m:e>
                      </m:rad>
                      <m:r>
                        <a:rPr lang="en-GB" sz="2400" b="0" i="1" smtClean="0">
                          <a:latin typeface="Cambria Math" panose="02040503050406030204" pitchFamily="18" charset="0"/>
                        </a:rPr>
                        <m:t>−2</m:t>
                      </m:r>
                    </m:oMath>
                  </m:oMathPara>
                </a14:m>
                <a:endParaRPr lang="en-GB"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260621" y="3002172"/>
                <a:ext cx="5472608" cy="942181"/>
              </a:xfrm>
              <a:prstGeom prst="rect">
                <a:avLst/>
              </a:prstGeom>
              <a:blipFill rotWithShape="0">
                <a:blip r:embed="rId5"/>
                <a:stretch>
                  <a:fillRect/>
                </a:stretch>
              </a:blipFill>
            </p:spPr>
            <p:txBody>
              <a:bodyPr/>
              <a:lstStyle/>
              <a:p>
                <a:r>
                  <a:rPr lang="en-GB">
                    <a:noFill/>
                  </a:rPr>
                  <a:t> </a:t>
                </a:r>
              </a:p>
            </p:txBody>
          </p:sp>
        </mc:Fallback>
      </mc:AlternateContent>
      <p:sp>
        <p:nvSpPr>
          <p:cNvPr id="15" name="Rectangle 14"/>
          <p:cNvSpPr/>
          <p:nvPr/>
        </p:nvSpPr>
        <p:spPr>
          <a:xfrm>
            <a:off x="3965474" y="3076500"/>
            <a:ext cx="1127768" cy="9025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2681549" y="3076501"/>
            <a:ext cx="992582" cy="9025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5392085" y="3076500"/>
            <a:ext cx="1295154" cy="9025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7012833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nextCondLst>
                <p:cond evt="onClick" delay="0">
                  <p:tgtEl>
                    <p:spTgt spid="11"/>
                  </p:tgtEl>
                </p:cond>
              </p:nextCondLst>
            </p:seq>
            <p:seq concurrent="1" nextAc="seek">
              <p:cTn id="21" restart="whenNotActive" fill="hold" evtFilter="cancelBubble" nodeType="interactiveSeq">
                <p:stCondLst>
                  <p:cond evt="onClick" delay="0">
                    <p:tgtEl>
                      <p:spTgt spid="13"/>
                    </p:tgtEl>
                  </p:cond>
                </p:stCondLst>
                <p:endSync evt="end" delay="0">
                  <p:rtn val="all"/>
                </p:endSync>
                <p:childTnLst>
                  <p:par>
                    <p:cTn id="22" fill="hold">
                      <p:stCondLst>
                        <p:cond delay="0"/>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27" restart="whenNotActive" fill="hold" evtFilter="cancelBubble" nodeType="interactiveSeq">
                <p:stCondLst>
                  <p:cond evt="onClick" delay="0">
                    <p:tgtEl>
                      <p:spTgt spid="14"/>
                    </p:tgtEl>
                  </p:cond>
                </p:stCondLst>
                <p:endSync evt="end" delay="0">
                  <p:rtn val="all"/>
                </p:endSync>
                <p:childTnLst>
                  <p:par>
                    <p:cTn id="28" fill="hold">
                      <p:stCondLst>
                        <p:cond delay="0"/>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33" restart="whenNotActive" fill="hold" evtFilter="cancelBubble" nodeType="interactiveSeq">
                <p:stCondLst>
                  <p:cond evt="onClick" delay="0">
                    <p:tgtEl>
                      <p:spTgt spid="15"/>
                    </p:tgtEl>
                  </p:cond>
                </p:stCondLst>
                <p:endSync evt="end" delay="0">
                  <p:rtn val="all"/>
                </p:endSync>
                <p:childTnLst>
                  <p:par>
                    <p:cTn id="34" fill="hold">
                      <p:stCondLst>
                        <p:cond delay="0"/>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39" restart="whenNotActive" fill="hold" evtFilter="cancelBubble" nodeType="interactiveSeq">
                <p:stCondLst>
                  <p:cond evt="onClick" delay="0">
                    <p:tgtEl>
                      <p:spTgt spid="16"/>
                    </p:tgtEl>
                  </p:cond>
                </p:stCondLst>
                <p:endSync evt="end" delay="0">
                  <p:rtn val="all"/>
                </p:endSync>
                <p:childTnLst>
                  <p:par>
                    <p:cTn id="40" fill="hold">
                      <p:stCondLst>
                        <p:cond delay="0"/>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45" restart="whenNotActive" fill="hold" evtFilter="cancelBubble" nodeType="interactiveSeq">
                <p:stCondLst>
                  <p:cond evt="onClick" delay="0">
                    <p:tgtEl>
                      <p:spTgt spid="18"/>
                    </p:tgtEl>
                  </p:cond>
                </p:stCondLst>
                <p:endSync evt="end" delay="0">
                  <p:rtn val="all"/>
                </p:endSync>
                <p:childTnLst>
                  <p:par>
                    <p:cTn id="46" fill="hold">
                      <p:stCondLst>
                        <p:cond delay="0"/>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18"/>
                                        </p:tgtEl>
                                      </p:cBhvr>
                                    </p:animEffect>
                                    <p:set>
                                      <p:cBhvr>
                                        <p:cTn id="50"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animBg="1"/>
      <p:bldP spid="11" grpId="0" animBg="1"/>
      <p:bldP spid="10" grpId="0" animBg="1"/>
      <p:bldP spid="13" grpId="0" animBg="1"/>
      <p:bldP spid="14" grpId="0" animBg="1"/>
      <p:bldP spid="15" grpId="0" animBg="1"/>
      <p:bldP spid="16"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8" name="TextBox 7"/>
          <p:cNvSpPr txBox="1"/>
          <p:nvPr/>
        </p:nvSpPr>
        <p:spPr>
          <a:xfrm>
            <a:off x="4788024" y="3801444"/>
            <a:ext cx="345609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AQA IGCSE FM June 2013 Paper 1</a:t>
            </a:r>
          </a:p>
        </p:txBody>
      </p:sp>
      <mc:AlternateContent xmlns:mc="http://schemas.openxmlformats.org/markup-compatibility/2006" xmlns:a14="http://schemas.microsoft.com/office/drawing/2010/main">
        <mc:Choice Requires="a14">
          <p:sp>
            <p:nvSpPr>
              <p:cNvPr id="9" name="TextBox 8"/>
              <p:cNvSpPr txBox="1"/>
              <p:nvPr/>
            </p:nvSpPr>
            <p:spPr>
              <a:xfrm>
                <a:off x="4788024" y="4161484"/>
                <a:ext cx="3960440" cy="997774"/>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Solve </a:t>
                </a: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m:t>
                            </m:r>
                          </m:e>
                        </m:rad>
                        <m:r>
                          <a:rPr lang="en-GB" b="0" i="1" smtClean="0">
                            <a:latin typeface="Cambria Math" panose="02040503050406030204" pitchFamily="18" charset="0"/>
                          </a:rPr>
                          <m:t>−1</m:t>
                        </m:r>
                      </m:e>
                    </m:d>
                    <m:r>
                      <a:rPr lang="en-GB" b="0" i="1" smtClean="0">
                        <a:latin typeface="Cambria Math" panose="02040503050406030204" pitchFamily="18" charset="0"/>
                      </a:rPr>
                      <m:t>=8</m:t>
                    </m:r>
                  </m:oMath>
                </a14:m>
                <a:endParaRPr lang="en-GB" dirty="0"/>
              </a:p>
              <a:p>
                <a:r>
                  <a:rPr lang="en-GB" dirty="0"/>
                  <a:t>Give your answer in the form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m:t>
                        </m:r>
                      </m:e>
                    </m:rad>
                  </m:oMath>
                </a14:m>
                <a:r>
                  <a:rPr lang="en-GB" dirty="0"/>
                  <a:t> where </a:t>
                </a:r>
                <a14:m>
                  <m:oMath xmlns:m="http://schemas.openxmlformats.org/officeDocument/2006/math">
                    <m:r>
                      <a:rPr lang="en-GB" b="0" i="1" smtClean="0">
                        <a:latin typeface="Cambria Math" panose="02040503050406030204" pitchFamily="18" charset="0"/>
                      </a:rPr>
                      <m:t>𝑎</m:t>
                    </m:r>
                  </m:oMath>
                </a14:m>
                <a:r>
                  <a:rPr lang="en-GB" dirty="0"/>
                  <a:t> and </a:t>
                </a:r>
                <a14:m>
                  <m:oMath xmlns:m="http://schemas.openxmlformats.org/officeDocument/2006/math">
                    <m:r>
                      <a:rPr lang="en-GB" b="0" i="1" smtClean="0">
                        <a:latin typeface="Cambria Math" panose="02040503050406030204" pitchFamily="18" charset="0"/>
                      </a:rPr>
                      <m:t>𝑏</m:t>
                    </m:r>
                  </m:oMath>
                </a14:m>
                <a:r>
                  <a:rPr lang="en-GB" dirty="0"/>
                  <a:t> are integers.</a:t>
                </a:r>
              </a:p>
            </p:txBody>
          </p:sp>
        </mc:Choice>
        <mc:Fallback xmlns="">
          <p:sp>
            <p:nvSpPr>
              <p:cNvPr id="9" name="TextBox 8"/>
              <p:cNvSpPr txBox="1">
                <a:spLocks noRot="1" noChangeAspect="1" noMove="1" noResize="1" noEditPoints="1" noAdjustHandles="1" noChangeArrowheads="1" noChangeShapeType="1" noTextEdit="1"/>
              </p:cNvSpPr>
              <p:nvPr/>
            </p:nvSpPr>
            <p:spPr>
              <a:xfrm>
                <a:off x="4788024" y="4161484"/>
                <a:ext cx="3960440" cy="997774"/>
              </a:xfrm>
              <a:prstGeom prst="rect">
                <a:avLst/>
              </a:prstGeom>
              <a:blipFill rotWithShape="0">
                <a:blip r:embed="rId2"/>
                <a:stretch>
                  <a:fillRect b="-105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936169" y="5384937"/>
                <a:ext cx="3664150" cy="1442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r>
                        <a:rPr lang="en-GB" sz="2000" b="1" i="1" smtClean="0">
                          <a:latin typeface="Cambria Math" panose="02040503050406030204" pitchFamily="18" charset="0"/>
                        </a:rPr>
                        <m:t>=</m:t>
                      </m:r>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𝟖</m:t>
                          </m:r>
                        </m:num>
                        <m:den>
                          <m:rad>
                            <m:radPr>
                              <m:degHide m:val="on"/>
                              <m:ctrlPr>
                                <a:rPr lang="en-GB" sz="2000" b="1" i="1" smtClean="0">
                                  <a:latin typeface="Cambria Math" panose="02040503050406030204" pitchFamily="18" charset="0"/>
                                </a:rPr>
                              </m:ctrlPr>
                            </m:radPr>
                            <m:deg/>
                            <m:e>
                              <m:r>
                                <a:rPr lang="en-GB" sz="2000" b="1" i="1" smtClean="0">
                                  <a:latin typeface="Cambria Math" panose="02040503050406030204" pitchFamily="18" charset="0"/>
                                </a:rPr>
                                <m:t>𝟑</m:t>
                              </m:r>
                            </m:e>
                          </m:rad>
                          <m:r>
                            <a:rPr lang="en-GB" sz="2000" b="1" i="1" smtClean="0">
                              <a:latin typeface="Cambria Math" panose="02040503050406030204" pitchFamily="18" charset="0"/>
                            </a:rPr>
                            <m:t>−</m:t>
                          </m:r>
                          <m:r>
                            <a:rPr lang="en-GB" sz="2000" b="1" i="1" smtClean="0">
                              <a:latin typeface="Cambria Math" panose="02040503050406030204" pitchFamily="18" charset="0"/>
                            </a:rPr>
                            <m:t>𝟏</m:t>
                          </m:r>
                        </m:den>
                      </m:f>
                      <m:r>
                        <a:rPr lang="en-GB" sz="2000" b="1" i="1" smtClean="0">
                          <a:latin typeface="Cambria Math" panose="02040503050406030204" pitchFamily="18" charset="0"/>
                        </a:rPr>
                        <m:t>×</m:t>
                      </m:r>
                      <m:f>
                        <m:fPr>
                          <m:ctrlPr>
                            <a:rPr lang="en-GB" sz="2000" b="1" i="1" smtClean="0">
                              <a:latin typeface="Cambria Math" panose="02040503050406030204" pitchFamily="18" charset="0"/>
                            </a:rPr>
                          </m:ctrlPr>
                        </m:fPr>
                        <m:num>
                          <m:rad>
                            <m:radPr>
                              <m:degHide m:val="on"/>
                              <m:ctrlPr>
                                <a:rPr lang="en-GB" sz="2000" b="1" i="1" smtClean="0">
                                  <a:latin typeface="Cambria Math" panose="02040503050406030204" pitchFamily="18" charset="0"/>
                                </a:rPr>
                              </m:ctrlPr>
                            </m:radPr>
                            <m:deg/>
                            <m:e>
                              <m:r>
                                <a:rPr lang="en-GB" sz="2000" b="1" i="1" smtClean="0">
                                  <a:latin typeface="Cambria Math" panose="02040503050406030204" pitchFamily="18" charset="0"/>
                                </a:rPr>
                                <m:t>𝟑</m:t>
                              </m:r>
                            </m:e>
                          </m:rad>
                          <m:r>
                            <a:rPr lang="en-GB" sz="2000" b="1" i="1" smtClean="0">
                              <a:latin typeface="Cambria Math" panose="02040503050406030204" pitchFamily="18" charset="0"/>
                            </a:rPr>
                            <m:t>+</m:t>
                          </m:r>
                          <m:r>
                            <a:rPr lang="en-GB" sz="2000" b="1" i="1" smtClean="0">
                              <a:latin typeface="Cambria Math" panose="02040503050406030204" pitchFamily="18" charset="0"/>
                            </a:rPr>
                            <m:t>𝟏</m:t>
                          </m:r>
                        </m:num>
                        <m:den>
                          <m:rad>
                            <m:radPr>
                              <m:degHide m:val="on"/>
                              <m:ctrlPr>
                                <a:rPr lang="en-GB" sz="2000" b="1" i="1" smtClean="0">
                                  <a:latin typeface="Cambria Math" panose="02040503050406030204" pitchFamily="18" charset="0"/>
                                </a:rPr>
                              </m:ctrlPr>
                            </m:radPr>
                            <m:deg/>
                            <m:e>
                              <m:r>
                                <a:rPr lang="en-GB" sz="2000" b="1" i="1" smtClean="0">
                                  <a:latin typeface="Cambria Math" panose="02040503050406030204" pitchFamily="18" charset="0"/>
                                </a:rPr>
                                <m:t>𝟑</m:t>
                              </m:r>
                            </m:e>
                          </m:rad>
                          <m:r>
                            <a:rPr lang="en-GB" sz="2000" b="1" i="1" smtClean="0">
                              <a:latin typeface="Cambria Math" panose="02040503050406030204" pitchFamily="18" charset="0"/>
                            </a:rPr>
                            <m:t>+</m:t>
                          </m:r>
                          <m:r>
                            <a:rPr lang="en-GB" sz="2000" b="1" i="1" smtClean="0">
                              <a:latin typeface="Cambria Math" panose="02040503050406030204" pitchFamily="18" charset="0"/>
                            </a:rPr>
                            <m:t>𝟏</m:t>
                          </m:r>
                        </m:den>
                      </m:f>
                    </m:oMath>
                    <m:oMath xmlns:m="http://schemas.openxmlformats.org/officeDocument/2006/math">
                      <m:r>
                        <a:rPr lang="en-GB" sz="2000" b="1" i="1" smtClean="0">
                          <a:latin typeface="Cambria Math" panose="02040503050406030204" pitchFamily="18" charset="0"/>
                        </a:rPr>
                        <m:t>    =</m:t>
                      </m:r>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𝟖</m:t>
                          </m:r>
                          <m:rad>
                            <m:radPr>
                              <m:degHide m:val="on"/>
                              <m:ctrlPr>
                                <a:rPr lang="en-GB" sz="2000" b="1" i="1" smtClean="0">
                                  <a:latin typeface="Cambria Math" panose="02040503050406030204" pitchFamily="18" charset="0"/>
                                </a:rPr>
                              </m:ctrlPr>
                            </m:radPr>
                            <m:deg/>
                            <m:e>
                              <m:r>
                                <a:rPr lang="en-GB" sz="2000" b="1" i="1" smtClean="0">
                                  <a:latin typeface="Cambria Math" panose="02040503050406030204" pitchFamily="18" charset="0"/>
                                </a:rPr>
                                <m:t>𝟑</m:t>
                              </m:r>
                            </m:e>
                          </m:rad>
                          <m:r>
                            <a:rPr lang="en-GB" sz="2000" b="1" i="1" smtClean="0">
                              <a:latin typeface="Cambria Math" panose="02040503050406030204" pitchFamily="18" charset="0"/>
                            </a:rPr>
                            <m:t>+</m:t>
                          </m:r>
                          <m:r>
                            <a:rPr lang="en-GB" sz="2000" b="1" i="1" smtClean="0">
                              <a:latin typeface="Cambria Math" panose="02040503050406030204" pitchFamily="18" charset="0"/>
                            </a:rPr>
                            <m:t>𝟖</m:t>
                          </m:r>
                        </m:num>
                        <m:den>
                          <m:r>
                            <a:rPr lang="en-GB" sz="2000" b="1" i="1" smtClean="0">
                              <a:latin typeface="Cambria Math" panose="02040503050406030204" pitchFamily="18" charset="0"/>
                            </a:rPr>
                            <m:t>𝟐</m:t>
                          </m:r>
                        </m:den>
                      </m:f>
                      <m:r>
                        <a:rPr lang="en-GB" sz="2000" b="1" i="1" smtClean="0">
                          <a:latin typeface="Cambria Math" panose="02040503050406030204" pitchFamily="18" charset="0"/>
                        </a:rPr>
                        <m:t>=</m:t>
                      </m:r>
                      <m:r>
                        <a:rPr lang="en-GB" sz="2000" b="1" i="1" smtClean="0">
                          <a:latin typeface="Cambria Math" panose="02040503050406030204" pitchFamily="18" charset="0"/>
                        </a:rPr>
                        <m:t>𝟒</m:t>
                      </m:r>
                      <m:r>
                        <a:rPr lang="en-GB" sz="2000" b="1" i="1" smtClean="0">
                          <a:latin typeface="Cambria Math" panose="02040503050406030204" pitchFamily="18" charset="0"/>
                        </a:rPr>
                        <m:t>+</m:t>
                      </m:r>
                      <m:r>
                        <a:rPr lang="en-GB" sz="2000" b="1" i="1" smtClean="0">
                          <a:latin typeface="Cambria Math" panose="02040503050406030204" pitchFamily="18" charset="0"/>
                        </a:rPr>
                        <m:t>𝟒</m:t>
                      </m:r>
                      <m:rad>
                        <m:radPr>
                          <m:degHide m:val="on"/>
                          <m:ctrlPr>
                            <a:rPr lang="en-GB" sz="2000" b="1" i="1" smtClean="0">
                              <a:latin typeface="Cambria Math" panose="02040503050406030204" pitchFamily="18" charset="0"/>
                            </a:rPr>
                          </m:ctrlPr>
                        </m:radPr>
                        <m:deg/>
                        <m:e>
                          <m:r>
                            <a:rPr lang="en-GB" sz="2000" b="1" i="1" smtClean="0">
                              <a:latin typeface="Cambria Math" panose="02040503050406030204" pitchFamily="18" charset="0"/>
                            </a:rPr>
                            <m:t>𝟑</m:t>
                          </m:r>
                        </m:e>
                      </m:rad>
                    </m:oMath>
                  </m:oMathPara>
                </a14:m>
                <a:endParaRPr lang="en-GB" b="1" dirty="0"/>
              </a:p>
            </p:txBody>
          </p:sp>
        </mc:Choice>
        <mc:Fallback xmlns="">
          <p:sp>
            <p:nvSpPr>
              <p:cNvPr id="10" name="TextBox 9"/>
              <p:cNvSpPr txBox="1">
                <a:spLocks noRot="1" noChangeAspect="1" noMove="1" noResize="1" noEditPoints="1" noAdjustHandles="1" noChangeArrowheads="1" noChangeShapeType="1" noTextEdit="1"/>
              </p:cNvSpPr>
              <p:nvPr/>
            </p:nvSpPr>
            <p:spPr>
              <a:xfrm>
                <a:off x="4936169" y="5384937"/>
                <a:ext cx="3664150" cy="1442767"/>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9501" y="3160980"/>
                <a:ext cx="3960440" cy="1280928"/>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Rationalise the denominator and simplify</a:t>
                </a:r>
              </a:p>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2</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m:t>
                              </m:r>
                            </m:e>
                          </m:rad>
                          <m:r>
                            <a:rPr lang="en-GB" b="0" i="1" smtClean="0">
                              <a:latin typeface="Cambria Math" panose="02040503050406030204" pitchFamily="18" charset="0"/>
                            </a:rPr>
                            <m:t>−1</m:t>
                          </m:r>
                        </m:num>
                        <m:den>
                          <m:r>
                            <a:rPr lang="en-GB" b="0" i="1" smtClean="0">
                              <a:latin typeface="Cambria Math" panose="02040503050406030204" pitchFamily="18" charset="0"/>
                            </a:rPr>
                            <m:t>3</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m:t>
                              </m:r>
                            </m:e>
                          </m:rad>
                          <m:r>
                            <a:rPr lang="en-GB" b="0" i="1" smtClean="0">
                              <a:latin typeface="Cambria Math" panose="02040503050406030204" pitchFamily="18" charset="0"/>
                            </a:rPr>
                            <m:t>+1</m:t>
                          </m:r>
                        </m:den>
                      </m:f>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499501" y="3160980"/>
                <a:ext cx="3960440" cy="1280928"/>
              </a:xfrm>
              <a:prstGeom prst="rect">
                <a:avLst/>
              </a:prstGeom>
              <a:blipFill rotWithShape="0">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43517" y="4755037"/>
                <a:ext cx="3816424" cy="18914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b="1" i="1" smtClean="0">
                              <a:latin typeface="Cambria Math" panose="02040503050406030204" pitchFamily="18" charset="0"/>
                            </a:rPr>
                          </m:ctrlPr>
                        </m:fPr>
                        <m:num>
                          <m:r>
                            <a:rPr lang="en-GB" b="1" i="1">
                              <a:latin typeface="Cambria Math" panose="02040503050406030204" pitchFamily="18" charset="0"/>
                            </a:rPr>
                            <m:t>𝟐</m:t>
                          </m:r>
                          <m:rad>
                            <m:radPr>
                              <m:degHide m:val="on"/>
                              <m:ctrlPr>
                                <a:rPr lang="en-GB" b="1" i="1">
                                  <a:latin typeface="Cambria Math" panose="02040503050406030204" pitchFamily="18" charset="0"/>
                                </a:rPr>
                              </m:ctrlPr>
                            </m:radPr>
                            <m:deg/>
                            <m:e>
                              <m:r>
                                <a:rPr lang="en-GB" b="1" i="1">
                                  <a:latin typeface="Cambria Math" panose="02040503050406030204" pitchFamily="18" charset="0"/>
                                </a:rPr>
                                <m:t>𝟑</m:t>
                              </m:r>
                            </m:e>
                          </m:rad>
                          <m:r>
                            <a:rPr lang="en-GB" b="1" i="1">
                              <a:latin typeface="Cambria Math" panose="02040503050406030204" pitchFamily="18" charset="0"/>
                            </a:rPr>
                            <m:t>−</m:t>
                          </m:r>
                          <m:r>
                            <a:rPr lang="en-GB" b="1" i="1">
                              <a:latin typeface="Cambria Math" panose="02040503050406030204" pitchFamily="18" charset="0"/>
                            </a:rPr>
                            <m:t>𝟏</m:t>
                          </m:r>
                        </m:num>
                        <m:den>
                          <m:r>
                            <a:rPr lang="en-GB" b="1" i="1">
                              <a:latin typeface="Cambria Math" panose="02040503050406030204" pitchFamily="18" charset="0"/>
                            </a:rPr>
                            <m:t>𝟑</m:t>
                          </m:r>
                          <m:rad>
                            <m:radPr>
                              <m:degHide m:val="on"/>
                              <m:ctrlPr>
                                <a:rPr lang="en-GB" b="1" i="1">
                                  <a:latin typeface="Cambria Math" panose="02040503050406030204" pitchFamily="18" charset="0"/>
                                </a:rPr>
                              </m:ctrlPr>
                            </m:radPr>
                            <m:deg/>
                            <m:e>
                              <m:r>
                                <a:rPr lang="en-GB" b="1" i="1">
                                  <a:latin typeface="Cambria Math" panose="02040503050406030204" pitchFamily="18" charset="0"/>
                                </a:rPr>
                                <m:t>𝟑</m:t>
                              </m:r>
                            </m:e>
                          </m:rad>
                          <m:r>
                            <a:rPr lang="en-GB" b="1" i="1">
                              <a:latin typeface="Cambria Math" panose="02040503050406030204" pitchFamily="18" charset="0"/>
                            </a:rPr>
                            <m:t>+</m:t>
                          </m:r>
                          <m:r>
                            <a:rPr lang="en-GB" b="1" i="1">
                              <a:latin typeface="Cambria Math" panose="02040503050406030204" pitchFamily="18" charset="0"/>
                            </a:rPr>
                            <m:t>𝟏</m:t>
                          </m:r>
                        </m:den>
                      </m:f>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𝟑</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𝟑</m:t>
                              </m:r>
                            </m:e>
                          </m:rad>
                          <m:r>
                            <a:rPr lang="en-GB" b="1" i="1" smtClean="0">
                              <a:latin typeface="Cambria Math" panose="02040503050406030204" pitchFamily="18" charset="0"/>
                            </a:rPr>
                            <m:t>−</m:t>
                          </m:r>
                          <m:r>
                            <a:rPr lang="en-GB" b="1" i="1" smtClean="0">
                              <a:latin typeface="Cambria Math" panose="02040503050406030204" pitchFamily="18" charset="0"/>
                            </a:rPr>
                            <m:t>𝟏</m:t>
                          </m:r>
                        </m:num>
                        <m:den>
                          <m:r>
                            <a:rPr lang="en-GB" b="1" i="1" smtClean="0">
                              <a:latin typeface="Cambria Math" panose="02040503050406030204" pitchFamily="18" charset="0"/>
                            </a:rPr>
                            <m:t>𝟑</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𝟑</m:t>
                              </m:r>
                            </m:e>
                          </m:rad>
                          <m:r>
                            <a:rPr lang="en-GB" b="1" i="1" smtClean="0">
                              <a:latin typeface="Cambria Math" panose="02040503050406030204" pitchFamily="18" charset="0"/>
                            </a:rPr>
                            <m:t>−</m:t>
                          </m:r>
                          <m:r>
                            <a:rPr lang="en-GB" b="1" i="1" smtClean="0">
                              <a:latin typeface="Cambria Math" panose="02040503050406030204" pitchFamily="18" charset="0"/>
                            </a:rPr>
                            <m:t>𝟏</m:t>
                          </m:r>
                        </m:den>
                      </m:f>
                    </m:oMath>
                    <m:oMath xmlns:m="http://schemas.openxmlformats.org/officeDocument/2006/math">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𝟏𝟖</m:t>
                          </m:r>
                          <m:r>
                            <a:rPr lang="en-GB" b="1" i="1" smtClean="0">
                              <a:latin typeface="Cambria Math" panose="02040503050406030204" pitchFamily="18" charset="0"/>
                            </a:rPr>
                            <m:t>−</m:t>
                          </m:r>
                          <m:r>
                            <a:rPr lang="en-GB" b="1" i="1" smtClean="0">
                              <a:latin typeface="Cambria Math" panose="02040503050406030204" pitchFamily="18" charset="0"/>
                            </a:rPr>
                            <m:t>𝟐</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𝟑</m:t>
                              </m:r>
                            </m:e>
                          </m:rad>
                          <m:r>
                            <a:rPr lang="en-GB" b="1" i="1" smtClean="0">
                              <a:latin typeface="Cambria Math" panose="02040503050406030204" pitchFamily="18" charset="0"/>
                            </a:rPr>
                            <m:t>−</m:t>
                          </m:r>
                          <m:r>
                            <a:rPr lang="en-GB" b="1" i="1" smtClean="0">
                              <a:latin typeface="Cambria Math" panose="02040503050406030204" pitchFamily="18" charset="0"/>
                            </a:rPr>
                            <m:t>𝟑</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𝟑</m:t>
                              </m:r>
                            </m:e>
                          </m:rad>
                          <m:r>
                            <a:rPr lang="en-GB" b="1" i="1" smtClean="0">
                              <a:latin typeface="Cambria Math" panose="02040503050406030204" pitchFamily="18" charset="0"/>
                            </a:rPr>
                            <m:t>+</m:t>
                          </m:r>
                          <m:r>
                            <a:rPr lang="en-GB" b="1" i="1" smtClean="0">
                              <a:latin typeface="Cambria Math" panose="02040503050406030204" pitchFamily="18" charset="0"/>
                            </a:rPr>
                            <m:t>𝟏</m:t>
                          </m:r>
                        </m:num>
                        <m:den>
                          <m:r>
                            <a:rPr lang="en-GB" b="1" i="1" smtClean="0">
                              <a:latin typeface="Cambria Math" panose="02040503050406030204" pitchFamily="18" charset="0"/>
                            </a:rPr>
                            <m:t>𝟐𝟕</m:t>
                          </m:r>
                          <m:r>
                            <a:rPr lang="en-GB" b="1" i="1" smtClean="0">
                              <a:latin typeface="Cambria Math" panose="02040503050406030204" pitchFamily="18" charset="0"/>
                            </a:rPr>
                            <m:t>−</m:t>
                          </m:r>
                          <m:r>
                            <a:rPr lang="en-GB" b="1" i="1" smtClean="0">
                              <a:latin typeface="Cambria Math" panose="02040503050406030204" pitchFamily="18" charset="0"/>
                            </a:rPr>
                            <m:t>𝟏</m:t>
                          </m:r>
                        </m:den>
                      </m:f>
                    </m:oMath>
                    <m:oMath xmlns:m="http://schemas.openxmlformats.org/officeDocument/2006/math">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𝟏𝟗</m:t>
                          </m:r>
                          <m:r>
                            <a:rPr lang="en-GB" b="1" i="1" smtClean="0">
                              <a:latin typeface="Cambria Math" panose="02040503050406030204" pitchFamily="18" charset="0"/>
                            </a:rPr>
                            <m:t>−</m:t>
                          </m:r>
                          <m:r>
                            <a:rPr lang="en-GB" b="1" i="1" smtClean="0">
                              <a:latin typeface="Cambria Math" panose="02040503050406030204" pitchFamily="18" charset="0"/>
                            </a:rPr>
                            <m:t>𝟓</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𝟑</m:t>
                              </m:r>
                            </m:e>
                          </m:rad>
                        </m:num>
                        <m:den>
                          <m:r>
                            <a:rPr lang="en-GB" b="1" i="1" smtClean="0">
                              <a:latin typeface="Cambria Math" panose="02040503050406030204" pitchFamily="18" charset="0"/>
                            </a:rPr>
                            <m:t>𝟐𝟔</m:t>
                          </m:r>
                        </m:den>
                      </m:f>
                    </m:oMath>
                  </m:oMathPara>
                </a14:m>
                <a:endParaRPr lang="en-GB"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643517" y="4755037"/>
                <a:ext cx="3816424" cy="1891415"/>
              </a:xfrm>
              <a:prstGeom prst="rect">
                <a:avLst/>
              </a:prstGeom>
              <a:blipFill rotWithShape="0">
                <a:blip r:embed="rId5"/>
                <a:stretch>
                  <a:fillRect/>
                </a:stretch>
              </a:blipFill>
            </p:spPr>
            <p:txBody>
              <a:bodyPr/>
              <a:lstStyle/>
              <a:p>
                <a:r>
                  <a:rPr lang="en-GB">
                    <a:noFill/>
                  </a:rPr>
                  <a:t> </a:t>
                </a:r>
              </a:p>
            </p:txBody>
          </p:sp>
        </mc:Fallback>
      </mc:AlternateContent>
      <p:sp>
        <p:nvSpPr>
          <p:cNvPr id="14" name="Rectangle 13"/>
          <p:cNvSpPr/>
          <p:nvPr/>
        </p:nvSpPr>
        <p:spPr>
          <a:xfrm>
            <a:off x="5356189" y="5308803"/>
            <a:ext cx="2801475" cy="14739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1150991" y="4644035"/>
            <a:ext cx="2801475" cy="2002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6" name="TextBox 15"/>
              <p:cNvSpPr txBox="1"/>
              <p:nvPr/>
            </p:nvSpPr>
            <p:spPr>
              <a:xfrm>
                <a:off x="395536" y="900874"/>
                <a:ext cx="2664296" cy="124245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Rationalise the denominator and simplify</a:t>
                </a:r>
              </a:p>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m:t>
                              </m:r>
                            </m:e>
                          </m:rad>
                          <m:r>
                            <a:rPr lang="en-GB" b="0" i="1" smtClean="0">
                              <a:latin typeface="Cambria Math" panose="02040503050406030204" pitchFamily="18" charset="0"/>
                            </a:rPr>
                            <m:t>−2</m:t>
                          </m:r>
                        </m:den>
                      </m:f>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395536" y="900874"/>
                <a:ext cx="2664296" cy="1242456"/>
              </a:xfrm>
              <a:prstGeom prst="rect">
                <a:avLst/>
              </a:prstGeom>
              <a:blipFill rotWithShape="0">
                <a:blip r:embed="rId6"/>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15662" y="1334065"/>
                <a:ext cx="1440160" cy="407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𝟖</m:t>
                      </m:r>
                      <m:r>
                        <a:rPr lang="en-GB" b="1" i="1" smtClean="0">
                          <a:latin typeface="Cambria Math" panose="02040503050406030204" pitchFamily="18" charset="0"/>
                        </a:rPr>
                        <m:t>+</m:t>
                      </m:r>
                      <m:r>
                        <a:rPr lang="en-GB" b="1" i="1" smtClean="0">
                          <a:latin typeface="Cambria Math" panose="02040503050406030204" pitchFamily="18" charset="0"/>
                        </a:rPr>
                        <m:t>𝟒</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𝟓</m:t>
                          </m:r>
                        </m:e>
                      </m:rad>
                    </m:oMath>
                  </m:oMathPara>
                </a14:m>
                <a:endParaRPr lang="en-GB"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3215662" y="1334065"/>
                <a:ext cx="1440160" cy="407547"/>
              </a:xfrm>
              <a:prstGeom prst="rect">
                <a:avLst/>
              </a:prstGeom>
              <a:blipFill rotWithShape="0">
                <a:blip r:embed="rId7"/>
                <a:stretch>
                  <a:fillRect/>
                </a:stretch>
              </a:blipFill>
            </p:spPr>
            <p:txBody>
              <a:bodyPr/>
              <a:lstStyle/>
              <a:p>
                <a:r>
                  <a:rPr lang="en-GB">
                    <a:noFill/>
                  </a:rPr>
                  <a:t> </a:t>
                </a:r>
              </a:p>
            </p:txBody>
          </p:sp>
        </mc:Fallback>
      </mc:AlternateContent>
      <p:sp>
        <p:nvSpPr>
          <p:cNvPr id="18" name="Rectangle 17"/>
          <p:cNvSpPr/>
          <p:nvPr/>
        </p:nvSpPr>
        <p:spPr>
          <a:xfrm>
            <a:off x="3408661" y="1203633"/>
            <a:ext cx="1097237" cy="6692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2786767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1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5"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3A6C8C-42D9-4F92-AB63-F6278C434A6C}"/>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5F823278-7D07-411A-B6B5-B3A25CF27758}"/>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Writing surd expressions in power form</a:t>
              </a:r>
              <a:endParaRPr lang="en-GB" sz="3200" dirty="0"/>
            </a:p>
          </p:txBody>
        </p:sp>
        <p:cxnSp>
          <p:nvCxnSpPr>
            <p:cNvPr id="4" name="Straight Connector 3">
              <a:extLst>
                <a:ext uri="{FF2B5EF4-FFF2-40B4-BE49-F238E27FC236}">
                  <a16:creationId xmlns:a16="http://schemas.microsoft.com/office/drawing/2014/main" id="{09F05C23-D8CD-4339-BA7C-FBEBE88EBB2D}"/>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9A2C728-FFFC-4EFE-B79C-14F93260A0ED}"/>
                  </a:ext>
                </a:extLst>
              </p:cNvPr>
              <p:cNvSpPr txBox="1"/>
              <p:nvPr/>
            </p:nvSpPr>
            <p:spPr>
              <a:xfrm>
                <a:off x="395536" y="1844824"/>
                <a:ext cx="3600400" cy="58176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Express </a:t>
                </a:r>
                <a14:m>
                  <m:oMath xmlns:m="http://schemas.openxmlformats.org/officeDocument/2006/math">
                    <m:f>
                      <m:fPr>
                        <m:ctrlPr>
                          <a:rPr lang="en-GB" b="0" i="0" smtClean="0">
                            <a:latin typeface="Cambria Math" panose="02040503050406030204" pitchFamily="18" charset="0"/>
                          </a:rPr>
                        </m:ctrlPr>
                      </m:fPr>
                      <m:num>
                        <m:sSup>
                          <m:sSupPr>
                            <m:ctrlPr>
                              <a:rPr lang="en-GB" b="0" i="0"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2+</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e>
                            </m:d>
                          </m:e>
                          <m:sup>
                            <m:r>
                              <a:rPr lang="en-GB" b="0" i="0" smtClean="0">
                                <a:latin typeface="Cambria Math" panose="02040503050406030204" pitchFamily="18" charset="0"/>
                              </a:rPr>
                              <m:t>2</m:t>
                            </m:r>
                          </m:sup>
                        </m:sSup>
                      </m:num>
                      <m:den>
                        <m:r>
                          <a:rPr lang="en-GB" b="0" i="1" smtClean="0">
                            <a:latin typeface="Cambria Math" panose="02040503050406030204" pitchFamily="18" charset="0"/>
                          </a:rPr>
                          <m:t>𝑥</m:t>
                        </m:r>
                      </m:den>
                    </m:f>
                  </m:oMath>
                </a14:m>
                <a:r>
                  <a:rPr lang="en-GB" dirty="0"/>
                  <a:t> as powers of </a:t>
                </a:r>
                <a14:m>
                  <m:oMath xmlns:m="http://schemas.openxmlformats.org/officeDocument/2006/math">
                    <m:r>
                      <a:rPr lang="en-GB" b="0" i="1" smtClean="0">
                        <a:latin typeface="Cambria Math" panose="02040503050406030204" pitchFamily="18" charset="0"/>
                      </a:rPr>
                      <m:t>𝑥</m:t>
                    </m:r>
                  </m:oMath>
                </a14:m>
                <a:r>
                  <a:rPr lang="en-GB" dirty="0"/>
                  <a:t>.</a:t>
                </a:r>
              </a:p>
            </p:txBody>
          </p:sp>
        </mc:Choice>
        <mc:Fallback>
          <p:sp>
            <p:nvSpPr>
              <p:cNvPr id="5" name="TextBox 4">
                <a:extLst>
                  <a:ext uri="{FF2B5EF4-FFF2-40B4-BE49-F238E27FC236}">
                    <a16:creationId xmlns:a16="http://schemas.microsoft.com/office/drawing/2014/main" id="{59A2C728-FFFC-4EFE-B79C-14F93260A0ED}"/>
                  </a:ext>
                </a:extLst>
              </p:cNvPr>
              <p:cNvSpPr txBox="1">
                <a:spLocks noRot="1" noChangeAspect="1" noMove="1" noResize="1" noEditPoints="1" noAdjustHandles="1" noChangeArrowheads="1" noChangeShapeType="1" noTextEdit="1"/>
              </p:cNvSpPr>
              <p:nvPr/>
            </p:nvSpPr>
            <p:spPr>
              <a:xfrm>
                <a:off x="395536" y="1844824"/>
                <a:ext cx="3600400" cy="581762"/>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5CEBB1D-0610-4705-8051-660DCCBCEFF3}"/>
                  </a:ext>
                </a:extLst>
              </p:cNvPr>
              <p:cNvSpPr txBox="1"/>
              <p:nvPr/>
            </p:nvSpPr>
            <p:spPr>
              <a:xfrm>
                <a:off x="683568" y="2708920"/>
                <a:ext cx="2664296" cy="241412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4+4</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r>
                            <a:rPr lang="en-GB" b="0" i="1" smtClean="0">
                              <a:latin typeface="Cambria Math" panose="02040503050406030204" pitchFamily="18" charset="0"/>
                            </a:rPr>
                            <m:t>+</m:t>
                          </m:r>
                          <m:r>
                            <a:rPr lang="en-GB" b="0" i="1" smtClean="0">
                              <a:latin typeface="Cambria Math" panose="02040503050406030204" pitchFamily="18" charset="0"/>
                            </a:rPr>
                            <m:t>𝑥</m:t>
                          </m:r>
                        </m:num>
                        <m:den>
                          <m:r>
                            <a:rPr lang="en-GB" b="0" i="1" smtClean="0">
                              <a:latin typeface="Cambria Math" panose="02040503050406030204" pitchFamily="18" charset="0"/>
                            </a:rPr>
                            <m:t>𝑥</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r>
                            <a:rPr lang="en-GB" b="0" i="1" smtClean="0">
                              <a:latin typeface="Cambria Math" panose="02040503050406030204" pitchFamily="18" charset="0"/>
                            </a:rPr>
                            <m:t>+</m:t>
                          </m:r>
                          <m:r>
                            <a:rPr lang="en-GB" b="0" i="1" smtClean="0">
                              <a:latin typeface="Cambria Math" panose="02040503050406030204" pitchFamily="18" charset="0"/>
                            </a:rPr>
                            <m:t>𝑥</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1</m:t>
                              </m:r>
                            </m:sup>
                          </m:sSup>
                        </m:den>
                      </m:f>
                    </m:oMath>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1</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1</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𝑥</m:t>
                          </m:r>
                        </m:den>
                      </m:f>
                    </m:oMath>
                    <m:oMath xmlns:m="http://schemas.openxmlformats.org/officeDocument/2006/math">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−1</m:t>
                          </m:r>
                        </m:sup>
                      </m:sSup>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r>
                        <a:rPr lang="en-GB" b="0" i="1" smtClean="0">
                          <a:latin typeface="Cambria Math" panose="02040503050406030204" pitchFamily="18" charset="0"/>
                        </a:rPr>
                        <m:t>+1</m:t>
                      </m:r>
                    </m:oMath>
                  </m:oMathPara>
                </a14:m>
                <a:endParaRPr lang="en-GB" dirty="0"/>
              </a:p>
            </p:txBody>
          </p:sp>
        </mc:Choice>
        <mc:Fallback>
          <p:sp>
            <p:nvSpPr>
              <p:cNvPr id="6" name="TextBox 5">
                <a:extLst>
                  <a:ext uri="{FF2B5EF4-FFF2-40B4-BE49-F238E27FC236}">
                    <a16:creationId xmlns:a16="http://schemas.microsoft.com/office/drawing/2014/main" id="{65CEBB1D-0610-4705-8051-660DCCBCEFF3}"/>
                  </a:ext>
                </a:extLst>
              </p:cNvPr>
              <p:cNvSpPr txBox="1">
                <a:spLocks noRot="1" noChangeAspect="1" noMove="1" noResize="1" noEditPoints="1" noAdjustHandles="1" noChangeArrowheads="1" noChangeShapeType="1" noTextEdit="1"/>
              </p:cNvSpPr>
              <p:nvPr/>
            </p:nvSpPr>
            <p:spPr>
              <a:xfrm>
                <a:off x="683568" y="2708920"/>
                <a:ext cx="2664296" cy="2414122"/>
              </a:xfrm>
              <a:prstGeom prst="rect">
                <a:avLst/>
              </a:prstGeom>
              <a:blipFill>
                <a:blip r:embed="rId3"/>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CBACE758-E8E1-4040-AA26-03D14C70EA29}"/>
              </a:ext>
            </a:extLst>
          </p:cNvPr>
          <p:cNvSpPr txBox="1"/>
          <p:nvPr/>
        </p:nvSpPr>
        <p:spPr>
          <a:xfrm>
            <a:off x="395536" y="836712"/>
            <a:ext cx="6768752" cy="646331"/>
          </a:xfrm>
          <a:prstGeom prst="rect">
            <a:avLst/>
          </a:prstGeom>
          <a:noFill/>
        </p:spPr>
        <p:txBody>
          <a:bodyPr wrap="square" rtlCol="0">
            <a:spAutoFit/>
          </a:bodyPr>
          <a:lstStyle/>
          <a:p>
            <a:r>
              <a:rPr lang="en-GB" dirty="0"/>
              <a:t>This is not in the textbook, but a common type of question in exams, often asked in conjunction with differentiation (a later chapter).</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3F97BD9-1949-4797-AAC1-98949587BF72}"/>
                  </a:ext>
                </a:extLst>
              </p:cNvPr>
              <p:cNvSpPr txBox="1"/>
              <p:nvPr/>
            </p:nvSpPr>
            <p:spPr>
              <a:xfrm>
                <a:off x="5292080" y="1782713"/>
                <a:ext cx="3600400" cy="88620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b="1" dirty="0"/>
                  <a:t>Test Your Understanding</a:t>
                </a:r>
              </a:p>
              <a:p>
                <a:r>
                  <a:rPr lang="en-GB" dirty="0"/>
                  <a:t>Express </a:t>
                </a:r>
                <a14:m>
                  <m:oMath xmlns:m="http://schemas.openxmlformats.org/officeDocument/2006/math">
                    <m:f>
                      <m:fPr>
                        <m:ctrlPr>
                          <a:rPr lang="en-GB" b="0" i="0" smtClean="0">
                            <a:latin typeface="Cambria Math" panose="02040503050406030204" pitchFamily="18" charset="0"/>
                          </a:rPr>
                        </m:ctrlPr>
                      </m:fPr>
                      <m:num>
                        <m:sSup>
                          <m:sSupPr>
                            <m:ctrlPr>
                              <a:rPr lang="en-GB" b="0" i="0"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e>
                            </m:d>
                          </m:e>
                          <m:sup>
                            <m:r>
                              <a:rPr lang="en-GB" b="0" i="0" smtClean="0">
                                <a:latin typeface="Cambria Math" panose="02040503050406030204" pitchFamily="18" charset="0"/>
                              </a:rPr>
                              <m:t>2</m:t>
                            </m:r>
                          </m:sup>
                        </m:sSup>
                      </m:num>
                      <m:den>
                        <m:r>
                          <a:rPr lang="en-GB" b="0" i="1" smtClean="0">
                            <a:latin typeface="Cambria Math" panose="02040503050406030204" pitchFamily="18" charset="0"/>
                          </a:rPr>
                          <m:t>2</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den>
                    </m:f>
                  </m:oMath>
                </a14:m>
                <a:r>
                  <a:rPr lang="en-GB" dirty="0"/>
                  <a:t> as powers of </a:t>
                </a:r>
                <a14:m>
                  <m:oMath xmlns:m="http://schemas.openxmlformats.org/officeDocument/2006/math">
                    <m:r>
                      <a:rPr lang="en-GB" b="0" i="1" smtClean="0">
                        <a:latin typeface="Cambria Math" panose="02040503050406030204" pitchFamily="18" charset="0"/>
                      </a:rPr>
                      <m:t>𝑥</m:t>
                    </m:r>
                  </m:oMath>
                </a14:m>
                <a:r>
                  <a:rPr lang="en-GB" dirty="0"/>
                  <a:t>.</a:t>
                </a:r>
              </a:p>
            </p:txBody>
          </p:sp>
        </mc:Choice>
        <mc:Fallback>
          <p:sp>
            <p:nvSpPr>
              <p:cNvPr id="8" name="TextBox 7">
                <a:extLst>
                  <a:ext uri="{FF2B5EF4-FFF2-40B4-BE49-F238E27FC236}">
                    <a16:creationId xmlns:a16="http://schemas.microsoft.com/office/drawing/2014/main" id="{53F97BD9-1949-4797-AAC1-98949587BF72}"/>
                  </a:ext>
                </a:extLst>
              </p:cNvPr>
              <p:cNvSpPr txBox="1">
                <a:spLocks noRot="1" noChangeAspect="1" noMove="1" noResize="1" noEditPoints="1" noAdjustHandles="1" noChangeArrowheads="1" noChangeShapeType="1" noTextEdit="1"/>
              </p:cNvSpPr>
              <p:nvPr/>
            </p:nvSpPr>
            <p:spPr>
              <a:xfrm>
                <a:off x="5292080" y="1782713"/>
                <a:ext cx="3600400" cy="886205"/>
              </a:xfrm>
              <a:prstGeom prst="rect">
                <a:avLst/>
              </a:prstGeom>
              <a:blipFill>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59779E3-198B-4555-A8B4-B001B1CE9697}"/>
                  </a:ext>
                </a:extLst>
              </p:cNvPr>
              <p:cNvSpPr txBox="1"/>
              <p:nvPr/>
            </p:nvSpPr>
            <p:spPr>
              <a:xfrm>
                <a:off x="5472100" y="2960948"/>
                <a:ext cx="2880320" cy="20360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+2</m:t>
                          </m:r>
                          <m:r>
                            <a:rPr lang="en-GB" b="0" i="1" smtClean="0">
                              <a:latin typeface="Cambria Math" panose="02040503050406030204" pitchFamily="18" charset="0"/>
                            </a:rPr>
                            <m:t>𝑥</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r>
                            <a:rPr lang="en-GB" b="0" i="1" smtClean="0">
                              <a:latin typeface="Cambria Math" panose="02040503050406030204" pitchFamily="18" charset="0"/>
                            </a:rPr>
                            <m:t>+</m:t>
                          </m:r>
                          <m:r>
                            <a:rPr lang="en-GB" b="0" i="1" smtClean="0">
                              <a:latin typeface="Cambria Math" panose="02040503050406030204" pitchFamily="18" charset="0"/>
                            </a:rPr>
                            <m:t>𝑥</m:t>
                          </m:r>
                        </m:num>
                        <m:den>
                          <m:r>
                            <a:rPr lang="en-GB" b="0" i="1" smtClean="0">
                              <a:latin typeface="Cambria Math" panose="02040503050406030204" pitchFamily="18" charset="0"/>
                            </a:rPr>
                            <m:t>2</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𝑥</m:t>
                              </m:r>
                            </m:e>
                          </m:rad>
                        </m:den>
                      </m:f>
                    </m:oMath>
                    <m:oMath xmlns:m="http://schemas.openxmlformats.org/officeDocument/2006/math">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+2</m:t>
                          </m:r>
                          <m:sSup>
                            <m:sSupPr>
                              <m:ctrlPr>
                                <a:rPr lang="en-GB" b="0" i="1" smtClean="0">
                                  <a:latin typeface="Cambria Math" panose="02040503050406030204" pitchFamily="18" charset="0"/>
                                </a:rPr>
                              </m:ctrlPr>
                            </m:sSupPr>
                            <m:e>
                              <m:r>
                                <a:rPr lang="en-GB" i="1">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2</m:t>
                                  </m:r>
                                </m:den>
                              </m:f>
                            </m:sup>
                          </m:sSup>
                          <m:r>
                            <a:rPr lang="en-GB" i="1">
                              <a:latin typeface="Cambria Math" panose="02040503050406030204" pitchFamily="18" charset="0"/>
                            </a:rPr>
                            <m:t>+</m:t>
                          </m:r>
                          <m:r>
                            <a:rPr lang="en-GB" i="1">
                              <a:latin typeface="Cambria Math" panose="02040503050406030204" pitchFamily="18" charset="0"/>
                            </a:rPr>
                            <m:t>𝑥</m:t>
                          </m:r>
                        </m:num>
                        <m:den>
                          <m:r>
                            <a:rPr lang="en-GB" i="1">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den>
                      </m:f>
                    </m:oMath>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2</m:t>
                              </m:r>
                            </m:den>
                          </m:f>
                        </m:sup>
                      </m:sSup>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oMath>
                  </m:oMathPara>
                </a14:m>
                <a:endParaRPr lang="en-GB" dirty="0"/>
              </a:p>
            </p:txBody>
          </p:sp>
        </mc:Choice>
        <mc:Fallback>
          <p:sp>
            <p:nvSpPr>
              <p:cNvPr id="9" name="TextBox 8">
                <a:extLst>
                  <a:ext uri="{FF2B5EF4-FFF2-40B4-BE49-F238E27FC236}">
                    <a16:creationId xmlns:a16="http://schemas.microsoft.com/office/drawing/2014/main" id="{559779E3-198B-4555-A8B4-B001B1CE9697}"/>
                  </a:ext>
                </a:extLst>
              </p:cNvPr>
              <p:cNvSpPr txBox="1">
                <a:spLocks noRot="1" noChangeAspect="1" noMove="1" noResize="1" noEditPoints="1" noAdjustHandles="1" noChangeArrowheads="1" noChangeShapeType="1" noTextEdit="1"/>
              </p:cNvSpPr>
              <p:nvPr/>
            </p:nvSpPr>
            <p:spPr>
              <a:xfrm>
                <a:off x="5472100" y="2960948"/>
                <a:ext cx="2880320" cy="2036007"/>
              </a:xfrm>
              <a:prstGeom prst="rect">
                <a:avLst/>
              </a:prstGeom>
              <a:blipFill>
                <a:blip r:embed="rId5"/>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32BC02B1-DDD7-40F2-9473-2C1305D420A9}"/>
              </a:ext>
            </a:extLst>
          </p:cNvPr>
          <p:cNvSpPr txBox="1"/>
          <p:nvPr/>
        </p:nvSpPr>
        <p:spPr>
          <a:xfrm>
            <a:off x="2988593" y="2769865"/>
            <a:ext cx="93006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GB" dirty="0"/>
              <a:t>Expand.</a:t>
            </a:r>
          </a:p>
        </p:txBody>
      </p:sp>
      <p:cxnSp>
        <p:nvCxnSpPr>
          <p:cNvPr id="13" name="Straight Arrow Connector 12">
            <a:extLst>
              <a:ext uri="{FF2B5EF4-FFF2-40B4-BE49-F238E27FC236}">
                <a16:creationId xmlns:a16="http://schemas.microsoft.com/office/drawing/2014/main" id="{E2FBB805-83C6-4DE0-ACE3-44D6B22E544A}"/>
              </a:ext>
            </a:extLst>
          </p:cNvPr>
          <p:cNvCxnSpPr/>
          <p:nvPr/>
        </p:nvCxnSpPr>
        <p:spPr>
          <a:xfrm flipH="1" flipV="1">
            <a:off x="2627784" y="2924944"/>
            <a:ext cx="360040" cy="72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5C7341E-9E1C-4367-A4DF-41D72443D625}"/>
                  </a:ext>
                </a:extLst>
              </p:cNvPr>
              <p:cNvSpPr txBox="1"/>
              <p:nvPr/>
            </p:nvSpPr>
            <p:spPr>
              <a:xfrm>
                <a:off x="3168613" y="3491717"/>
                <a:ext cx="1763427"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Write any roots as powers of </a:t>
                </a:r>
                <a14:m>
                  <m:oMath xmlns:m="http://schemas.openxmlformats.org/officeDocument/2006/math">
                    <m:r>
                      <a:rPr lang="en-GB" b="0" i="1" smtClean="0">
                        <a:latin typeface="Cambria Math" panose="02040503050406030204" pitchFamily="18" charset="0"/>
                      </a:rPr>
                      <m:t>𝑥</m:t>
                    </m:r>
                  </m:oMath>
                </a14:m>
                <a:r>
                  <a:rPr lang="en-GB" dirty="0"/>
                  <a:t>.</a:t>
                </a:r>
              </a:p>
            </p:txBody>
          </p:sp>
        </mc:Choice>
        <mc:Fallback>
          <p:sp>
            <p:nvSpPr>
              <p:cNvPr id="14" name="TextBox 13">
                <a:extLst>
                  <a:ext uri="{FF2B5EF4-FFF2-40B4-BE49-F238E27FC236}">
                    <a16:creationId xmlns:a16="http://schemas.microsoft.com/office/drawing/2014/main" id="{85C7341E-9E1C-4367-A4DF-41D72443D625}"/>
                  </a:ext>
                </a:extLst>
              </p:cNvPr>
              <p:cNvSpPr txBox="1">
                <a:spLocks noRot="1" noChangeAspect="1" noMove="1" noResize="1" noEditPoints="1" noAdjustHandles="1" noChangeArrowheads="1" noChangeShapeType="1" noTextEdit="1"/>
              </p:cNvSpPr>
              <p:nvPr/>
            </p:nvSpPr>
            <p:spPr>
              <a:xfrm>
                <a:off x="3168613" y="3491717"/>
                <a:ext cx="1763427" cy="646331"/>
              </a:xfrm>
              <a:prstGeom prst="rect">
                <a:avLst/>
              </a:prstGeom>
              <a:blipFill>
                <a:blip r:embed="rId6"/>
                <a:stretch>
                  <a:fillRect l="-2389" t="-3636" b="-11818"/>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9F58C420-585A-47F5-87A4-78D76C3088A8}"/>
              </a:ext>
            </a:extLst>
          </p:cNvPr>
          <p:cNvCxnSpPr/>
          <p:nvPr/>
        </p:nvCxnSpPr>
        <p:spPr>
          <a:xfrm flipH="1" flipV="1">
            <a:off x="2807804" y="3646796"/>
            <a:ext cx="360040" cy="72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36627E5-EA18-4F11-AE0A-5FE91DC3D92A}"/>
              </a:ext>
            </a:extLst>
          </p:cNvPr>
          <p:cNvSpPr txBox="1"/>
          <p:nvPr/>
        </p:nvSpPr>
        <p:spPr>
          <a:xfrm>
            <a:off x="3320610" y="4538847"/>
            <a:ext cx="1763427" cy="80021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Split fraction </a:t>
            </a:r>
            <a:r>
              <a:rPr lang="en-GB" sz="1400" dirty="0"/>
              <a:t>(some may wish to do this step mentally)</a:t>
            </a:r>
          </a:p>
        </p:txBody>
      </p:sp>
      <p:cxnSp>
        <p:nvCxnSpPr>
          <p:cNvPr id="17" name="Straight Arrow Connector 16">
            <a:extLst>
              <a:ext uri="{FF2B5EF4-FFF2-40B4-BE49-F238E27FC236}">
                <a16:creationId xmlns:a16="http://schemas.microsoft.com/office/drawing/2014/main" id="{2BB87E9F-EFF1-4393-95A7-C20664523CD7}"/>
              </a:ext>
            </a:extLst>
          </p:cNvPr>
          <p:cNvCxnSpPr>
            <a:cxnSpLocks/>
          </p:cNvCxnSpPr>
          <p:nvPr/>
        </p:nvCxnSpPr>
        <p:spPr>
          <a:xfrm flipH="1" flipV="1">
            <a:off x="2987824" y="4538847"/>
            <a:ext cx="332786" cy="178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886E653E-6452-4D94-88BD-AD58B5DB00B7}"/>
              </a:ext>
            </a:extLst>
          </p:cNvPr>
          <p:cNvSpPr/>
          <p:nvPr/>
        </p:nvSpPr>
        <p:spPr>
          <a:xfrm>
            <a:off x="411163" y="2435248"/>
            <a:ext cx="4672874" cy="322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a:extLst>
              <a:ext uri="{FF2B5EF4-FFF2-40B4-BE49-F238E27FC236}">
                <a16:creationId xmlns:a16="http://schemas.microsoft.com/office/drawing/2014/main" id="{39FC9D11-F2A2-4D6E-8D71-EA9289B753C3}"/>
              </a:ext>
            </a:extLst>
          </p:cNvPr>
          <p:cNvSpPr/>
          <p:nvPr/>
        </p:nvSpPr>
        <p:spPr>
          <a:xfrm>
            <a:off x="5295131" y="2666629"/>
            <a:ext cx="3597349" cy="29946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40152746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8" restart="whenNotActive" fill="hold" evtFilter="cancelBubble" nodeType="interactiveSeq">
                <p:stCondLst>
                  <p:cond evt="onClick" delay="0">
                    <p:tgtEl>
                      <p:spTgt spid="2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1F (Page 15)</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728237" y="1054990"/>
                <a:ext cx="3024336" cy="4501169"/>
              </a:xfrm>
              <a:prstGeom prst="rect">
                <a:avLst/>
              </a:prstGeom>
              <a:noFill/>
            </p:spPr>
            <p:txBody>
              <a:bodyPr wrap="square" rtlCol="0">
                <a:spAutoFit/>
              </a:bodyPr>
              <a:lstStyle/>
              <a:p>
                <a:r>
                  <a:rPr lang="en-GB" dirty="0"/>
                  <a:t>Rationalise the denominator and simplify the following:</a:t>
                </a:r>
              </a:p>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m:t>
                              </m:r>
                            </m:e>
                          </m:rad>
                          <m:r>
                            <a:rPr lang="en-GB" b="0" i="1" smtClean="0">
                              <a:latin typeface="Cambria Math" panose="02040503050406030204" pitchFamily="18" charset="0"/>
                            </a:rPr>
                            <m:t>+2</m:t>
                          </m:r>
                        </m:den>
                      </m:f>
                      <m:r>
                        <a:rPr lang="en-GB" b="0" i="1" smtClean="0">
                          <a:latin typeface="Cambria Math" panose="02040503050406030204" pitchFamily="18" charset="0"/>
                        </a:rPr>
                        <m:t>=</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𝟓</m:t>
                          </m:r>
                        </m:e>
                      </m:rad>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a:p>
                <a:pPr/>
                <a:br>
                  <a:rPr lang="en-GB" sz="1200" b="0" dirty="0"/>
                </a:b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m:t>
                              </m:r>
                            </m:e>
                          </m:rad>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m:t>
                              </m:r>
                            </m:e>
                          </m:rad>
                          <m:r>
                            <a:rPr lang="en-GB" b="0" i="1" smtClean="0">
                              <a:latin typeface="Cambria Math" panose="02040503050406030204" pitchFamily="18" charset="0"/>
                            </a:rPr>
                            <m:t>−1</m:t>
                          </m:r>
                        </m:den>
                      </m:f>
                      <m:r>
                        <a:rPr lang="en-GB" b="0"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𝟑</m:t>
                          </m:r>
                          <m:r>
                            <a:rPr lang="en-GB" b="1" i="1" smtClean="0">
                              <a:latin typeface="Cambria Math" panose="02040503050406030204" pitchFamily="18" charset="0"/>
                            </a:rPr>
                            <m:t>+</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𝟑</m:t>
                              </m:r>
                            </m:e>
                          </m:rad>
                        </m:num>
                        <m:den>
                          <m:r>
                            <a:rPr lang="en-GB" b="1" i="1" smtClean="0">
                              <a:latin typeface="Cambria Math" panose="02040503050406030204" pitchFamily="18" charset="0"/>
                            </a:rPr>
                            <m:t>𝟐</m:t>
                          </m:r>
                        </m:den>
                      </m:f>
                    </m:oMath>
                  </m:oMathPara>
                </a14:m>
                <a:endParaRPr lang="en-GB" b="1" dirty="0"/>
              </a:p>
              <a:p>
                <a:pPr/>
                <a:br>
                  <a:rPr lang="en-GB" sz="1200" b="0" dirty="0"/>
                </a:b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m:t>
                              </m:r>
                            </m:e>
                          </m:rad>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m:t>
                              </m:r>
                            </m:e>
                          </m:rad>
                          <m:r>
                            <a:rPr lang="en-GB" b="0" i="1" smtClean="0">
                              <a:latin typeface="Cambria Math" panose="02040503050406030204" pitchFamily="18" charset="0"/>
                            </a:rPr>
                            <m:t>−2</m:t>
                          </m:r>
                        </m:den>
                      </m:f>
                      <m:r>
                        <a:rPr lang="en-GB" b="0" i="1" smtClean="0">
                          <a:latin typeface="Cambria Math" panose="02040503050406030204" pitchFamily="18" charset="0"/>
                        </a:rPr>
                        <m:t>=</m:t>
                      </m:r>
                      <m:r>
                        <a:rPr lang="en-GB" b="1" i="1" smtClean="0">
                          <a:latin typeface="Cambria Math" panose="02040503050406030204" pitchFamily="18" charset="0"/>
                        </a:rPr>
                        <m:t>𝟕</m:t>
                      </m:r>
                      <m:r>
                        <a:rPr lang="en-GB" b="1" i="1" smtClean="0">
                          <a:latin typeface="Cambria Math" panose="02040503050406030204" pitchFamily="18" charset="0"/>
                        </a:rPr>
                        <m:t>+</m:t>
                      </m:r>
                      <m:r>
                        <a:rPr lang="en-GB" b="1" i="1" smtClean="0">
                          <a:latin typeface="Cambria Math" panose="02040503050406030204" pitchFamily="18" charset="0"/>
                        </a:rPr>
                        <m:t>𝟑</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𝟓</m:t>
                          </m:r>
                        </m:e>
                      </m:rad>
                    </m:oMath>
                  </m:oMathPara>
                </a14:m>
                <a:endParaRPr lang="en-GB" b="1" dirty="0"/>
              </a:p>
              <a:p>
                <a:pPr/>
                <a:br>
                  <a:rPr lang="en-GB" sz="1200" b="0" dirty="0"/>
                </a:b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2</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m:t>
                              </m:r>
                            </m:e>
                          </m:rad>
                          <m:r>
                            <a:rPr lang="en-GB" b="0" i="1" smtClean="0">
                              <a:latin typeface="Cambria Math" panose="02040503050406030204" pitchFamily="18" charset="0"/>
                            </a:rPr>
                            <m:t>−1</m:t>
                          </m:r>
                        </m:num>
                        <m:den>
                          <m:r>
                            <a:rPr lang="en-GB" b="0" i="1" smtClean="0">
                              <a:latin typeface="Cambria Math" panose="02040503050406030204" pitchFamily="18" charset="0"/>
                            </a:rPr>
                            <m:t>3</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m:t>
                              </m:r>
                            </m:e>
                          </m:rad>
                          <m:r>
                            <a:rPr lang="en-GB" b="0" i="1" smtClean="0">
                              <a:latin typeface="Cambria Math" panose="02040503050406030204" pitchFamily="18" charset="0"/>
                            </a:rPr>
                            <m:t>+4</m:t>
                          </m:r>
                        </m:den>
                      </m:f>
                      <m:r>
                        <a:rPr lang="en-GB" b="0"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𝟑</m:t>
                          </m:r>
                        </m:e>
                      </m:rad>
                    </m:oMath>
                  </m:oMathPara>
                </a14:m>
                <a:endParaRPr lang="en-GB" b="1" dirty="0"/>
              </a:p>
              <a:p>
                <a:pPr/>
                <a:br>
                  <a:rPr lang="en-GB" sz="1200" b="0" dirty="0"/>
                </a:b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5</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m:t>
                              </m:r>
                            </m:e>
                          </m:rad>
                          <m:r>
                            <a:rPr lang="en-GB" b="0" i="1" smtClean="0">
                              <a:latin typeface="Cambria Math" panose="02040503050406030204" pitchFamily="18" charset="0"/>
                            </a:rPr>
                            <m:t>−2</m:t>
                          </m:r>
                        </m:num>
                        <m:den>
                          <m:r>
                            <a:rPr lang="en-GB" b="0" i="1" smtClean="0">
                              <a:latin typeface="Cambria Math" panose="02040503050406030204" pitchFamily="18" charset="0"/>
                            </a:rPr>
                            <m:t>2</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m:t>
                              </m:r>
                            </m:e>
                          </m:rad>
                          <m:r>
                            <a:rPr lang="en-GB" b="0" i="1" smtClean="0">
                              <a:latin typeface="Cambria Math" panose="02040503050406030204" pitchFamily="18" charset="0"/>
                            </a:rPr>
                            <m:t>−3</m:t>
                          </m:r>
                        </m:den>
                      </m:f>
                      <m:r>
                        <a:rPr lang="en-GB" b="0" i="1" smtClean="0">
                          <a:latin typeface="Cambria Math" panose="02040503050406030204" pitchFamily="18" charset="0"/>
                        </a:rPr>
                        <m:t>=</m:t>
                      </m:r>
                      <m:r>
                        <a:rPr lang="en-GB" b="1" i="1" smtClean="0">
                          <a:latin typeface="Cambria Math" panose="02040503050406030204" pitchFamily="18" charset="0"/>
                        </a:rPr>
                        <m:t>𝟒</m:t>
                      </m:r>
                      <m:r>
                        <a:rPr lang="en-GB" b="1" i="1" smtClean="0">
                          <a:latin typeface="Cambria Math" panose="02040503050406030204" pitchFamily="18" charset="0"/>
                        </a:rPr>
                        <m:t>+</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𝟓</m:t>
                          </m:r>
                        </m:e>
                      </m:rad>
                    </m:oMath>
                  </m:oMathPara>
                </a14:m>
                <a:endParaRPr lang="en-GB" b="1" dirty="0"/>
              </a:p>
            </p:txBody>
          </p:sp>
        </mc:Choice>
        <mc:Fallback xmlns="">
          <p:sp>
            <p:nvSpPr>
              <p:cNvPr id="5" name="TextBox 4"/>
              <p:cNvSpPr txBox="1">
                <a:spLocks noRot="1" noChangeAspect="1" noMove="1" noResize="1" noEditPoints="1" noAdjustHandles="1" noChangeArrowheads="1" noChangeShapeType="1" noTextEdit="1"/>
              </p:cNvSpPr>
              <p:nvPr/>
            </p:nvSpPr>
            <p:spPr>
              <a:xfrm>
                <a:off x="728237" y="1054990"/>
                <a:ext cx="3024336" cy="4501169"/>
              </a:xfrm>
              <a:prstGeom prst="rect">
                <a:avLst/>
              </a:prstGeom>
              <a:blipFill>
                <a:blip r:embed="rId2"/>
                <a:stretch>
                  <a:fillRect l="-1610" t="-6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614339" y="1114097"/>
                <a:ext cx="3888432" cy="5844933"/>
              </a:xfrm>
              <a:prstGeom prst="rect">
                <a:avLst/>
              </a:prstGeom>
              <a:noFill/>
            </p:spPr>
            <p:txBody>
              <a:bodyPr wrap="square" rtlCol="0">
                <a:spAutoFit/>
              </a:bodyPr>
              <a:lstStyle/>
              <a:p>
                <a:r>
                  <a:rPr lang="en-GB" dirty="0"/>
                  <a:t>Expand and simplify:</a:t>
                </a:r>
              </a:p>
              <a:p>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m:t>
                              </m:r>
                            </m:e>
                          </m:rad>
                          <m:r>
                            <a:rPr lang="en-GB" b="0" i="1" smtClean="0">
                              <a:latin typeface="Cambria Math" panose="02040503050406030204" pitchFamily="18" charset="0"/>
                            </a:rPr>
                            <m:t>+3</m:t>
                          </m:r>
                        </m:e>
                      </m:d>
                      <m:d>
                        <m:dPr>
                          <m:ctrlPr>
                            <a:rPr lang="en-GB" b="0" i="1" smtClean="0">
                              <a:latin typeface="Cambria Math" panose="02040503050406030204" pitchFamily="18" charset="0"/>
                            </a:rPr>
                          </m:ctrlPr>
                        </m:dPr>
                        <m:e>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m:t>
                              </m:r>
                            </m:e>
                          </m:rad>
                          <m:r>
                            <a:rPr lang="en-GB" b="0" i="1" smtClean="0">
                              <a:latin typeface="Cambria Math" panose="02040503050406030204" pitchFamily="18" charset="0"/>
                            </a:rPr>
                            <m:t>−2</m:t>
                          </m:r>
                        </m:e>
                      </m:d>
                      <m:d>
                        <m:dPr>
                          <m:ctrlPr>
                            <a:rPr lang="en-GB" b="0" i="1" smtClean="0">
                              <a:latin typeface="Cambria Math" panose="02040503050406030204" pitchFamily="18" charset="0"/>
                            </a:rPr>
                          </m:ctrlPr>
                        </m:dPr>
                        <m:e>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m:t>
                              </m:r>
                            </m:e>
                          </m:rad>
                          <m:r>
                            <a:rPr lang="en-GB" b="0" i="1" smtClean="0">
                              <a:latin typeface="Cambria Math" panose="02040503050406030204" pitchFamily="18" charset="0"/>
                            </a:rPr>
                            <m:t>+1</m:t>
                          </m:r>
                        </m:e>
                      </m:d>
                      <m:r>
                        <a:rPr lang="en-GB" b="0" i="1" smtClean="0">
                          <a:latin typeface="Cambria Math" panose="02040503050406030204" pitchFamily="18" charset="0"/>
                        </a:rPr>
                        <m:t>=</m:t>
                      </m:r>
                      <m:r>
                        <a:rPr lang="en-GB" b="1" i="1" smtClean="0">
                          <a:latin typeface="Cambria Math" panose="02040503050406030204" pitchFamily="18" charset="0"/>
                        </a:rPr>
                        <m:t>𝟒</m:t>
                      </m:r>
                    </m:oMath>
                  </m:oMathPara>
                </a14:m>
                <a:endParaRPr lang="en-GB" b="1" dirty="0"/>
              </a:p>
              <a:p>
                <a:endParaRPr lang="en-GB" dirty="0"/>
              </a:p>
              <a:p>
                <a:r>
                  <a:rPr lang="en-GB" dirty="0"/>
                  <a:t>Rationalise the denominator, giving your answer in the form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3</m:t>
                        </m:r>
                      </m:e>
                    </m:rad>
                  </m:oMath>
                </a14:m>
                <a:r>
                  <a:rPr lang="en-GB" dirty="0"/>
                  <a:t>.</a:t>
                </a:r>
              </a:p>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b="0" i="1" smtClean="0">
                              <a:latin typeface="Cambria Math" panose="02040503050406030204" pitchFamily="18" charset="0"/>
                            </a:rPr>
                            <m:t>3</m:t>
                          </m:r>
                          <m:rad>
                            <m:radPr>
                              <m:degHide m:val="on"/>
                              <m:ctrlPr>
                                <a:rPr lang="en-GB" i="1">
                                  <a:latin typeface="Cambria Math" panose="02040503050406030204" pitchFamily="18" charset="0"/>
                                </a:rPr>
                              </m:ctrlPr>
                            </m:radPr>
                            <m:deg/>
                            <m:e>
                              <m:r>
                                <a:rPr lang="en-GB" i="1">
                                  <a:latin typeface="Cambria Math" panose="02040503050406030204" pitchFamily="18" charset="0"/>
                                </a:rPr>
                                <m:t>3</m:t>
                              </m:r>
                            </m:e>
                          </m:rad>
                          <m:r>
                            <a:rPr lang="en-GB" b="0" i="1" smtClean="0">
                              <a:latin typeface="Cambria Math" panose="02040503050406030204" pitchFamily="18" charset="0"/>
                            </a:rPr>
                            <m:t>+7</m:t>
                          </m:r>
                        </m:num>
                        <m:den>
                          <m:r>
                            <a:rPr lang="en-GB" i="1">
                              <a:latin typeface="Cambria Math" panose="02040503050406030204" pitchFamily="18" charset="0"/>
                            </a:rPr>
                            <m:t>3</m:t>
                          </m:r>
                          <m:rad>
                            <m:radPr>
                              <m:degHide m:val="on"/>
                              <m:ctrlPr>
                                <a:rPr lang="en-GB" i="1">
                                  <a:latin typeface="Cambria Math" panose="02040503050406030204" pitchFamily="18" charset="0"/>
                                </a:rPr>
                              </m:ctrlPr>
                            </m:radPr>
                            <m:deg/>
                            <m:e>
                              <m:r>
                                <a:rPr lang="en-GB" i="1">
                                  <a:latin typeface="Cambria Math" panose="02040503050406030204" pitchFamily="18" charset="0"/>
                                </a:rPr>
                                <m:t>3</m:t>
                              </m:r>
                            </m:e>
                          </m:rad>
                          <m:r>
                            <a:rPr lang="en-GB" b="0" i="1" smtClean="0">
                              <a:latin typeface="Cambria Math" panose="02040503050406030204" pitchFamily="18" charset="0"/>
                            </a:rPr>
                            <m:t>−5</m:t>
                          </m:r>
                        </m:den>
                      </m:f>
                      <m:r>
                        <a:rPr lang="en-GB" b="0" i="1" smtClean="0">
                          <a:latin typeface="Cambria Math" panose="02040503050406030204" pitchFamily="18" charset="0"/>
                        </a:rPr>
                        <m:t>=</m:t>
                      </m:r>
                      <m:r>
                        <a:rPr lang="en-GB" b="1" i="1" smtClean="0">
                          <a:latin typeface="Cambria Math" panose="02040503050406030204" pitchFamily="18" charset="0"/>
                        </a:rPr>
                        <m:t>𝟑𝟏</m:t>
                      </m:r>
                      <m:r>
                        <a:rPr lang="en-GB" b="1" i="1" smtClean="0">
                          <a:latin typeface="Cambria Math" panose="02040503050406030204" pitchFamily="18" charset="0"/>
                        </a:rPr>
                        <m:t>+</m:t>
                      </m:r>
                      <m:r>
                        <a:rPr lang="en-GB" b="1" i="1" smtClean="0">
                          <a:latin typeface="Cambria Math" panose="02040503050406030204" pitchFamily="18" charset="0"/>
                        </a:rPr>
                        <m:t>𝟏𝟖</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𝟑</m:t>
                          </m:r>
                        </m:e>
                      </m:rad>
                    </m:oMath>
                  </m:oMathPara>
                </a14:m>
                <a:endParaRPr lang="en-GB" b="1" dirty="0"/>
              </a:p>
              <a:p>
                <a:endParaRPr lang="en-GB" dirty="0"/>
              </a:p>
              <a:p>
                <a:r>
                  <a:rPr lang="en-GB" dirty="0"/>
                  <a:t>Solve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4−</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6</m:t>
                            </m:r>
                          </m:e>
                        </m:rad>
                      </m:e>
                    </m:d>
                    <m:r>
                      <a:rPr lang="en-GB" b="0" i="1" smtClean="0">
                        <a:latin typeface="Cambria Math" panose="02040503050406030204" pitchFamily="18" charset="0"/>
                      </a:rPr>
                      <m:t>=10</m:t>
                    </m:r>
                  </m:oMath>
                </a14:m>
                <a:r>
                  <a:rPr lang="en-GB" dirty="0"/>
                  <a:t> giving your answer in the form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6</m:t>
                        </m:r>
                      </m:e>
                    </m:rad>
                  </m:oMath>
                </a14:m>
                <a:r>
                  <a:rPr lang="en-GB" dirty="0"/>
                  <a:t>.</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10</m:t>
                          </m:r>
                        </m:num>
                        <m:den>
                          <m:r>
                            <a:rPr lang="en-GB" b="0" i="1" smtClean="0">
                              <a:latin typeface="Cambria Math" panose="02040503050406030204" pitchFamily="18" charset="0"/>
                            </a:rPr>
                            <m:t>4−</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6</m:t>
                              </m:r>
                            </m:e>
                          </m:rad>
                        </m:den>
                      </m:f>
                      <m:r>
                        <a:rPr lang="en-GB" b="0" i="1" smtClean="0">
                          <a:latin typeface="Cambria Math" panose="02040503050406030204" pitchFamily="18" charset="0"/>
                        </a:rPr>
                        <m:t>=</m:t>
                      </m:r>
                      <m:r>
                        <a:rPr lang="en-GB" b="1" i="1" smtClean="0">
                          <a:latin typeface="Cambria Math" panose="02040503050406030204" pitchFamily="18" charset="0"/>
                        </a:rPr>
                        <m:t>𝟒</m:t>
                      </m:r>
                      <m:r>
                        <a:rPr lang="en-GB" b="1" i="1" smtClean="0">
                          <a:latin typeface="Cambria Math" panose="02040503050406030204" pitchFamily="18" charset="0"/>
                        </a:rPr>
                        <m:t>+</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𝟔</m:t>
                          </m:r>
                        </m:e>
                      </m:rad>
                    </m:oMath>
                  </m:oMathPara>
                </a14:m>
                <a:endParaRPr lang="en-GB" b="1" dirty="0"/>
              </a:p>
              <a:p>
                <a:endParaRPr lang="en-GB" dirty="0"/>
              </a:p>
              <a:p>
                <a:r>
                  <a:rPr lang="en-GB" dirty="0"/>
                  <a:t>Solve </a:t>
                </a: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1+</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e>
                    </m: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r>
                      <a:rPr lang="en-GB" b="0" i="1" smtClean="0">
                        <a:latin typeface="Cambria Math" panose="02040503050406030204" pitchFamily="18" charset="0"/>
                      </a:rPr>
                      <m:t>=3</m:t>
                    </m:r>
                  </m:oMath>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num>
                        <m:den>
                          <m:r>
                            <a:rPr lang="en-GB" b="0" i="1" smtClean="0">
                              <a:latin typeface="Cambria Math" panose="02040503050406030204" pitchFamily="18" charset="0"/>
                            </a:rPr>
                            <m:t>1+</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den>
                      </m:f>
                      <m:r>
                        <a:rPr lang="en-GB" b="0" i="1" smtClean="0">
                          <a:latin typeface="Cambria Math" panose="02040503050406030204" pitchFamily="18" charset="0"/>
                        </a:rPr>
                        <m:t>=</m:t>
                      </m:r>
                      <m:r>
                        <a:rPr lang="en-GB" b="1" i="1" smtClean="0">
                          <a:latin typeface="Cambria Math" panose="02040503050406030204" pitchFamily="18" charset="0"/>
                        </a:rPr>
                        <m:t>𝟐</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𝟐</m:t>
                          </m:r>
                        </m:e>
                      </m:rad>
                      <m:r>
                        <a:rPr lang="en-GB" b="1" i="1" smtClean="0">
                          <a:latin typeface="Cambria Math" panose="02040503050406030204" pitchFamily="18" charset="0"/>
                        </a:rPr>
                        <m:t>−</m:t>
                      </m:r>
                      <m:r>
                        <a:rPr lang="en-GB" b="1" i="1" smtClean="0">
                          <a:latin typeface="Cambria Math" panose="02040503050406030204" pitchFamily="18" charset="0"/>
                        </a:rPr>
                        <m:t>𝟏</m:t>
                      </m:r>
                    </m:oMath>
                  </m:oMathPara>
                </a14:m>
                <a:endParaRPr lang="en-GB" dirty="0"/>
              </a:p>
              <a:p>
                <a:r>
                  <a:rPr lang="en-GB" dirty="0"/>
                  <a:t>Simplify:</a:t>
                </a:r>
              </a:p>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𝑎</m:t>
                              </m:r>
                              <m:r>
                                <a:rPr lang="en-GB" b="0" i="1" smtClean="0">
                                  <a:latin typeface="Cambria Math" panose="02040503050406030204" pitchFamily="18" charset="0"/>
                                </a:rPr>
                                <m:t>+1</m:t>
                              </m:r>
                            </m:e>
                          </m:ra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𝑎</m:t>
                              </m:r>
                            </m:e>
                          </m:rad>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𝑎</m:t>
                              </m:r>
                              <m:r>
                                <a:rPr lang="en-GB" b="0" i="1" smtClean="0">
                                  <a:latin typeface="Cambria Math" panose="02040503050406030204" pitchFamily="18" charset="0"/>
                                </a:rPr>
                                <m:t>+1</m:t>
                              </m:r>
                            </m:e>
                          </m:ra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𝑎</m:t>
                              </m:r>
                            </m:e>
                          </m:rad>
                        </m:den>
                      </m:f>
                      <m:r>
                        <a:rPr lang="en-GB" b="0"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𝒂</m:t>
                      </m:r>
                      <m:r>
                        <a:rPr lang="en-GB" b="1" i="1" smtClean="0">
                          <a:latin typeface="Cambria Math" panose="02040503050406030204" pitchFamily="18" charset="0"/>
                        </a:rPr>
                        <m:t>+</m:t>
                      </m:r>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𝟐</m:t>
                      </m:r>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𝒂</m:t>
                          </m:r>
                        </m:e>
                      </m:rad>
                      <m:rad>
                        <m:radPr>
                          <m:degHide m:val="on"/>
                          <m:ctrlPr>
                            <a:rPr lang="en-GB" b="1" i="1" smtClean="0">
                              <a:latin typeface="Cambria Math" panose="02040503050406030204" pitchFamily="18" charset="0"/>
                            </a:rPr>
                          </m:ctrlPr>
                        </m:radPr>
                        <m:deg/>
                        <m:e>
                          <m:r>
                            <a:rPr lang="en-GB" b="1" i="1" smtClean="0">
                              <a:latin typeface="Cambria Math" panose="02040503050406030204" pitchFamily="18" charset="0"/>
                            </a:rPr>
                            <m:t>𝒂</m:t>
                          </m:r>
                          <m:r>
                            <a:rPr lang="en-GB" b="1" i="1" smtClean="0">
                              <a:latin typeface="Cambria Math" panose="02040503050406030204" pitchFamily="18" charset="0"/>
                            </a:rPr>
                            <m:t>+</m:t>
                          </m:r>
                          <m:r>
                            <a:rPr lang="en-GB" b="1" i="1" smtClean="0">
                              <a:latin typeface="Cambria Math" panose="02040503050406030204" pitchFamily="18" charset="0"/>
                            </a:rPr>
                            <m:t>𝟏</m:t>
                          </m:r>
                        </m:e>
                      </m:rad>
                    </m:oMath>
                  </m:oMathPara>
                </a14:m>
                <a:endParaRPr lang="en-GB" b="1" dirty="0"/>
              </a:p>
            </p:txBody>
          </p:sp>
        </mc:Choice>
        <mc:Fallback xmlns="">
          <p:sp>
            <p:nvSpPr>
              <p:cNvPr id="6" name="TextBox 5"/>
              <p:cNvSpPr txBox="1">
                <a:spLocks noRot="1" noChangeAspect="1" noMove="1" noResize="1" noEditPoints="1" noAdjustHandles="1" noChangeArrowheads="1" noChangeShapeType="1" noTextEdit="1"/>
              </p:cNvSpPr>
              <p:nvPr/>
            </p:nvSpPr>
            <p:spPr>
              <a:xfrm>
                <a:off x="4614339" y="1114097"/>
                <a:ext cx="3888432" cy="5844933"/>
              </a:xfrm>
              <a:prstGeom prst="rect">
                <a:avLst/>
              </a:prstGeom>
              <a:blipFill>
                <a:blip r:embed="rId3"/>
                <a:stretch>
                  <a:fillRect l="-1411" t="-626"/>
                </a:stretch>
              </a:blipFill>
            </p:spPr>
            <p:txBody>
              <a:bodyPr/>
              <a:lstStyle/>
              <a:p>
                <a:r>
                  <a:rPr lang="en-GB">
                    <a:noFill/>
                  </a:rPr>
                  <a:t> </a:t>
                </a:r>
              </a:p>
            </p:txBody>
          </p:sp>
        </mc:Fallback>
      </mc:AlternateContent>
      <p:sp>
        <p:nvSpPr>
          <p:cNvPr id="8" name="Rectangle 7"/>
          <p:cNvSpPr/>
          <p:nvPr/>
        </p:nvSpPr>
        <p:spPr>
          <a:xfrm>
            <a:off x="2364941" y="1671014"/>
            <a:ext cx="1104468" cy="5748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2364941" y="2420653"/>
            <a:ext cx="1104468" cy="5748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2293057" y="3315075"/>
            <a:ext cx="1104468" cy="5748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2364941" y="4083870"/>
            <a:ext cx="1104468" cy="5748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2381322" y="4906351"/>
            <a:ext cx="1104468" cy="5748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6532051" y="2631624"/>
            <a:ext cx="1224136" cy="5748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5149191" y="4143866"/>
            <a:ext cx="2993540" cy="5748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6846587" y="5348345"/>
            <a:ext cx="1224136" cy="5748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6301319" y="6256589"/>
            <a:ext cx="2201452" cy="5748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440205" y="1114555"/>
            <a:ext cx="28803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9" name="Rectangle 18"/>
          <p:cNvSpPr/>
          <p:nvPr/>
        </p:nvSpPr>
        <p:spPr>
          <a:xfrm>
            <a:off x="4239830" y="1155040"/>
            <a:ext cx="28803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20" name="Rectangle 19"/>
          <p:cNvSpPr/>
          <p:nvPr/>
        </p:nvSpPr>
        <p:spPr>
          <a:xfrm>
            <a:off x="4239830" y="2108929"/>
            <a:ext cx="28803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21" name="Rectangle 20"/>
          <p:cNvSpPr/>
          <p:nvPr/>
        </p:nvSpPr>
        <p:spPr>
          <a:xfrm>
            <a:off x="4239830" y="3560392"/>
            <a:ext cx="28803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4</a:t>
            </a:r>
          </a:p>
        </p:txBody>
      </p:sp>
      <p:sp>
        <p:nvSpPr>
          <p:cNvPr id="22" name="Rectangle 21"/>
          <p:cNvSpPr/>
          <p:nvPr/>
        </p:nvSpPr>
        <p:spPr>
          <a:xfrm>
            <a:off x="4239830" y="5035134"/>
            <a:ext cx="28803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5</a:t>
            </a:r>
          </a:p>
        </p:txBody>
      </p:sp>
      <p:sp>
        <p:nvSpPr>
          <p:cNvPr id="23" name="Rectangle 22"/>
          <p:cNvSpPr/>
          <p:nvPr/>
        </p:nvSpPr>
        <p:spPr>
          <a:xfrm>
            <a:off x="913765" y="1846259"/>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a</a:t>
            </a:r>
          </a:p>
        </p:txBody>
      </p:sp>
      <p:sp>
        <p:nvSpPr>
          <p:cNvPr id="24" name="Rectangle 23"/>
          <p:cNvSpPr/>
          <p:nvPr/>
        </p:nvSpPr>
        <p:spPr>
          <a:xfrm>
            <a:off x="913765" y="2575078"/>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b</a:t>
            </a:r>
          </a:p>
        </p:txBody>
      </p:sp>
      <p:sp>
        <p:nvSpPr>
          <p:cNvPr id="25" name="Rectangle 24"/>
          <p:cNvSpPr/>
          <p:nvPr/>
        </p:nvSpPr>
        <p:spPr>
          <a:xfrm>
            <a:off x="913765" y="3418616"/>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a:t>
            </a:r>
          </a:p>
        </p:txBody>
      </p:sp>
      <p:sp>
        <p:nvSpPr>
          <p:cNvPr id="26" name="Rectangle 25"/>
          <p:cNvSpPr/>
          <p:nvPr/>
        </p:nvSpPr>
        <p:spPr>
          <a:xfrm>
            <a:off x="913765" y="4263306"/>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d</a:t>
            </a:r>
          </a:p>
        </p:txBody>
      </p:sp>
      <p:sp>
        <p:nvSpPr>
          <p:cNvPr id="27" name="Rectangle 26"/>
          <p:cNvSpPr/>
          <p:nvPr/>
        </p:nvSpPr>
        <p:spPr>
          <a:xfrm>
            <a:off x="913765" y="5107996"/>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e</a:t>
            </a:r>
          </a:p>
        </p:txBody>
      </p:sp>
      <p:sp>
        <p:nvSpPr>
          <p:cNvPr id="28" name="Rectangle 27"/>
          <p:cNvSpPr/>
          <p:nvPr/>
        </p:nvSpPr>
        <p:spPr>
          <a:xfrm>
            <a:off x="7959160" y="1273263"/>
            <a:ext cx="634093" cy="6001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4239830" y="6221844"/>
            <a:ext cx="28803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6</a:t>
            </a:r>
          </a:p>
        </p:txBody>
      </p:sp>
      <p:sp>
        <p:nvSpPr>
          <p:cNvPr id="7" name="TextBox 6"/>
          <p:cNvSpPr txBox="1"/>
          <p:nvPr/>
        </p:nvSpPr>
        <p:spPr>
          <a:xfrm>
            <a:off x="251520" y="642670"/>
            <a:ext cx="4362819" cy="369332"/>
          </a:xfrm>
          <a:prstGeom prst="rect">
            <a:avLst/>
          </a:prstGeom>
          <a:noFill/>
        </p:spPr>
        <p:txBody>
          <a:bodyPr wrap="square" rtlCol="0">
            <a:spAutoFit/>
          </a:bodyPr>
          <a:lstStyle/>
          <a:p>
            <a:r>
              <a:rPr lang="en-GB" b="1" dirty="0"/>
              <a:t>or alternatively: (not in textbook)</a:t>
            </a:r>
          </a:p>
        </p:txBody>
      </p:sp>
    </p:spTree>
    <p:extLst>
      <p:ext uri="{BB962C8B-B14F-4D97-AF65-F5344CB8AC3E}">
        <p14:creationId xmlns:p14="http://schemas.microsoft.com/office/powerpoint/2010/main" val="22388590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0" restart="whenNotActive" fill="hold" evtFilter="cancelBubble" nodeType="interactiveSeq">
                <p:stCondLst>
                  <p:cond evt="onClick" delay="0">
                    <p:tgtEl>
                      <p:spTgt spid="11"/>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26" restart="whenNotActive" fill="hold" evtFilter="cancelBubble" nodeType="interactiveSeq">
                <p:stCondLst>
                  <p:cond evt="onClick" delay="0">
                    <p:tgtEl>
                      <p:spTgt spid="12"/>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32" restart="whenNotActive" fill="hold" evtFilter="cancelBubble" nodeType="interactiveSeq">
                <p:stCondLst>
                  <p:cond evt="onClick" delay="0">
                    <p:tgtEl>
                      <p:spTgt spid="13"/>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8" restart="whenNotActive" fill="hold" evtFilter="cancelBubble" nodeType="interactiveSeq">
                <p:stCondLst>
                  <p:cond evt="onClick" delay="0">
                    <p:tgtEl>
                      <p:spTgt spid="14"/>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44" restart="whenNotActive" fill="hold" evtFilter="cancelBubble" nodeType="interactiveSeq">
                <p:stCondLst>
                  <p:cond evt="onClick" delay="0">
                    <p:tgtEl>
                      <p:spTgt spid="15"/>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50" restart="whenNotActive" fill="hold" evtFilter="cancelBubble" nodeType="interactiveSeq">
                <p:stCondLst>
                  <p:cond evt="onClick" delay="0">
                    <p:tgtEl>
                      <p:spTgt spid="16"/>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56" restart="whenNotActive" fill="hold" evtFilter="cancelBubble" nodeType="interactiveSeq">
                <p:stCondLst>
                  <p:cond evt="onClick" delay="0">
                    <p:tgtEl>
                      <p:spTgt spid="28"/>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 final super hard puzzle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2843808" y="1412776"/>
                <a:ext cx="4464496" cy="1084143"/>
              </a:xfrm>
              <a:prstGeom prst="rect">
                <a:avLst/>
              </a:prstGeom>
              <a:noFill/>
            </p:spPr>
            <p:txBody>
              <a:bodyPr wrap="square" rtlCol="0">
                <a:spAutoFit/>
              </a:bodyPr>
              <a:lstStyle/>
              <a:p>
                <a:r>
                  <a:rPr lang="en-GB" sz="3600" b="0" dirty="0"/>
                  <a:t>Solve </a:t>
                </a:r>
                <a14:m>
                  <m:oMath xmlns:m="http://schemas.openxmlformats.org/officeDocument/2006/math">
                    <m:f>
                      <m:fPr>
                        <m:ctrlPr>
                          <a:rPr lang="en-GB" sz="3600" b="0" i="1" smtClean="0">
                            <a:latin typeface="Cambria Math" panose="02040503050406030204" pitchFamily="18" charset="0"/>
                          </a:rPr>
                        </m:ctrlPr>
                      </m:fPr>
                      <m:num>
                        <m:rad>
                          <m:radPr>
                            <m:ctrlPr>
                              <a:rPr lang="en-GB" sz="3600" b="0" i="1" smtClean="0">
                                <a:latin typeface="Cambria Math" panose="02040503050406030204" pitchFamily="18" charset="0"/>
                              </a:rPr>
                            </m:ctrlPr>
                          </m:radPr>
                          <m:deg>
                            <m:r>
                              <a:rPr lang="en-GB" sz="3600" b="0" i="0" smtClean="0">
                                <a:latin typeface="Cambria Math" panose="02040503050406030204" pitchFamily="18" charset="0"/>
                              </a:rPr>
                              <m:t>4</m:t>
                            </m:r>
                          </m:deg>
                          <m:e>
                            <m:r>
                              <a:rPr lang="en-GB" sz="3600" b="0" i="1" smtClean="0">
                                <a:latin typeface="Cambria Math" panose="02040503050406030204" pitchFamily="18" charset="0"/>
                              </a:rPr>
                              <m:t>9</m:t>
                            </m:r>
                          </m:e>
                        </m:rad>
                      </m:num>
                      <m:den>
                        <m:rad>
                          <m:radPr>
                            <m:ctrlPr>
                              <a:rPr lang="en-GB" sz="3600" b="0" i="1" smtClean="0">
                                <a:latin typeface="Cambria Math" panose="02040503050406030204" pitchFamily="18" charset="0"/>
                              </a:rPr>
                            </m:ctrlPr>
                          </m:radPr>
                          <m:deg>
                            <m:r>
                              <a:rPr lang="en-GB" sz="3600" b="0" i="0" smtClean="0">
                                <a:latin typeface="Cambria Math" panose="02040503050406030204" pitchFamily="18" charset="0"/>
                              </a:rPr>
                              <m:t>5</m:t>
                            </m:r>
                          </m:deg>
                          <m:e>
                            <m:r>
                              <a:rPr lang="en-GB" sz="3600" b="0" i="1" smtClean="0">
                                <a:latin typeface="Cambria Math" panose="02040503050406030204" pitchFamily="18" charset="0"/>
                              </a:rPr>
                              <m:t>27</m:t>
                            </m:r>
                          </m:e>
                        </m:rad>
                      </m:den>
                    </m:f>
                    <m:r>
                      <a:rPr lang="en-GB" sz="3600" b="0" i="1" smtClean="0">
                        <a:latin typeface="Cambria Math" panose="02040503050406030204" pitchFamily="18" charset="0"/>
                      </a:rPr>
                      <m:t>=</m:t>
                    </m:r>
                    <m:rad>
                      <m:radPr>
                        <m:ctrlPr>
                          <a:rPr lang="en-GB" sz="3600" b="0" i="1" smtClean="0">
                            <a:latin typeface="Cambria Math" panose="02040503050406030204" pitchFamily="18" charset="0"/>
                          </a:rPr>
                        </m:ctrlPr>
                      </m:radPr>
                      <m:deg>
                        <m:r>
                          <a:rPr lang="en-GB" sz="3600" b="0" i="1" smtClean="0">
                            <a:latin typeface="Cambria Math" panose="02040503050406030204" pitchFamily="18" charset="0"/>
                          </a:rPr>
                          <m:t>𝑥</m:t>
                        </m:r>
                      </m:deg>
                      <m:e>
                        <m:r>
                          <a:rPr lang="en-GB" sz="3600" b="0" i="1" smtClean="0">
                            <a:latin typeface="Cambria Math" panose="02040503050406030204" pitchFamily="18" charset="0"/>
                          </a:rPr>
                          <m:t>3</m:t>
                        </m:r>
                      </m:e>
                    </m:rad>
                  </m:oMath>
                </a14:m>
                <a:endParaRPr lang="en-GB" sz="3600" dirty="0"/>
              </a:p>
            </p:txBody>
          </p:sp>
        </mc:Choice>
        <mc:Fallback xmlns="">
          <p:sp>
            <p:nvSpPr>
              <p:cNvPr id="5" name="TextBox 4"/>
              <p:cNvSpPr txBox="1">
                <a:spLocks noRot="1" noChangeAspect="1" noMove="1" noResize="1" noEditPoints="1" noAdjustHandles="1" noChangeArrowheads="1" noChangeShapeType="1" noTextEdit="1"/>
              </p:cNvSpPr>
              <p:nvPr/>
            </p:nvSpPr>
            <p:spPr>
              <a:xfrm>
                <a:off x="2843808" y="1412776"/>
                <a:ext cx="4464496" cy="1084143"/>
              </a:xfrm>
              <a:prstGeom prst="rect">
                <a:avLst/>
              </a:prstGeom>
              <a:blipFill rotWithShape="0">
                <a:blip r:embed="rId2"/>
                <a:stretch>
                  <a:fillRect l="-4235" b="-2809"/>
                </a:stretch>
              </a:blipFill>
            </p:spPr>
            <p:txBody>
              <a:bodyPr/>
              <a:lstStyle/>
              <a:p>
                <a:r>
                  <a:rPr lang="en-GB">
                    <a:noFill/>
                  </a:rPr>
                  <a:t> </a:t>
                </a:r>
              </a:p>
            </p:txBody>
          </p:sp>
        </mc:Fallback>
      </mc:AlternateContent>
      <p:sp>
        <p:nvSpPr>
          <p:cNvPr id="19" name="Rectangle 18"/>
          <p:cNvSpPr/>
          <p:nvPr/>
        </p:nvSpPr>
        <p:spPr>
          <a:xfrm>
            <a:off x="2261837" y="1721795"/>
            <a:ext cx="504056" cy="4771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dirty="0">
                <a:latin typeface="Wingdings" panose="05000000000000000000" pitchFamily="2" charset="2"/>
              </a:rPr>
              <a:t>N</a:t>
            </a:r>
            <a:endParaRPr lang="en-GB" dirty="0">
              <a:latin typeface="Wingdings" panose="05000000000000000000" pitchFamily="2" charset="2"/>
            </a:endParaRPr>
          </a:p>
        </p:txBody>
      </p:sp>
      <mc:AlternateContent xmlns:mc="http://schemas.openxmlformats.org/markup-compatibility/2006" xmlns:a14="http://schemas.microsoft.com/office/drawing/2010/main">
        <mc:Choice Requires="a14">
          <p:sp>
            <p:nvSpPr>
              <p:cNvPr id="20" name="TextBox 19"/>
              <p:cNvSpPr txBox="1"/>
              <p:nvPr/>
            </p:nvSpPr>
            <p:spPr>
              <a:xfrm>
                <a:off x="1259632" y="2780928"/>
                <a:ext cx="6222785" cy="37410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3600" b="1" i="1" smtClean="0">
                              <a:latin typeface="Cambria Math" panose="02040503050406030204" pitchFamily="18" charset="0"/>
                            </a:rPr>
                          </m:ctrlPr>
                        </m:fPr>
                        <m:num>
                          <m:rad>
                            <m:radPr>
                              <m:ctrlPr>
                                <a:rPr lang="en-GB" sz="3600" b="1" i="1" smtClean="0">
                                  <a:latin typeface="Cambria Math" panose="02040503050406030204" pitchFamily="18" charset="0"/>
                                </a:rPr>
                              </m:ctrlPr>
                            </m:radPr>
                            <m:deg>
                              <m:r>
                                <a:rPr lang="en-GB" sz="3600" b="1" i="0" smtClean="0">
                                  <a:latin typeface="Cambria Math" panose="02040503050406030204" pitchFamily="18" charset="0"/>
                                </a:rPr>
                                <m:t>𝟒</m:t>
                              </m:r>
                            </m:deg>
                            <m:e>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𝟑</m:t>
                                  </m:r>
                                </m:e>
                                <m:sup>
                                  <m:r>
                                    <a:rPr lang="en-GB" sz="3600" b="1" i="1" smtClean="0">
                                      <a:latin typeface="Cambria Math" panose="02040503050406030204" pitchFamily="18" charset="0"/>
                                    </a:rPr>
                                    <m:t>𝟐</m:t>
                                  </m:r>
                                </m:sup>
                              </m:sSup>
                            </m:e>
                          </m:rad>
                        </m:num>
                        <m:den>
                          <m:rad>
                            <m:radPr>
                              <m:ctrlPr>
                                <a:rPr lang="en-GB" sz="3600" b="1" i="1" smtClean="0">
                                  <a:latin typeface="Cambria Math" panose="02040503050406030204" pitchFamily="18" charset="0"/>
                                </a:rPr>
                              </m:ctrlPr>
                            </m:radPr>
                            <m:deg>
                              <m:r>
                                <a:rPr lang="en-GB" sz="3600" b="1" i="0" smtClean="0">
                                  <a:latin typeface="Cambria Math" panose="02040503050406030204" pitchFamily="18" charset="0"/>
                                </a:rPr>
                                <m:t>𝟓</m:t>
                              </m:r>
                            </m:deg>
                            <m:e>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𝟑</m:t>
                                  </m:r>
                                </m:e>
                                <m:sup>
                                  <m:r>
                                    <a:rPr lang="en-GB" sz="3600" b="1" i="1" smtClean="0">
                                      <a:latin typeface="Cambria Math" panose="02040503050406030204" pitchFamily="18" charset="0"/>
                                    </a:rPr>
                                    <m:t>𝟑</m:t>
                                  </m:r>
                                </m:sup>
                              </m:sSup>
                            </m:e>
                          </m:rad>
                        </m:den>
                      </m:f>
                      <m:r>
                        <a:rPr lang="en-GB" sz="3600" b="1" i="1" smtClean="0">
                          <a:latin typeface="Cambria Math" panose="02040503050406030204" pitchFamily="18" charset="0"/>
                        </a:rPr>
                        <m:t>=</m:t>
                      </m:r>
                      <m:f>
                        <m:fPr>
                          <m:ctrlPr>
                            <a:rPr lang="en-GB" sz="3600" b="1" i="1" smtClean="0">
                              <a:latin typeface="Cambria Math" panose="02040503050406030204" pitchFamily="18" charset="0"/>
                            </a:rPr>
                          </m:ctrlPr>
                        </m:fPr>
                        <m:num>
                          <m:sSup>
                            <m:sSupPr>
                              <m:ctrlPr>
                                <a:rPr lang="en-GB" sz="3600" b="1" i="1" smtClean="0">
                                  <a:latin typeface="Cambria Math" panose="02040503050406030204" pitchFamily="18" charset="0"/>
                                </a:rPr>
                              </m:ctrlPr>
                            </m:sSupPr>
                            <m:e>
                              <m:d>
                                <m:dPr>
                                  <m:ctrlPr>
                                    <a:rPr lang="en-GB" sz="3600" b="1" i="1" smtClean="0">
                                      <a:latin typeface="Cambria Math" panose="02040503050406030204" pitchFamily="18" charset="0"/>
                                    </a:rPr>
                                  </m:ctrlPr>
                                </m:dPr>
                                <m:e>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𝟑</m:t>
                                      </m:r>
                                    </m:e>
                                    <m:sup>
                                      <m:r>
                                        <a:rPr lang="en-GB" sz="3600" b="1" i="1" smtClean="0">
                                          <a:latin typeface="Cambria Math" panose="02040503050406030204" pitchFamily="18" charset="0"/>
                                        </a:rPr>
                                        <m:t>𝟐</m:t>
                                      </m:r>
                                    </m:sup>
                                  </m:sSup>
                                </m:e>
                              </m:d>
                            </m:e>
                            <m:sup>
                              <m:f>
                                <m:fPr>
                                  <m:ctrlPr>
                                    <a:rPr lang="en-GB" sz="3600" b="1" i="1" smtClean="0">
                                      <a:latin typeface="Cambria Math" panose="02040503050406030204" pitchFamily="18" charset="0"/>
                                    </a:rPr>
                                  </m:ctrlPr>
                                </m:fPr>
                                <m:num>
                                  <m:r>
                                    <a:rPr lang="en-GB" sz="3600" b="1" i="1" smtClean="0">
                                      <a:latin typeface="Cambria Math" panose="02040503050406030204" pitchFamily="18" charset="0"/>
                                    </a:rPr>
                                    <m:t>𝟏</m:t>
                                  </m:r>
                                </m:num>
                                <m:den>
                                  <m:r>
                                    <a:rPr lang="en-GB" sz="3600" b="1" i="1" smtClean="0">
                                      <a:latin typeface="Cambria Math" panose="02040503050406030204" pitchFamily="18" charset="0"/>
                                    </a:rPr>
                                    <m:t>𝟒</m:t>
                                  </m:r>
                                </m:den>
                              </m:f>
                            </m:sup>
                          </m:sSup>
                        </m:num>
                        <m:den>
                          <m:sSup>
                            <m:sSupPr>
                              <m:ctrlPr>
                                <a:rPr lang="en-GB" sz="3600" b="1" i="1" smtClean="0">
                                  <a:latin typeface="Cambria Math" panose="02040503050406030204" pitchFamily="18" charset="0"/>
                                </a:rPr>
                              </m:ctrlPr>
                            </m:sSupPr>
                            <m:e>
                              <m:d>
                                <m:dPr>
                                  <m:ctrlPr>
                                    <a:rPr lang="en-GB" sz="3600" b="1" i="1" smtClean="0">
                                      <a:latin typeface="Cambria Math" panose="02040503050406030204" pitchFamily="18" charset="0"/>
                                    </a:rPr>
                                  </m:ctrlPr>
                                </m:dPr>
                                <m:e>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𝟑</m:t>
                                      </m:r>
                                    </m:e>
                                    <m:sup>
                                      <m:r>
                                        <a:rPr lang="en-GB" sz="3600" b="1" i="1" smtClean="0">
                                          <a:latin typeface="Cambria Math" panose="02040503050406030204" pitchFamily="18" charset="0"/>
                                        </a:rPr>
                                        <m:t>𝟑</m:t>
                                      </m:r>
                                    </m:sup>
                                  </m:sSup>
                                </m:e>
                              </m:d>
                            </m:e>
                            <m:sup>
                              <m:f>
                                <m:fPr>
                                  <m:ctrlPr>
                                    <a:rPr lang="en-GB" sz="3600" b="1" i="1" smtClean="0">
                                      <a:latin typeface="Cambria Math" panose="02040503050406030204" pitchFamily="18" charset="0"/>
                                    </a:rPr>
                                  </m:ctrlPr>
                                </m:fPr>
                                <m:num>
                                  <m:r>
                                    <a:rPr lang="en-GB" sz="3600" b="1" i="1" smtClean="0">
                                      <a:latin typeface="Cambria Math" panose="02040503050406030204" pitchFamily="18" charset="0"/>
                                    </a:rPr>
                                    <m:t>𝟏</m:t>
                                  </m:r>
                                </m:num>
                                <m:den>
                                  <m:r>
                                    <a:rPr lang="en-GB" sz="3600" b="1" i="1" smtClean="0">
                                      <a:latin typeface="Cambria Math" panose="02040503050406030204" pitchFamily="18" charset="0"/>
                                    </a:rPr>
                                    <m:t>𝟓</m:t>
                                  </m:r>
                                </m:den>
                              </m:f>
                            </m:sup>
                          </m:sSup>
                        </m:den>
                      </m:f>
                      <m:r>
                        <a:rPr lang="en-GB" sz="3600" b="1" i="1" smtClean="0">
                          <a:latin typeface="Cambria Math" panose="02040503050406030204" pitchFamily="18" charset="0"/>
                        </a:rPr>
                        <m:t>=</m:t>
                      </m:r>
                      <m:f>
                        <m:fPr>
                          <m:ctrlPr>
                            <a:rPr lang="en-GB" sz="3600" b="1" i="1" smtClean="0">
                              <a:latin typeface="Cambria Math" panose="02040503050406030204" pitchFamily="18" charset="0"/>
                            </a:rPr>
                          </m:ctrlPr>
                        </m:fPr>
                        <m:num>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𝟑</m:t>
                              </m:r>
                            </m:e>
                            <m:sup>
                              <m:f>
                                <m:fPr>
                                  <m:ctrlPr>
                                    <a:rPr lang="en-GB" sz="3600" b="1" i="1" smtClean="0">
                                      <a:latin typeface="Cambria Math" panose="02040503050406030204" pitchFamily="18" charset="0"/>
                                    </a:rPr>
                                  </m:ctrlPr>
                                </m:fPr>
                                <m:num>
                                  <m:r>
                                    <a:rPr lang="en-GB" sz="3600" b="1" i="1" smtClean="0">
                                      <a:latin typeface="Cambria Math" panose="02040503050406030204" pitchFamily="18" charset="0"/>
                                    </a:rPr>
                                    <m:t>𝟏</m:t>
                                  </m:r>
                                </m:num>
                                <m:den>
                                  <m:r>
                                    <a:rPr lang="en-GB" sz="3600" b="1" i="1" smtClean="0">
                                      <a:latin typeface="Cambria Math" panose="02040503050406030204" pitchFamily="18" charset="0"/>
                                    </a:rPr>
                                    <m:t>𝟐</m:t>
                                  </m:r>
                                </m:den>
                              </m:f>
                            </m:sup>
                          </m:sSup>
                        </m:num>
                        <m:den>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𝟑</m:t>
                              </m:r>
                            </m:e>
                            <m:sup>
                              <m:f>
                                <m:fPr>
                                  <m:ctrlPr>
                                    <a:rPr lang="en-GB" sz="3600" b="1" i="1" smtClean="0">
                                      <a:latin typeface="Cambria Math" panose="02040503050406030204" pitchFamily="18" charset="0"/>
                                    </a:rPr>
                                  </m:ctrlPr>
                                </m:fPr>
                                <m:num>
                                  <m:r>
                                    <a:rPr lang="en-GB" sz="3600" b="1" i="1" smtClean="0">
                                      <a:latin typeface="Cambria Math" panose="02040503050406030204" pitchFamily="18" charset="0"/>
                                    </a:rPr>
                                    <m:t>𝟑</m:t>
                                  </m:r>
                                </m:num>
                                <m:den>
                                  <m:r>
                                    <a:rPr lang="en-GB" sz="3600" b="1" i="1" smtClean="0">
                                      <a:latin typeface="Cambria Math" panose="02040503050406030204" pitchFamily="18" charset="0"/>
                                    </a:rPr>
                                    <m:t>𝟓</m:t>
                                  </m:r>
                                </m:den>
                              </m:f>
                            </m:sup>
                          </m:sSup>
                        </m:den>
                      </m:f>
                      <m:r>
                        <a:rPr lang="en-GB" sz="3600" b="1" i="1" smtClean="0">
                          <a:latin typeface="Cambria Math" panose="02040503050406030204" pitchFamily="18" charset="0"/>
                        </a:rPr>
                        <m:t>=</m:t>
                      </m:r>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𝟑</m:t>
                          </m:r>
                        </m:e>
                        <m:sup>
                          <m:r>
                            <a:rPr lang="en-GB" sz="3600" b="1" i="1" smtClean="0">
                              <a:latin typeface="Cambria Math" panose="02040503050406030204" pitchFamily="18" charset="0"/>
                            </a:rPr>
                            <m:t>−</m:t>
                          </m:r>
                          <m:f>
                            <m:fPr>
                              <m:ctrlPr>
                                <a:rPr lang="en-GB" sz="3600" b="1" i="1" smtClean="0">
                                  <a:latin typeface="Cambria Math" panose="02040503050406030204" pitchFamily="18" charset="0"/>
                                </a:rPr>
                              </m:ctrlPr>
                            </m:fPr>
                            <m:num>
                              <m:r>
                                <a:rPr lang="en-GB" sz="3600" b="1" i="1" smtClean="0">
                                  <a:latin typeface="Cambria Math" panose="02040503050406030204" pitchFamily="18" charset="0"/>
                                </a:rPr>
                                <m:t>𝟏</m:t>
                              </m:r>
                            </m:num>
                            <m:den>
                              <m:r>
                                <a:rPr lang="en-GB" sz="3600" b="1" i="1" smtClean="0">
                                  <a:latin typeface="Cambria Math" panose="02040503050406030204" pitchFamily="18" charset="0"/>
                                </a:rPr>
                                <m:t>𝟏𝟎</m:t>
                              </m:r>
                            </m:den>
                          </m:f>
                        </m:sup>
                      </m:sSup>
                    </m:oMath>
                  </m:oMathPara>
                </a14:m>
                <a:endParaRPr lang="en-GB" sz="3600" b="1" dirty="0"/>
              </a:p>
              <a:p>
                <a:r>
                  <a:rPr lang="en-GB" sz="3600" b="1" dirty="0"/>
                  <a:t>But </a:t>
                </a:r>
                <a14:m>
                  <m:oMath xmlns:m="http://schemas.openxmlformats.org/officeDocument/2006/math">
                    <m:rad>
                      <m:radPr>
                        <m:ctrlPr>
                          <a:rPr lang="en-GB" sz="3600" b="1" i="1">
                            <a:latin typeface="Cambria Math" panose="02040503050406030204" pitchFamily="18" charset="0"/>
                          </a:rPr>
                        </m:ctrlPr>
                      </m:radPr>
                      <m:deg>
                        <m:r>
                          <a:rPr lang="en-GB" sz="3600" b="1" i="1">
                            <a:latin typeface="Cambria Math" panose="02040503050406030204" pitchFamily="18" charset="0"/>
                          </a:rPr>
                          <m:t>𝒙</m:t>
                        </m:r>
                      </m:deg>
                      <m:e>
                        <m:r>
                          <a:rPr lang="en-GB" sz="3600" b="1" i="1">
                            <a:latin typeface="Cambria Math" panose="02040503050406030204" pitchFamily="18" charset="0"/>
                          </a:rPr>
                          <m:t>𝟑</m:t>
                        </m:r>
                      </m:e>
                    </m:rad>
                    <m:r>
                      <a:rPr lang="en-GB" sz="3600" b="1" i="1" smtClean="0">
                        <a:latin typeface="Cambria Math" panose="02040503050406030204" pitchFamily="18" charset="0"/>
                      </a:rPr>
                      <m:t>=</m:t>
                    </m:r>
                    <m:sSup>
                      <m:sSupPr>
                        <m:ctrlPr>
                          <a:rPr lang="en-GB" sz="3600" b="1" i="1" smtClean="0">
                            <a:latin typeface="Cambria Math" panose="02040503050406030204" pitchFamily="18" charset="0"/>
                          </a:rPr>
                        </m:ctrlPr>
                      </m:sSupPr>
                      <m:e>
                        <m:r>
                          <a:rPr lang="en-GB" sz="3600" b="1" i="1" smtClean="0">
                            <a:latin typeface="Cambria Math" panose="02040503050406030204" pitchFamily="18" charset="0"/>
                          </a:rPr>
                          <m:t>𝟑</m:t>
                        </m:r>
                      </m:e>
                      <m:sup>
                        <m:f>
                          <m:fPr>
                            <m:ctrlPr>
                              <a:rPr lang="en-GB" sz="3600" b="1" i="1" smtClean="0">
                                <a:latin typeface="Cambria Math" panose="02040503050406030204" pitchFamily="18" charset="0"/>
                              </a:rPr>
                            </m:ctrlPr>
                          </m:fPr>
                          <m:num>
                            <m:r>
                              <a:rPr lang="en-GB" sz="3600" b="1" i="1" smtClean="0">
                                <a:latin typeface="Cambria Math" panose="02040503050406030204" pitchFamily="18" charset="0"/>
                              </a:rPr>
                              <m:t>𝟏</m:t>
                            </m:r>
                          </m:num>
                          <m:den>
                            <m:r>
                              <a:rPr lang="en-GB" sz="3600" b="1" i="1" smtClean="0">
                                <a:latin typeface="Cambria Math" panose="02040503050406030204" pitchFamily="18" charset="0"/>
                              </a:rPr>
                              <m:t>𝒙</m:t>
                            </m:r>
                          </m:den>
                        </m:f>
                      </m:sup>
                    </m:sSup>
                  </m:oMath>
                </a14:m>
                <a:endParaRPr lang="en-GB" sz="3600" b="1" dirty="0"/>
              </a:p>
              <a:p>
                <a:pPr/>
                <a14:m>
                  <m:oMathPara xmlns:m="http://schemas.openxmlformats.org/officeDocument/2006/math">
                    <m:oMathParaPr>
                      <m:jc m:val="centerGroup"/>
                    </m:oMathParaPr>
                    <m:oMath xmlns:m="http://schemas.openxmlformats.org/officeDocument/2006/math">
                      <m:r>
                        <a:rPr lang="en-GB" sz="3600" b="1" i="1" smtClean="0">
                          <a:latin typeface="Cambria Math" panose="02040503050406030204" pitchFamily="18" charset="0"/>
                        </a:rPr>
                        <m:t>∴</m:t>
                      </m:r>
                      <m:f>
                        <m:fPr>
                          <m:ctrlPr>
                            <a:rPr lang="en-GB" sz="3600" b="1" i="1" smtClean="0">
                              <a:latin typeface="Cambria Math" panose="02040503050406030204" pitchFamily="18" charset="0"/>
                            </a:rPr>
                          </m:ctrlPr>
                        </m:fPr>
                        <m:num>
                          <m:r>
                            <a:rPr lang="en-GB" sz="3600" b="1" i="1" smtClean="0">
                              <a:latin typeface="Cambria Math" panose="02040503050406030204" pitchFamily="18" charset="0"/>
                            </a:rPr>
                            <m:t>𝟏</m:t>
                          </m:r>
                        </m:num>
                        <m:den>
                          <m:r>
                            <a:rPr lang="en-GB" sz="3600" b="1" i="1" smtClean="0">
                              <a:latin typeface="Cambria Math" panose="02040503050406030204" pitchFamily="18" charset="0"/>
                            </a:rPr>
                            <m:t>𝒙</m:t>
                          </m:r>
                        </m:den>
                      </m:f>
                      <m:r>
                        <a:rPr lang="en-GB" sz="3600" b="1" i="1" smtClean="0">
                          <a:latin typeface="Cambria Math" panose="02040503050406030204" pitchFamily="18" charset="0"/>
                        </a:rPr>
                        <m:t>=−</m:t>
                      </m:r>
                      <m:f>
                        <m:fPr>
                          <m:ctrlPr>
                            <a:rPr lang="en-GB" sz="3600" b="1" i="1" smtClean="0">
                              <a:latin typeface="Cambria Math" panose="02040503050406030204" pitchFamily="18" charset="0"/>
                            </a:rPr>
                          </m:ctrlPr>
                        </m:fPr>
                        <m:num>
                          <m:r>
                            <a:rPr lang="en-GB" sz="3600" b="1" i="1" smtClean="0">
                              <a:latin typeface="Cambria Math" panose="02040503050406030204" pitchFamily="18" charset="0"/>
                            </a:rPr>
                            <m:t>𝟏</m:t>
                          </m:r>
                        </m:num>
                        <m:den>
                          <m:r>
                            <a:rPr lang="en-GB" sz="3600" b="1" i="1" smtClean="0">
                              <a:latin typeface="Cambria Math" panose="02040503050406030204" pitchFamily="18" charset="0"/>
                            </a:rPr>
                            <m:t>𝟏𝟎</m:t>
                          </m:r>
                        </m:den>
                      </m:f>
                      <m:r>
                        <a:rPr lang="en-GB" sz="3600" b="1" i="1" smtClean="0">
                          <a:latin typeface="Cambria Math" panose="02040503050406030204" pitchFamily="18" charset="0"/>
                        </a:rPr>
                        <m:t>     →  </m:t>
                      </m:r>
                      <m:r>
                        <a:rPr lang="en-GB" sz="3600" b="1" i="1" smtClean="0">
                          <a:latin typeface="Cambria Math" panose="02040503050406030204" pitchFamily="18" charset="0"/>
                        </a:rPr>
                        <m:t>𝒙</m:t>
                      </m:r>
                      <m:r>
                        <a:rPr lang="en-GB" sz="3600" b="1" i="1" smtClean="0">
                          <a:latin typeface="Cambria Math" panose="02040503050406030204" pitchFamily="18" charset="0"/>
                        </a:rPr>
                        <m:t>=−</m:t>
                      </m:r>
                      <m:r>
                        <a:rPr lang="en-GB" sz="3600" b="1" i="1" smtClean="0">
                          <a:latin typeface="Cambria Math" panose="02040503050406030204" pitchFamily="18" charset="0"/>
                        </a:rPr>
                        <m:t>𝟏𝟎</m:t>
                      </m:r>
                      <m:r>
                        <a:rPr lang="en-GB" sz="3600" b="1" i="1" smtClean="0">
                          <a:latin typeface="Cambria Math" panose="02040503050406030204" pitchFamily="18" charset="0"/>
                        </a:rPr>
                        <m:t> </m:t>
                      </m:r>
                    </m:oMath>
                  </m:oMathPara>
                </a14:m>
                <a:endParaRPr lang="en-GB" sz="36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1259632" y="2780928"/>
                <a:ext cx="6222785" cy="3741089"/>
              </a:xfrm>
              <a:prstGeom prst="rect">
                <a:avLst/>
              </a:prstGeom>
              <a:blipFill rotWithShape="0">
                <a:blip r:embed="rId3"/>
                <a:stretch>
                  <a:fillRect l="-3039"/>
                </a:stretch>
              </a:blipFill>
            </p:spPr>
            <p:txBody>
              <a:bodyPr/>
              <a:lstStyle/>
              <a:p>
                <a:r>
                  <a:rPr lang="en-GB">
                    <a:noFill/>
                  </a:rPr>
                  <a:t> </a:t>
                </a:r>
              </a:p>
            </p:txBody>
          </p:sp>
        </mc:Fallback>
      </mc:AlternateContent>
      <p:sp>
        <p:nvSpPr>
          <p:cNvPr id="21" name="Rectangle 20"/>
          <p:cNvSpPr/>
          <p:nvPr/>
        </p:nvSpPr>
        <p:spPr>
          <a:xfrm>
            <a:off x="1058192" y="2887686"/>
            <a:ext cx="6898184" cy="3709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2650114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Chapter Overview</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764704"/>
            <a:ext cx="8136904" cy="646331"/>
          </a:xfrm>
          <a:prstGeom prst="rect">
            <a:avLst/>
          </a:prstGeom>
          <a:noFill/>
        </p:spPr>
        <p:txBody>
          <a:bodyPr wrap="square" rtlCol="0">
            <a:spAutoFit/>
          </a:bodyPr>
          <a:lstStyle/>
          <a:p>
            <a:r>
              <a:rPr lang="en-GB" dirty="0"/>
              <a:t>As a relatively gentle introduction to Pure, most of this chapter is a recap of core GCSE algebraic skills.</a:t>
            </a:r>
          </a:p>
        </p:txBody>
      </p:sp>
      <mc:AlternateContent xmlns:mc="http://schemas.openxmlformats.org/markup-compatibility/2006" xmlns:a14="http://schemas.microsoft.com/office/drawing/2010/main">
        <mc:Choice Requires="a14">
          <p:sp>
            <p:nvSpPr>
              <p:cNvPr id="6" name="TextBox 5"/>
              <p:cNvSpPr txBox="1"/>
              <p:nvPr/>
            </p:nvSpPr>
            <p:spPr>
              <a:xfrm>
                <a:off x="1403648" y="1987157"/>
                <a:ext cx="2232248" cy="92903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a:t>
                </a:r>
              </a:p>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−6</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5</m:t>
                              </m:r>
                            </m:sup>
                          </m:sSup>
                        </m:num>
                        <m:den>
                          <m:r>
                            <a:rPr lang="en-GB" b="0" i="1" smtClean="0">
                              <a:latin typeface="Cambria Math" panose="02040503050406030204" pitchFamily="18" charset="0"/>
                            </a:rPr>
                            <m:t>2</m:t>
                          </m:r>
                          <m:r>
                            <a:rPr lang="en-GB" b="0" i="1" smtClean="0">
                              <a:latin typeface="Cambria Math" panose="02040503050406030204" pitchFamily="18" charset="0"/>
                            </a:rPr>
                            <m:t>𝑥</m:t>
                          </m:r>
                        </m:den>
                      </m:f>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1403648" y="1987157"/>
                <a:ext cx="2232248" cy="929037"/>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7" name="TextBox 6"/>
          <p:cNvSpPr txBox="1"/>
          <p:nvPr/>
        </p:nvSpPr>
        <p:spPr>
          <a:xfrm>
            <a:off x="1403648" y="1627117"/>
            <a:ext cx="22322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1</a:t>
            </a:r>
            <a:r>
              <a:rPr lang="en-GB" dirty="0"/>
              <a:t>:: Basic Index Laws</a:t>
            </a:r>
          </a:p>
        </p:txBody>
      </p:sp>
      <mc:AlternateContent xmlns:mc="http://schemas.openxmlformats.org/markup-compatibility/2006" xmlns:a14="http://schemas.microsoft.com/office/drawing/2010/main">
        <mc:Choice Requires="a14">
          <p:sp>
            <p:nvSpPr>
              <p:cNvPr id="8" name="TextBox 7"/>
              <p:cNvSpPr txBox="1"/>
              <p:nvPr/>
            </p:nvSpPr>
            <p:spPr>
              <a:xfrm>
                <a:off x="4355976" y="1987157"/>
                <a:ext cx="2232248"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Expand and simplify</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−3</m:t>
                              </m:r>
                            </m:e>
                          </m:d>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+1</m:t>
                          </m:r>
                        </m:e>
                      </m: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4355976" y="1987157"/>
                <a:ext cx="2232248" cy="646331"/>
              </a:xfrm>
              <a:prstGeom prst="rect">
                <a:avLst/>
              </a:prstGeom>
              <a:blipFill>
                <a:blip r:embed="rId3"/>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9" name="TextBox 8"/>
          <p:cNvSpPr txBox="1"/>
          <p:nvPr/>
        </p:nvSpPr>
        <p:spPr>
          <a:xfrm>
            <a:off x="4355976" y="1617825"/>
            <a:ext cx="22322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2</a:t>
            </a:r>
            <a:r>
              <a:rPr lang="en-GB" dirty="0"/>
              <a:t>:: Expand brackets</a:t>
            </a:r>
          </a:p>
        </p:txBody>
      </p:sp>
      <mc:AlternateContent xmlns:mc="http://schemas.openxmlformats.org/markup-compatibility/2006" xmlns:a14="http://schemas.microsoft.com/office/drawing/2010/main">
        <mc:Choice Requires="a14">
          <p:sp>
            <p:nvSpPr>
              <p:cNvPr id="10" name="TextBox 9"/>
              <p:cNvSpPr txBox="1"/>
              <p:nvPr/>
            </p:nvSpPr>
            <p:spPr>
              <a:xfrm>
                <a:off x="323528" y="3852356"/>
                <a:ext cx="3024336"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Factorise fully:</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−16</m:t>
                      </m:r>
                      <m:r>
                        <a:rPr lang="en-GB" b="0" i="1" smtClean="0">
                          <a:latin typeface="Cambria Math" panose="02040503050406030204" pitchFamily="18" charset="0"/>
                        </a:rPr>
                        <m:t>𝑥</m:t>
                      </m:r>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323528" y="3852356"/>
                <a:ext cx="3024336" cy="646331"/>
              </a:xfrm>
              <a:prstGeom prst="rect">
                <a:avLst/>
              </a:prstGeom>
              <a:blipFill>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11" name="TextBox 10"/>
          <p:cNvSpPr txBox="1"/>
          <p:nvPr/>
        </p:nvSpPr>
        <p:spPr>
          <a:xfrm>
            <a:off x="323528" y="3492316"/>
            <a:ext cx="30243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3</a:t>
            </a:r>
            <a:r>
              <a:rPr lang="en-GB" dirty="0"/>
              <a:t>:: Factorise quadratics/</a:t>
            </a:r>
            <a:r>
              <a:rPr lang="en-GB" dirty="0" err="1"/>
              <a:t>cubics</a:t>
            </a:r>
            <a:endParaRPr lang="en-GB" dirty="0"/>
          </a:p>
        </p:txBody>
      </p:sp>
      <mc:AlternateContent xmlns:mc="http://schemas.openxmlformats.org/markup-compatibility/2006" xmlns:a14="http://schemas.microsoft.com/office/drawing/2010/main">
        <mc:Choice Requires="a14">
          <p:sp>
            <p:nvSpPr>
              <p:cNvPr id="12" name="TextBox 11"/>
              <p:cNvSpPr txBox="1"/>
              <p:nvPr/>
            </p:nvSpPr>
            <p:spPr>
              <a:xfrm>
                <a:off x="4860032" y="3468712"/>
                <a:ext cx="3240360" cy="114480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Evaluate:</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27</m:t>
                                  </m:r>
                                </m:num>
                                <m:den>
                                  <m:r>
                                    <a:rPr lang="en-GB" b="0" i="1" smtClean="0">
                                      <a:latin typeface="Cambria Math" panose="02040503050406030204" pitchFamily="18" charset="0"/>
                                    </a:rPr>
                                    <m:t>8</m:t>
                                  </m:r>
                                </m:den>
                              </m:f>
                            </m:e>
                          </m:d>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sup>
                      </m:sSup>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4860032" y="3468712"/>
                <a:ext cx="3240360" cy="1144801"/>
              </a:xfrm>
              <a:prstGeom prst="rect">
                <a:avLst/>
              </a:prstGeom>
              <a:blipFill>
                <a:blip r:embed="rId5"/>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13" name="TextBox 12"/>
          <p:cNvSpPr txBox="1"/>
          <p:nvPr/>
        </p:nvSpPr>
        <p:spPr>
          <a:xfrm>
            <a:off x="4860032" y="3108672"/>
            <a:ext cx="324036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4</a:t>
            </a:r>
            <a:r>
              <a:rPr lang="en-GB" dirty="0"/>
              <a:t>:: Fractional/Negative Powers</a:t>
            </a:r>
          </a:p>
        </p:txBody>
      </p:sp>
      <p:sp>
        <p:nvSpPr>
          <p:cNvPr id="14" name="TextBox 13"/>
          <p:cNvSpPr txBox="1"/>
          <p:nvPr/>
        </p:nvSpPr>
        <p:spPr>
          <a:xfrm>
            <a:off x="335560" y="4538746"/>
            <a:ext cx="2520280" cy="954107"/>
          </a:xfrm>
          <a:prstGeom prst="rect">
            <a:avLst/>
          </a:prstGeom>
          <a:noFill/>
        </p:spPr>
        <p:txBody>
          <a:bodyPr wrap="square" rtlCol="0">
            <a:spAutoFit/>
          </a:bodyPr>
          <a:lstStyle/>
          <a:p>
            <a:r>
              <a:rPr lang="en-GB" sz="1400" b="1" dirty="0"/>
              <a:t>NEW! (since GCSE)</a:t>
            </a:r>
          </a:p>
          <a:p>
            <a:r>
              <a:rPr lang="en-GB" sz="1400" dirty="0"/>
              <a:t>You may have to combine factorisation techniques to factorise </a:t>
            </a:r>
            <a:r>
              <a:rPr lang="en-GB" sz="1400" dirty="0" err="1"/>
              <a:t>cubics</a:t>
            </a:r>
            <a:r>
              <a:rPr lang="en-GB" sz="1400" dirty="0"/>
              <a:t>.</a:t>
            </a:r>
          </a:p>
        </p:txBody>
      </p:sp>
      <mc:AlternateContent xmlns:mc="http://schemas.openxmlformats.org/markup-compatibility/2006" xmlns:a14="http://schemas.microsoft.com/office/drawing/2010/main">
        <mc:Choice Requires="a14">
          <p:sp>
            <p:nvSpPr>
              <p:cNvPr id="15" name="TextBox 14"/>
              <p:cNvSpPr txBox="1"/>
              <p:nvPr/>
            </p:nvSpPr>
            <p:spPr>
              <a:xfrm>
                <a:off x="3635896" y="5448737"/>
                <a:ext cx="2232248" cy="1218603"/>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Rationalise the denominator of</a:t>
                </a:r>
              </a:p>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den>
                      </m:f>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3635896" y="5448737"/>
                <a:ext cx="2232248" cy="1218603"/>
              </a:xfrm>
              <a:prstGeom prst="rect">
                <a:avLst/>
              </a:prstGeom>
              <a:blipFill>
                <a:blip r:embed="rId6"/>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16" name="TextBox 15"/>
          <p:cNvSpPr txBox="1"/>
          <p:nvPr/>
        </p:nvSpPr>
        <p:spPr>
          <a:xfrm>
            <a:off x="3635896" y="5088697"/>
            <a:ext cx="223224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5</a:t>
            </a:r>
            <a:r>
              <a:rPr lang="en-GB" dirty="0"/>
              <a:t>:: Surds</a:t>
            </a:r>
          </a:p>
        </p:txBody>
      </p:sp>
      <mc:AlternateContent xmlns:mc="http://schemas.openxmlformats.org/markup-compatibility/2006" xmlns:a14="http://schemas.microsoft.com/office/drawing/2010/main">
        <mc:Choice Requires="a14">
          <p:sp>
            <p:nvSpPr>
              <p:cNvPr id="17" name="TextBox 16"/>
              <p:cNvSpPr txBox="1"/>
              <p:nvPr/>
            </p:nvSpPr>
            <p:spPr>
              <a:xfrm>
                <a:off x="6012523" y="5492274"/>
                <a:ext cx="2795554" cy="1131528"/>
              </a:xfrm>
              <a:prstGeom prst="rect">
                <a:avLst/>
              </a:prstGeom>
              <a:noFill/>
            </p:spPr>
            <p:txBody>
              <a:bodyPr wrap="square" rtlCol="0">
                <a:spAutoFit/>
              </a:bodyPr>
              <a:lstStyle/>
              <a:p>
                <a:r>
                  <a:rPr lang="en-GB" sz="1400" b="1" dirty="0"/>
                  <a:t>NEW! (since GCSE)</a:t>
                </a:r>
              </a:p>
              <a:p>
                <a:r>
                  <a:rPr lang="en-GB" sz="1400" dirty="0"/>
                  <a:t>You’ve dealt with expressions of the form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ad>
                          <m:radPr>
                            <m:degHide m:val="on"/>
                            <m:ctrlPr>
                              <a:rPr lang="en-GB" sz="1400" b="0" i="1" smtClean="0">
                                <a:latin typeface="Cambria Math" panose="02040503050406030204" pitchFamily="18" charset="0"/>
                              </a:rPr>
                            </m:ctrlPr>
                          </m:radPr>
                          <m:deg/>
                          <m:e>
                            <m:r>
                              <a:rPr lang="en-GB" sz="1400" b="0" i="1" smtClean="0">
                                <a:latin typeface="Cambria Math" panose="02040503050406030204" pitchFamily="18" charset="0"/>
                              </a:rPr>
                              <m:t>𝑏</m:t>
                            </m:r>
                          </m:e>
                        </m:rad>
                      </m:den>
                    </m:f>
                  </m:oMath>
                </a14:m>
                <a:r>
                  <a:rPr lang="en-GB" sz="1400" dirty="0"/>
                  <a:t>, but not with more complex denominators such as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
                          <a:rPr lang="en-GB" sz="1400" b="0" i="1" smtClean="0">
                            <a:latin typeface="Cambria Math" panose="02040503050406030204" pitchFamily="18" charset="0"/>
                          </a:rPr>
                          <m:t>𝑏</m:t>
                        </m:r>
                        <m:r>
                          <a:rPr lang="en-GB" sz="1400" b="0" i="1" smtClean="0">
                            <a:latin typeface="Cambria Math" panose="02040503050406030204" pitchFamily="18" charset="0"/>
                          </a:rPr>
                          <m:t>−</m:t>
                        </m:r>
                        <m:rad>
                          <m:radPr>
                            <m:degHide m:val="on"/>
                            <m:ctrlPr>
                              <a:rPr lang="en-GB" sz="1400" b="0" i="1" smtClean="0">
                                <a:latin typeface="Cambria Math" panose="02040503050406030204" pitchFamily="18" charset="0"/>
                              </a:rPr>
                            </m:ctrlPr>
                          </m:radPr>
                          <m:deg/>
                          <m:e>
                            <m:r>
                              <a:rPr lang="en-GB" sz="1400" b="0" i="1" smtClean="0">
                                <a:latin typeface="Cambria Math" panose="02040503050406030204" pitchFamily="18" charset="0"/>
                              </a:rPr>
                              <m:t>𝑐</m:t>
                            </m:r>
                          </m:e>
                        </m:rad>
                      </m:den>
                    </m:f>
                  </m:oMath>
                </a14:m>
                <a:endParaRPr lang="en-GB"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012523" y="5492274"/>
                <a:ext cx="2795554" cy="1131528"/>
              </a:xfrm>
              <a:prstGeom prst="rect">
                <a:avLst/>
              </a:prstGeom>
              <a:blipFill>
                <a:blip r:embed="rId7"/>
                <a:stretch>
                  <a:fillRect l="-654" t="-1075" r="-1525"/>
                </a:stretch>
              </a:blipFill>
            </p:spPr>
            <p:txBody>
              <a:bodyPr/>
              <a:lstStyle/>
              <a:p>
                <a:r>
                  <a:rPr lang="en-GB">
                    <a:noFill/>
                  </a:rPr>
                  <a:t> </a:t>
                </a:r>
              </a:p>
            </p:txBody>
          </p:sp>
        </mc:Fallback>
      </mc:AlternateContent>
    </p:spTree>
    <p:extLst>
      <p:ext uri="{BB962C8B-B14F-4D97-AF65-F5344CB8AC3E}">
        <p14:creationId xmlns:p14="http://schemas.microsoft.com/office/powerpoint/2010/main" val="380805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b="1" dirty="0">
                  <a:latin typeface="+mj-lt"/>
                </a:rPr>
                <a:t>1</a:t>
              </a:r>
              <a:r>
                <a:rPr lang="en-GB" sz="3200" dirty="0">
                  <a:latin typeface="+mj-lt"/>
                </a:rPr>
                <a:t> :: Index Laws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5796136" y="945757"/>
                <a:ext cx="2808312"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𝑛</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𝑛</m:t>
                          </m:r>
                        </m:sup>
                      </m:sSup>
                    </m:oMath>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𝑛</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𝑛</m:t>
                          </m:r>
                        </m:sup>
                      </m:sSup>
                    </m:oMath>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sup>
                              </m:sSup>
                            </m:e>
                          </m:d>
                        </m:e>
                        <m:sup>
                          <m:r>
                            <a:rPr lang="en-GB" b="0" i="1" smtClean="0">
                              <a:latin typeface="Cambria Math" panose="02040503050406030204" pitchFamily="18" charset="0"/>
                            </a:rPr>
                            <m:t>𝑛</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𝑚𝑛</m:t>
                          </m:r>
                        </m:sup>
                      </m:sSup>
                    </m:oMath>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𝑎𝑏</m:t>
                              </m:r>
                            </m:e>
                          </m:d>
                        </m:e>
                        <m:sup>
                          <m:r>
                            <a:rPr lang="en-GB" b="0" i="1" smtClean="0">
                              <a:latin typeface="Cambria Math" panose="02040503050406030204" pitchFamily="18" charset="0"/>
                            </a:rPr>
                            <m:t>𝑛</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𝑛</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𝑛</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796136" y="945757"/>
                <a:ext cx="2808312" cy="1477328"/>
              </a:xfrm>
              <a:prstGeom prst="rect">
                <a:avLst/>
              </a:prstGeom>
              <a:blipFill>
                <a:blip r:embed="rId2"/>
                <a:stretch>
                  <a:fillRect l="-1509" t="-122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56037" y="1291259"/>
                <a:ext cx="1872208" cy="83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4800" b="0" i="1" smtClean="0">
                              <a:latin typeface="Cambria Math" panose="02040503050406030204" pitchFamily="18" charset="0"/>
                            </a:rPr>
                          </m:ctrlPr>
                        </m:sSupPr>
                        <m:e>
                          <m:r>
                            <a:rPr lang="en-GB" sz="4800" b="0" i="1" smtClean="0">
                              <a:latin typeface="Cambria Math" panose="02040503050406030204" pitchFamily="18" charset="0"/>
                            </a:rPr>
                            <m:t>3</m:t>
                          </m:r>
                        </m:e>
                        <m:sup>
                          <m:r>
                            <a:rPr lang="en-GB" sz="4800" b="0" i="1" smtClean="0">
                              <a:latin typeface="Cambria Math" panose="02040503050406030204" pitchFamily="18" charset="0"/>
                            </a:rPr>
                            <m:t>5</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1556037" y="1291259"/>
                <a:ext cx="1872208" cy="839397"/>
              </a:xfrm>
              <a:prstGeom prst="rect">
                <a:avLst/>
              </a:prstGeom>
              <a:blipFill>
                <a:blip r:embed="rId3"/>
                <a:stretch>
                  <a:fillRect/>
                </a:stretch>
              </a:blipFill>
            </p:spPr>
            <p:txBody>
              <a:bodyPr/>
              <a:lstStyle/>
              <a:p>
                <a:r>
                  <a:rPr lang="en-GB">
                    <a:noFill/>
                  </a:rPr>
                  <a:t> </a:t>
                </a:r>
              </a:p>
            </p:txBody>
          </p:sp>
        </mc:Fallback>
      </mc:AlternateContent>
      <p:sp>
        <p:nvSpPr>
          <p:cNvPr id="7" name="TextBox 6"/>
          <p:cNvSpPr txBox="1"/>
          <p:nvPr/>
        </p:nvSpPr>
        <p:spPr>
          <a:xfrm>
            <a:off x="912713" y="1076617"/>
            <a:ext cx="792088" cy="369332"/>
          </a:xfrm>
          <a:prstGeom prst="rect">
            <a:avLst/>
          </a:prstGeom>
          <a:noFill/>
        </p:spPr>
        <p:txBody>
          <a:bodyPr wrap="square" rtlCol="0">
            <a:spAutoFit/>
          </a:bodyPr>
          <a:lstStyle/>
          <a:p>
            <a:r>
              <a:rPr lang="en-GB" dirty="0"/>
              <a:t>base</a:t>
            </a:r>
          </a:p>
        </p:txBody>
      </p:sp>
      <p:cxnSp>
        <p:nvCxnSpPr>
          <p:cNvPr id="9" name="Straight Arrow Connector 8"/>
          <p:cNvCxnSpPr>
            <a:stCxn id="7" idx="2"/>
          </p:cNvCxnSpPr>
          <p:nvPr/>
        </p:nvCxnSpPr>
        <p:spPr>
          <a:xfrm>
            <a:off x="1308757" y="1445949"/>
            <a:ext cx="832864" cy="238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68206" y="798014"/>
            <a:ext cx="2089593" cy="646331"/>
          </a:xfrm>
          <a:prstGeom prst="rect">
            <a:avLst/>
          </a:prstGeom>
          <a:noFill/>
        </p:spPr>
        <p:txBody>
          <a:bodyPr wrap="square" rtlCol="0">
            <a:spAutoFit/>
          </a:bodyPr>
          <a:lstStyle/>
          <a:p>
            <a:r>
              <a:rPr lang="en-GB" dirty="0"/>
              <a:t>exponent or index (plural: indices)</a:t>
            </a:r>
          </a:p>
        </p:txBody>
      </p:sp>
      <p:cxnSp>
        <p:nvCxnSpPr>
          <p:cNvPr id="11" name="Straight Arrow Connector 10"/>
          <p:cNvCxnSpPr/>
          <p:nvPr/>
        </p:nvCxnSpPr>
        <p:spPr>
          <a:xfrm flipH="1">
            <a:off x="2827421" y="1311442"/>
            <a:ext cx="360947" cy="26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4102" y="2545243"/>
            <a:ext cx="5262818" cy="954107"/>
          </a:xfrm>
          <a:prstGeom prst="rect">
            <a:avLst/>
          </a:prstGeom>
          <a:noFill/>
        </p:spPr>
        <p:txBody>
          <a:bodyPr wrap="square" rtlCol="0">
            <a:spAutoFit/>
          </a:bodyPr>
          <a:lstStyle/>
          <a:p>
            <a:r>
              <a:rPr lang="en-GB" sz="1400" dirty="0"/>
              <a:t>Some also refer to the 5 as the ‘power’. But this would lead to unfortunate ambiguous phrases like “when we multiply two powers together, we add the powers” instead of “when we multiply two powers together, we add the indices”.</a:t>
            </a:r>
          </a:p>
        </p:txBody>
      </p:sp>
      <p:cxnSp>
        <p:nvCxnSpPr>
          <p:cNvPr id="16" name="Straight Connector 15"/>
          <p:cNvCxnSpPr/>
          <p:nvPr/>
        </p:nvCxnSpPr>
        <p:spPr>
          <a:xfrm>
            <a:off x="0" y="3573016"/>
            <a:ext cx="91440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83323" y="3740127"/>
                <a:ext cx="361876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3</m:t>
                                </m:r>
                              </m:sup>
                            </m:sSup>
                          </m:e>
                        </m:d>
                      </m:e>
                      <m:sup>
                        <m:r>
                          <a:rPr lang="en-GB" b="0" i="1" smtClean="0">
                            <a:latin typeface="Cambria Math" panose="02040503050406030204" pitchFamily="18" charset="0"/>
                          </a:rPr>
                          <m:t>2</m:t>
                        </m:r>
                      </m:sup>
                    </m:sSup>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oMath>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383323" y="3740127"/>
                <a:ext cx="3618765" cy="369332"/>
              </a:xfrm>
              <a:prstGeom prst="rect">
                <a:avLst/>
              </a:prstGeom>
              <a:blipFill>
                <a:blip r:embed="rId5"/>
                <a:stretch>
                  <a:fillRect b="-4762"/>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83323" y="4221088"/>
                <a:ext cx="278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6</m:t>
                          </m:r>
                        </m:sup>
                      </m:sSup>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8</m:t>
                          </m:r>
                        </m:sup>
                      </m:sSup>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383323" y="4221088"/>
                <a:ext cx="2784884"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571428" y="3740127"/>
                <a:ext cx="361876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𝑦</m:t>
                            </m:r>
                          </m:e>
                        </m:d>
                      </m:e>
                      <m:sup>
                        <m:r>
                          <a:rPr lang="en-GB" b="0" i="1" smtClean="0">
                            <a:latin typeface="Cambria Math" panose="02040503050406030204" pitchFamily="18" charset="0"/>
                          </a:rPr>
                          <m:t>3</m:t>
                        </m:r>
                      </m:sup>
                    </m:sSup>
                  </m:oMath>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4571428" y="3740127"/>
                <a:ext cx="3618765" cy="369332"/>
              </a:xfrm>
              <a:prstGeom prst="rect">
                <a:avLst/>
              </a:prstGeom>
              <a:blipFill>
                <a:blip r:embed="rId7"/>
                <a:stretch>
                  <a:fillRect b="-4762"/>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571428" y="4221088"/>
                <a:ext cx="278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=64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9</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3</m:t>
                          </m:r>
                        </m:sup>
                      </m:sSup>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4571428" y="4221088"/>
                <a:ext cx="2784884" cy="369332"/>
              </a:xfrm>
              <a:prstGeom prst="rect">
                <a:avLst/>
              </a:prstGeom>
              <a:blipFill>
                <a:blip r:embed="rId8"/>
                <a:stretch>
                  <a:fillRect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83322" y="4915770"/>
                <a:ext cx="361876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3+5</m:t>
                        </m:r>
                        <m:r>
                          <a:rPr lang="en-GB" b="0" i="1" smtClean="0">
                            <a:latin typeface="Cambria Math" panose="02040503050406030204" pitchFamily="18" charset="0"/>
                          </a:rPr>
                          <m:t>𝑥</m:t>
                        </m:r>
                      </m:e>
                    </m:d>
                    <m:r>
                      <a:rPr lang="en-GB" b="0" i="1" smtClean="0">
                        <a:latin typeface="Cambria Math" panose="02040503050406030204" pitchFamily="18" charset="0"/>
                      </a:rPr>
                      <m:t>−</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e>
                    </m:d>
                  </m:oMath>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383322" y="4915770"/>
                <a:ext cx="3618765" cy="369332"/>
              </a:xfrm>
              <a:prstGeom prst="rect">
                <a:avLst/>
              </a:prstGeom>
              <a:blipFill>
                <a:blip r:embed="rId9"/>
                <a:stretch>
                  <a:fillRect b="-352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63797" y="5447718"/>
                <a:ext cx="278488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=6</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+10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−4</m:t>
                      </m:r>
                      <m:r>
                        <a:rPr lang="en-GB" b="0" i="1" smtClean="0">
                          <a:latin typeface="Cambria Math" panose="02040503050406030204" pitchFamily="18" charset="0"/>
                        </a:rPr>
                        <m:t>𝑥</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oMath>
                    <m:oMath xmlns:m="http://schemas.openxmlformats.org/officeDocument/2006/math">
                      <m:r>
                        <a:rPr lang="en-GB" b="0" i="1" smtClean="0">
                          <a:latin typeface="Cambria Math" panose="02040503050406030204" pitchFamily="18" charset="0"/>
                        </a:rPr>
                        <m:t>=11</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+6</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r>
                        <a:rPr lang="en-GB" b="0" i="1" smtClean="0">
                          <a:latin typeface="Cambria Math" panose="02040503050406030204" pitchFamily="18" charset="0"/>
                        </a:rPr>
                        <m:t>𝑥</m:t>
                      </m:r>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563797" y="5447718"/>
                <a:ext cx="2784884" cy="646331"/>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571428" y="4915770"/>
                <a:ext cx="3618765" cy="52418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−2</m:t>
                        </m:r>
                        <m:r>
                          <a:rPr lang="en-GB" b="0" i="1" smtClean="0">
                            <a:latin typeface="Cambria Math" panose="02040503050406030204" pitchFamily="18" charset="0"/>
                          </a:rPr>
                          <m:t>𝑥</m:t>
                        </m:r>
                      </m:num>
                      <m:den>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den>
                    </m:f>
                  </m:oMath>
                </a14:m>
                <a:endParaRPr lang="en-GB" dirty="0"/>
              </a:p>
            </p:txBody>
          </p:sp>
        </mc:Choice>
        <mc:Fallback xmlns="">
          <p:sp>
            <p:nvSpPr>
              <p:cNvPr id="23" name="TextBox 22"/>
              <p:cNvSpPr txBox="1">
                <a:spLocks noRot="1" noChangeAspect="1" noMove="1" noResize="1" noEditPoints="1" noAdjustHandles="1" noChangeArrowheads="1" noChangeShapeType="1" noTextEdit="1"/>
              </p:cNvSpPr>
              <p:nvPr/>
            </p:nvSpPr>
            <p:spPr>
              <a:xfrm>
                <a:off x="4571428" y="4915770"/>
                <a:ext cx="3618765" cy="524182"/>
              </a:xfrm>
              <a:prstGeom prst="rect">
                <a:avLst/>
              </a:prstGeom>
              <a:blipFill>
                <a:blip r:embed="rId11"/>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595881" y="5451152"/>
                <a:ext cx="1937266" cy="11685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r>
                                <a:rPr lang="en-GB" b="0" i="1" smtClean="0">
                                  <a:latin typeface="Cambria Math" panose="02040503050406030204" pitchFamily="18" charset="0"/>
                                </a:rPr>
                                <m:t>𝑥</m:t>
                              </m:r>
                            </m:e>
                            <m:sup>
                              <m:r>
                                <a:rPr lang="en-GB" b="0" i="1" smtClean="0">
                                  <a:latin typeface="Cambria Math" panose="02040503050406030204" pitchFamily="18" charset="0"/>
                                </a:rPr>
                                <m:t>2</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rPr>
                            <m:t>𝑥</m:t>
                          </m:r>
                        </m:num>
                        <m:den>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den>
                      </m:f>
                    </m:oMath>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r>
                        <a:rPr lang="en-GB" b="0" i="1" smtClean="0">
                          <a:latin typeface="Cambria Math" panose="02040503050406030204" pitchFamily="18" charset="0"/>
                        </a:rPr>
                        <m:t>𝑥</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r>
                            <a:rPr lang="en-GB" b="0" i="1" smtClean="0">
                              <a:latin typeface="Cambria Math" panose="02040503050406030204" pitchFamily="18" charset="0"/>
                            </a:rPr>
                            <m:t>𝑥</m:t>
                          </m:r>
                        </m:den>
                      </m:f>
                    </m:oMath>
                  </m:oMathPara>
                </a14:m>
                <a:endParaRPr lang="en-GB" dirty="0"/>
              </a:p>
            </p:txBody>
          </p:sp>
        </mc:Choice>
        <mc:Fallback xmlns="">
          <p:sp>
            <p:nvSpPr>
              <p:cNvPr id="24" name="TextBox 23"/>
              <p:cNvSpPr txBox="1">
                <a:spLocks noRot="1" noChangeAspect="1" noMove="1" noResize="1" noEditPoints="1" noAdjustHandles="1" noChangeArrowheads="1" noChangeShapeType="1" noTextEdit="1"/>
              </p:cNvSpPr>
              <p:nvPr/>
            </p:nvSpPr>
            <p:spPr>
              <a:xfrm>
                <a:off x="4595881" y="5451152"/>
                <a:ext cx="1937266" cy="1168525"/>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347411" y="5709375"/>
                <a:ext cx="2700336" cy="100117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Fro Tip</a:t>
                </a:r>
                <a:r>
                  <a:rPr lang="en-GB" sz="1400" dirty="0"/>
                  <a:t>: While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r>
                          <a:rPr lang="en-GB" sz="1400" b="0" i="1" smtClean="0">
                            <a:latin typeface="Cambria Math" panose="02040503050406030204" pitchFamily="18" charset="0"/>
                          </a:rPr>
                          <m:t>+</m:t>
                        </m:r>
                        <m:r>
                          <a:rPr lang="en-GB" sz="1400" b="0" i="1" smtClean="0">
                            <a:latin typeface="Cambria Math" panose="02040503050406030204" pitchFamily="18" charset="0"/>
                          </a:rPr>
                          <m:t>𝑏</m:t>
                        </m:r>
                      </m:num>
                      <m:den>
                        <m:r>
                          <a:rPr lang="en-GB" sz="1400" b="0" i="1" smtClean="0">
                            <a:latin typeface="Cambria Math" panose="02040503050406030204" pitchFamily="18" charset="0"/>
                          </a:rPr>
                          <m:t>𝑐</m:t>
                        </m:r>
                      </m:den>
                    </m:f>
                  </m:oMath>
                </a14:m>
                <a:r>
                  <a:rPr lang="en-GB" sz="1400" dirty="0"/>
                  <a:t> can be split into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
                          <a:rPr lang="en-GB" sz="1400" b="0" i="1" smtClean="0">
                            <a:latin typeface="Cambria Math" panose="02040503050406030204" pitchFamily="18" charset="0"/>
                          </a:rPr>
                          <m:t>𝑐</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𝑏</m:t>
                        </m:r>
                      </m:num>
                      <m:den>
                        <m:r>
                          <a:rPr lang="en-GB" sz="1400" b="0" i="1" smtClean="0">
                            <a:latin typeface="Cambria Math" panose="02040503050406030204" pitchFamily="18" charset="0"/>
                          </a:rPr>
                          <m:t>𝑐</m:t>
                        </m:r>
                      </m:den>
                    </m:f>
                  </m:oMath>
                </a14:m>
                <a:r>
                  <a:rPr lang="en-GB" sz="1400" dirty="0"/>
                  <a:t>, a common student error is to think that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
                          <a:rPr lang="en-GB" sz="1400" b="0" i="1" smtClean="0">
                            <a:latin typeface="Cambria Math" panose="02040503050406030204" pitchFamily="18" charset="0"/>
                          </a:rPr>
                          <m:t>𝑏</m:t>
                        </m:r>
                        <m:r>
                          <a:rPr lang="en-GB" sz="1400" b="0" i="1" smtClean="0">
                            <a:latin typeface="Cambria Math" panose="02040503050406030204" pitchFamily="18" charset="0"/>
                          </a:rPr>
                          <m:t>+</m:t>
                        </m:r>
                        <m:r>
                          <a:rPr lang="en-GB" sz="1400" b="0" i="1" smtClean="0">
                            <a:latin typeface="Cambria Math" panose="02040503050406030204" pitchFamily="18" charset="0"/>
                          </a:rPr>
                          <m:t>𝑐</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
                          <a:rPr lang="en-GB" sz="1400" b="0" i="1" smtClean="0">
                            <a:latin typeface="Cambria Math" panose="02040503050406030204" pitchFamily="18" charset="0"/>
                          </a:rPr>
                          <m:t>𝑏</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
                          <a:rPr lang="en-GB" sz="1400" b="0" i="1" smtClean="0">
                            <a:latin typeface="Cambria Math" panose="02040503050406030204" pitchFamily="18" charset="0"/>
                          </a:rPr>
                          <m:t>𝑐</m:t>
                        </m:r>
                      </m:den>
                    </m:f>
                  </m:oMath>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6347411" y="5709375"/>
                <a:ext cx="2700336" cy="1001172"/>
              </a:xfrm>
              <a:prstGeom prst="rect">
                <a:avLst/>
              </a:prstGeom>
              <a:blipFill>
                <a:blip r:embed="rId13"/>
                <a:stretch>
                  <a:fillRect l="-224" r="-111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767263" y="5841166"/>
                <a:ext cx="1828618"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Fro Tip</a:t>
                </a:r>
                <a:r>
                  <a:rPr lang="en-GB" sz="1400" dirty="0"/>
                  <a:t>: A common student error is to get the sign wrong of </a:t>
                </a:r>
                <a14:m>
                  <m:oMath xmlns:m="http://schemas.openxmlformats.org/officeDocument/2006/math">
                    <m:r>
                      <a:rPr lang="en-GB" sz="1400" b="0" i="1" smtClean="0">
                        <a:latin typeface="Cambria Math" panose="02040503050406030204" pitchFamily="18" charset="0"/>
                      </a:rPr>
                      <m:t>+</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3</m:t>
                        </m:r>
                      </m:sup>
                    </m:sSup>
                  </m:oMath>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2767263" y="5841166"/>
                <a:ext cx="1828618" cy="738664"/>
              </a:xfrm>
              <a:prstGeom prst="rect">
                <a:avLst/>
              </a:prstGeom>
              <a:blipFill>
                <a:blip r:embed="rId14"/>
                <a:stretch>
                  <a:fillRect l="-329" b="-7200"/>
                </a:stretch>
              </a:blipFill>
            </p:spPr>
            <p:txBody>
              <a:bodyPr/>
              <a:lstStyle/>
              <a:p>
                <a:r>
                  <a:rPr lang="en-GB">
                    <a:noFill/>
                  </a:rPr>
                  <a:t> </a:t>
                </a:r>
              </a:p>
            </p:txBody>
          </p:sp>
        </mc:Fallback>
      </mc:AlternateContent>
      <p:sp>
        <p:nvSpPr>
          <p:cNvPr id="27" name="Rectangle 26"/>
          <p:cNvSpPr/>
          <p:nvPr/>
        </p:nvSpPr>
        <p:spPr>
          <a:xfrm>
            <a:off x="369657" y="4123701"/>
            <a:ext cx="3632430" cy="534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4557763" y="4100377"/>
            <a:ext cx="3632430" cy="534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369656" y="5304724"/>
            <a:ext cx="3636859" cy="6990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4555548" y="5408356"/>
            <a:ext cx="3636859" cy="12330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TextBox 31"/>
          <p:cNvSpPr txBox="1"/>
          <p:nvPr/>
        </p:nvSpPr>
        <p:spPr>
          <a:xfrm>
            <a:off x="2115344" y="2075644"/>
            <a:ext cx="792088" cy="369332"/>
          </a:xfrm>
          <a:prstGeom prst="rect">
            <a:avLst/>
          </a:prstGeom>
          <a:noFill/>
        </p:spPr>
        <p:txBody>
          <a:bodyPr wrap="square" rtlCol="0">
            <a:spAutoFit/>
          </a:bodyPr>
          <a:lstStyle/>
          <a:p>
            <a:r>
              <a:rPr lang="en-GB" dirty="0"/>
              <a:t>power</a:t>
            </a:r>
          </a:p>
        </p:txBody>
      </p:sp>
      <p:sp>
        <p:nvSpPr>
          <p:cNvPr id="12" name="Left Brace 11"/>
          <p:cNvSpPr/>
          <p:nvPr/>
        </p:nvSpPr>
        <p:spPr>
          <a:xfrm rot="16200000">
            <a:off x="2414300" y="1728497"/>
            <a:ext cx="159375" cy="6355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178300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8" restart="whenNotActive" fill="hold" evtFilter="cancelBubble" nodeType="interactiveSeq">
                <p:stCondLst>
                  <p:cond evt="onClick" delay="0">
                    <p:tgtEl>
                      <p:spTgt spid="2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14" restart="whenNotActive" fill="hold" evtFilter="cancelBubble" nodeType="interactiveSeq">
                <p:stCondLst>
                  <p:cond evt="onClick" delay="0">
                    <p:tgtEl>
                      <p:spTgt spid="2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9"/>
                                        </p:tgtEl>
                                      </p:cBhvr>
                                    </p:animEffect>
                                    <p:set>
                                      <p:cBhvr>
                                        <p:cTn id="19" dur="1" fill="hold">
                                          <p:stCondLst>
                                            <p:cond delay="499"/>
                                          </p:stCondLst>
                                        </p:cTn>
                                        <p:tgtEl>
                                          <p:spTgt spid="29"/>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childTnLst>
              </p:cTn>
              <p:nextCondLst>
                <p:cond evt="onClick" delay="0">
                  <p:tgtEl>
                    <p:spTgt spid="29"/>
                  </p:tgtEl>
                </p:cond>
              </p:nextCondLst>
            </p:seq>
            <p:seq concurrent="1" nextAc="seek">
              <p:cTn id="24" restart="whenNotActive" fill="hold" evtFilter="cancelBubble" nodeType="interactiveSeq">
                <p:stCondLst>
                  <p:cond evt="onClick" delay="0">
                    <p:tgtEl>
                      <p:spTgt spid="30"/>
                    </p:tgtEl>
                  </p:cond>
                </p:stCondLst>
                <p:endSync evt="end" delay="0">
                  <p:rtn val="all"/>
                </p:endSync>
                <p:childTnLst>
                  <p:par>
                    <p:cTn id="25" fill="hold">
                      <p:stCondLst>
                        <p:cond delay="0"/>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nextCondLst>
                <p:cond evt="onClick" delay="0">
                  <p:tgtEl>
                    <p:spTgt spid="30"/>
                  </p:tgtEl>
                </p:cond>
              </p:nextCondLst>
            </p:seq>
          </p:childTnLst>
        </p:cTn>
      </p:par>
    </p:tnLst>
    <p:bldLst>
      <p:bldP spid="25" grpId="0" animBg="1"/>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95355" y="876611"/>
                <a:ext cx="3618765" cy="58875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5</m:t>
                                    </m:r>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den>
                            </m:f>
                          </m:e>
                        </m:d>
                      </m:e>
                      <m:sup>
                        <m:r>
                          <a:rPr lang="en-GB" b="0" i="1" smtClean="0">
                            <a:latin typeface="Cambria Math" panose="02040503050406030204" pitchFamily="18" charset="0"/>
                          </a:rPr>
                          <m:t>2</m:t>
                        </m:r>
                      </m:sup>
                    </m:sSup>
                    <m:r>
                      <a:rPr lang="en-GB" b="0" i="1" smtClean="0">
                        <a:latin typeface="Cambria Math" panose="02040503050406030204" pitchFamily="18" charset="0"/>
                      </a:rPr>
                      <m:t>×3</m:t>
                    </m:r>
                    <m:r>
                      <a:rPr lang="en-GB" b="0" i="1" smtClean="0">
                        <a:latin typeface="Cambria Math" panose="02040503050406030204" pitchFamily="18" charset="0"/>
                      </a:rPr>
                      <m:t>𝑎</m:t>
                    </m:r>
                  </m:oMath>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95355" y="876611"/>
                <a:ext cx="3618765" cy="588751"/>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11560" y="1556792"/>
                <a:ext cx="288032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3</m:t>
                                  </m:r>
                                </m:sup>
                              </m:sSup>
                            </m:e>
                          </m:d>
                        </m:e>
                        <m:sup>
                          <m:r>
                            <a:rPr lang="en-GB" b="0" i="1" smtClean="0">
                              <a:latin typeface="Cambria Math" panose="02040503050406030204" pitchFamily="18" charset="0"/>
                            </a:rPr>
                            <m:t>2</m:t>
                          </m:r>
                        </m:sup>
                      </m:sSup>
                      <m:r>
                        <a:rPr lang="en-GB" b="0" i="1" smtClean="0">
                          <a:latin typeface="Cambria Math" panose="02040503050406030204" pitchFamily="18" charset="0"/>
                        </a:rPr>
                        <m:t>×3</m:t>
                      </m:r>
                      <m:r>
                        <a:rPr lang="en-GB" b="0" i="1" smtClean="0">
                          <a:latin typeface="Cambria Math" panose="02040503050406030204" pitchFamily="18" charset="0"/>
                        </a:rPr>
                        <m:t>𝑎</m:t>
                      </m:r>
                    </m:oMath>
                    <m:oMath xmlns:m="http://schemas.openxmlformats.org/officeDocument/2006/math">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6</m:t>
                          </m:r>
                        </m:sup>
                      </m:sSup>
                      <m:r>
                        <a:rPr lang="en-GB" b="0" i="1" smtClean="0">
                          <a:latin typeface="Cambria Math" panose="02040503050406030204" pitchFamily="18" charset="0"/>
                        </a:rPr>
                        <m:t>×3</m:t>
                      </m:r>
                      <m:r>
                        <a:rPr lang="en-GB" b="0" i="1" smtClean="0">
                          <a:latin typeface="Cambria Math" panose="02040503050406030204" pitchFamily="18" charset="0"/>
                        </a:rPr>
                        <m:t>𝑎</m:t>
                      </m:r>
                    </m:oMath>
                    <m:oMath xmlns:m="http://schemas.openxmlformats.org/officeDocument/2006/math">
                      <m:r>
                        <a:rPr lang="en-GB" b="0" i="1" smtClean="0">
                          <a:latin typeface="Cambria Math" panose="02040503050406030204" pitchFamily="18" charset="0"/>
                        </a:rPr>
                        <m:t>=12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7</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11560" y="1556792"/>
                <a:ext cx="2880320" cy="9233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80285" y="2993872"/>
                <a:ext cx="423698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𝑥</m:t>
                        </m:r>
                      </m:sup>
                    </m:sSup>
                  </m:oMath>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4680285" y="2993872"/>
                <a:ext cx="4236984" cy="369332"/>
              </a:xfrm>
              <a:prstGeom prst="rect">
                <a:avLst/>
              </a:prstGeom>
              <a:blipFill>
                <a:blip r:embed="rId4"/>
                <a:stretch>
                  <a:fillRect b="-352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041233" y="3471402"/>
                <a:ext cx="20577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𝑥</m:t>
                          </m:r>
                        </m:sup>
                      </m:sSup>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5041233" y="3471402"/>
                <a:ext cx="2057762"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516216" y="3441516"/>
                <a:ext cx="2401053"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Fro Note: </a:t>
                </a:r>
                <a:r>
                  <a:rPr lang="en-GB" sz="1400" dirty="0"/>
                  <a:t>This is using </a:t>
                </a:r>
                <a14:m>
                  <m:oMath xmlns:m="http://schemas.openxmlformats.org/officeDocument/2006/math">
                    <m:sSup>
                      <m:sSupPr>
                        <m:ctrlPr>
                          <a:rPr lang="en-GB" sz="1400" b="0" i="1" smtClean="0">
                            <a:latin typeface="Cambria Math" panose="02040503050406030204" pitchFamily="18" charset="0"/>
                          </a:rPr>
                        </m:ctrlPr>
                      </m:sSupPr>
                      <m:e>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𝑎𝑏</m:t>
                            </m:r>
                          </m:e>
                        </m:d>
                      </m:e>
                      <m:sup>
                        <m:r>
                          <a:rPr lang="en-GB" sz="1400" b="0" i="1" smtClean="0">
                            <a:latin typeface="Cambria Math" panose="02040503050406030204" pitchFamily="18" charset="0"/>
                          </a:rPr>
                          <m:t>𝑛</m:t>
                        </m:r>
                      </m:sup>
                    </m:sSup>
                    <m:r>
                      <a:rPr lang="en-GB" sz="1400" b="0" i="1" smtClean="0">
                        <a:latin typeface="Cambria Math" panose="02040503050406030204" pitchFamily="18" charset="0"/>
                      </a:rPr>
                      <m:t>=</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𝑎</m:t>
                        </m:r>
                      </m:e>
                      <m:sup>
                        <m:r>
                          <a:rPr lang="en-GB" sz="1400" b="0" i="1" smtClean="0">
                            <a:latin typeface="Cambria Math" panose="02040503050406030204" pitchFamily="18" charset="0"/>
                          </a:rPr>
                          <m:t>𝑛</m:t>
                        </m:r>
                      </m:sup>
                    </m:sSup>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𝑏</m:t>
                        </m:r>
                      </m:e>
                      <m:sup>
                        <m:r>
                          <a:rPr lang="en-GB" sz="1400" b="0" i="1" smtClean="0">
                            <a:latin typeface="Cambria Math" panose="02040503050406030204" pitchFamily="18" charset="0"/>
                          </a:rPr>
                          <m:t>𝑛</m:t>
                        </m:r>
                      </m:sup>
                    </m:sSup>
                  </m:oMath>
                </a14:m>
                <a:r>
                  <a:rPr lang="en-GB" sz="1400" dirty="0"/>
                  <a:t> law backwards.</a:t>
                </a:r>
              </a:p>
            </p:txBody>
          </p:sp>
        </mc:Choice>
        <mc:Fallback xmlns="">
          <p:sp>
            <p:nvSpPr>
              <p:cNvPr id="9" name="TextBox 8"/>
              <p:cNvSpPr txBox="1">
                <a:spLocks noRot="1" noChangeAspect="1" noMove="1" noResize="1" noEditPoints="1" noAdjustHandles="1" noChangeArrowheads="1" noChangeShapeType="1" noTextEdit="1"/>
              </p:cNvSpPr>
              <p:nvPr/>
            </p:nvSpPr>
            <p:spPr>
              <a:xfrm>
                <a:off x="6516216" y="3441516"/>
                <a:ext cx="2401053" cy="523220"/>
              </a:xfrm>
              <a:prstGeom prst="rect">
                <a:avLst/>
              </a:prstGeom>
              <a:blipFill>
                <a:blip r:embed="rId6"/>
                <a:stretch>
                  <a:fillRect l="-251" b="-89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54470" y="892495"/>
                <a:ext cx="3618765" cy="52719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5</m:t>
                            </m:r>
                          </m:sup>
                        </m:sSup>
                      </m:num>
                      <m:den>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den>
                    </m:f>
                  </m:oMath>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4754470" y="892495"/>
                <a:ext cx="3618765" cy="527196"/>
              </a:xfrm>
              <a:prstGeom prst="rect">
                <a:avLst/>
              </a:prstGeom>
              <a:blipFill>
                <a:blip r:embed="rId7"/>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70675" y="1572676"/>
                <a:ext cx="2880320" cy="10427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br>
                  <a:rPr lang="en-GB" b="0" dirty="0"/>
                </a:br>
                <a:endParaRPr lang="en-GB" b="0" dirty="0"/>
              </a:p>
              <a:p>
                <a:r>
                  <a:rPr lang="en-GB" dirty="0"/>
                  <a:t>or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num>
                      <m:den>
                        <m:r>
                          <a:rPr lang="en-GB" b="0" i="1" smtClean="0">
                            <a:latin typeface="Cambria Math" panose="02040503050406030204" pitchFamily="18" charset="0"/>
                          </a:rPr>
                          <m:t>4</m:t>
                        </m:r>
                      </m:den>
                    </m:f>
                  </m:oMath>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4970675" y="1572676"/>
                <a:ext cx="2880320" cy="1042786"/>
              </a:xfrm>
              <a:prstGeom prst="rect">
                <a:avLst/>
              </a:prstGeom>
              <a:blipFill>
                <a:blip r:embed="rId8"/>
                <a:stretch>
                  <a:fillRect l="-1691" b="-292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6046" y="2996952"/>
                <a:ext cx="3618765"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Expand and simplify</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e>
                      </m:d>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3−</m:t>
                          </m:r>
                          <m:r>
                            <a:rPr lang="en-GB" b="0" i="1" smtClean="0">
                              <a:latin typeface="Cambria Math" panose="02040503050406030204" pitchFamily="18" charset="0"/>
                            </a:rPr>
                            <m:t>𝑥</m:t>
                          </m:r>
                        </m:e>
                      </m:d>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386046" y="2996952"/>
                <a:ext cx="3618765" cy="646331"/>
              </a:xfrm>
              <a:prstGeom prst="rect">
                <a:avLst/>
              </a:prstGeom>
              <a:blipFill>
                <a:blip r:embed="rId9"/>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2251" y="3677133"/>
                <a:ext cx="288032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=6</m:t>
                      </m:r>
                      <m:r>
                        <a:rPr lang="en-GB" b="0" i="1" smtClean="0">
                          <a:latin typeface="Cambria Math" panose="02040503050406030204" pitchFamily="18" charset="0"/>
                        </a:rPr>
                        <m:t>𝑥</m:t>
                      </m:r>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−12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4</m:t>
                          </m:r>
                        </m:sup>
                      </m:sSup>
                    </m:oMath>
                    <m:oMath xmlns:m="http://schemas.openxmlformats.org/officeDocument/2006/math">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4</m:t>
                          </m:r>
                        </m:sup>
                      </m:sSup>
                      <m:r>
                        <a:rPr lang="en-GB" b="0" i="1" smtClean="0">
                          <a:latin typeface="Cambria Math" panose="02040503050406030204" pitchFamily="18" charset="0"/>
                        </a:rPr>
                        <m:t>−14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+6</m:t>
                      </m:r>
                      <m:r>
                        <a:rPr lang="en-GB" b="0" i="1" smtClean="0">
                          <a:latin typeface="Cambria Math" panose="02040503050406030204" pitchFamily="18" charset="0"/>
                        </a:rPr>
                        <m:t>𝑥</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602251" y="3677133"/>
                <a:ext cx="2880320" cy="646331"/>
              </a:xfrm>
              <a:prstGeom prst="rect">
                <a:avLst/>
              </a:prstGeom>
              <a:blipFill>
                <a:blip r:embed="rId10"/>
                <a:stretch>
                  <a:fillRect/>
                </a:stretch>
              </a:blipFill>
            </p:spPr>
            <p:txBody>
              <a:bodyPr/>
              <a:lstStyle/>
              <a:p>
                <a:r>
                  <a:rPr lang="en-GB">
                    <a:noFill/>
                  </a:rPr>
                  <a:t> </a:t>
                </a:r>
              </a:p>
            </p:txBody>
          </p:sp>
        </mc:Fallback>
      </mc:AlternateContent>
      <p:sp>
        <p:nvSpPr>
          <p:cNvPr id="14" name="Rectangle 13"/>
          <p:cNvSpPr/>
          <p:nvPr/>
        </p:nvSpPr>
        <p:spPr>
          <a:xfrm>
            <a:off x="381688" y="1464723"/>
            <a:ext cx="3632430" cy="9536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4740805" y="1429510"/>
            <a:ext cx="3632430" cy="11859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363598" y="3643283"/>
            <a:ext cx="3641213" cy="964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4669060" y="3358973"/>
            <a:ext cx="4248209" cy="964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107504" y="876611"/>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9" name="Rectangle 18"/>
          <p:cNvSpPr/>
          <p:nvPr/>
        </p:nvSpPr>
        <p:spPr>
          <a:xfrm>
            <a:off x="4483007" y="876611"/>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20" name="Rectangle 19"/>
          <p:cNvSpPr/>
          <p:nvPr/>
        </p:nvSpPr>
        <p:spPr>
          <a:xfrm>
            <a:off x="137557" y="3006459"/>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21" name="Rectangle 20"/>
          <p:cNvSpPr/>
          <p:nvPr/>
        </p:nvSpPr>
        <p:spPr>
          <a:xfrm>
            <a:off x="4422487" y="2993872"/>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4</a:t>
            </a:r>
          </a:p>
        </p:txBody>
      </p:sp>
    </p:spTree>
    <p:extLst>
      <p:ext uri="{BB962C8B-B14F-4D97-AF65-F5344CB8AC3E}">
        <p14:creationId xmlns:p14="http://schemas.microsoft.com/office/powerpoint/2010/main" val="16752319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16"/>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20" restart="whenNotActive" fill="hold" evtFilter="cancelBubble" nodeType="interactiveSeq">
                <p:stCondLst>
                  <p:cond evt="onClick" delay="0">
                    <p:tgtEl>
                      <p:spTgt spid="17"/>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1A</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08720"/>
            <a:ext cx="7920880" cy="830997"/>
          </a:xfrm>
          <a:prstGeom prst="rect">
            <a:avLst/>
          </a:prstGeom>
          <a:noFill/>
        </p:spPr>
        <p:txBody>
          <a:bodyPr wrap="square" rtlCol="0">
            <a:spAutoFit/>
          </a:bodyPr>
          <a:lstStyle/>
          <a:p>
            <a:r>
              <a:rPr lang="en-GB" sz="2400" dirty="0"/>
              <a:t>Pearson Pure Mathematics Year 1/AS</a:t>
            </a:r>
          </a:p>
          <a:p>
            <a:r>
              <a:rPr lang="en-GB" sz="2400" dirty="0"/>
              <a:t>Page 3</a:t>
            </a:r>
          </a:p>
        </p:txBody>
      </p:sp>
      <p:cxnSp>
        <p:nvCxnSpPr>
          <p:cNvPr id="6" name="Straight Connector 5"/>
          <p:cNvCxnSpPr/>
          <p:nvPr/>
        </p:nvCxnSpPr>
        <p:spPr>
          <a:xfrm>
            <a:off x="0" y="1988840"/>
            <a:ext cx="9144000"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431630" y="2760640"/>
            <a:ext cx="5071543" cy="2900608"/>
          </a:xfrm>
          <a:prstGeom prst="rect">
            <a:avLst/>
          </a:prstGeom>
          <a:noFill/>
          <a:ln>
            <a:noFill/>
          </a:ln>
        </p:spPr>
      </p:pic>
      <mc:AlternateContent xmlns:mc="http://schemas.openxmlformats.org/markup-compatibility/2006" xmlns:a14="http://schemas.microsoft.com/office/drawing/2010/main">
        <mc:Choice Requires="a14">
          <p:sp>
            <p:nvSpPr>
              <p:cNvPr id="11" name="TextBox 10"/>
              <p:cNvSpPr txBox="1"/>
              <p:nvPr/>
            </p:nvSpPr>
            <p:spPr>
              <a:xfrm>
                <a:off x="491243" y="5936886"/>
                <a:ext cx="2047419" cy="532903"/>
              </a:xfrm>
              <a:prstGeom prst="rect">
                <a:avLst/>
              </a:prstGeom>
              <a:noFill/>
            </p:spPr>
            <p:txBody>
              <a:bodyPr wrap="square" rtlCol="0">
                <a:spAutoFit/>
              </a:bodyPr>
              <a:lstStyle/>
              <a:p>
                <a:r>
                  <a:rPr lang="en-GB" b="1" dirty="0"/>
                  <a:t>Solution: </a:t>
                </a:r>
                <a14:m>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𝟑</m:t>
                                        </m:r>
                                      </m:sup>
                                    </m:sSup>
                                  </m:e>
                                </m:d>
                              </m:sup>
                            </m:sSup>
                          </m:e>
                        </m:d>
                      </m:sup>
                    </m:sSup>
                  </m:oMath>
                </a14:m>
                <a:endParaRPr lang="en-GB"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491243" y="5936886"/>
                <a:ext cx="2047419" cy="532903"/>
              </a:xfrm>
              <a:prstGeom prst="rect">
                <a:avLst/>
              </a:prstGeom>
              <a:blipFill>
                <a:blip r:embed="rId3"/>
                <a:stretch>
                  <a:fillRect l="-2687" b="-18391"/>
                </a:stretch>
              </a:blipFill>
            </p:spPr>
            <p:txBody>
              <a:bodyPr/>
              <a:lstStyle/>
              <a:p>
                <a:r>
                  <a:rPr lang="en-GB">
                    <a:noFill/>
                  </a:rPr>
                  <a:t> </a:t>
                </a:r>
              </a:p>
            </p:txBody>
          </p:sp>
        </mc:Fallback>
      </mc:AlternateContent>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783796"/>
            <a:ext cx="4723765" cy="2220595"/>
          </a:xfrm>
          <a:prstGeom prst="rect">
            <a:avLst/>
          </a:prstGeom>
          <a:noFill/>
          <a:ln>
            <a:noFill/>
          </a:ln>
        </p:spPr>
      </p:pic>
      <p:sp>
        <p:nvSpPr>
          <p:cNvPr id="13" name="Rectangle 12"/>
          <p:cNvSpPr/>
          <p:nvPr/>
        </p:nvSpPr>
        <p:spPr>
          <a:xfrm>
            <a:off x="124563" y="2813666"/>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4" name="Rectangle 13"/>
          <p:cNvSpPr/>
          <p:nvPr/>
        </p:nvSpPr>
        <p:spPr>
          <a:xfrm>
            <a:off x="4047766" y="2813666"/>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mc:AlternateContent xmlns:mc="http://schemas.openxmlformats.org/markup-compatibility/2006" xmlns:a14="http://schemas.microsoft.com/office/drawing/2010/main">
        <mc:Choice Requires="a14">
          <p:sp>
            <p:nvSpPr>
              <p:cNvPr id="15" name="TextBox 14"/>
              <p:cNvSpPr txBox="1"/>
              <p:nvPr/>
            </p:nvSpPr>
            <p:spPr>
              <a:xfrm>
                <a:off x="5029653" y="5048908"/>
                <a:ext cx="2592198" cy="17642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𝑵</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𝒌</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𝟐</m:t>
                          </m:r>
                          <m:r>
                            <a:rPr lang="en-GB" b="1" i="1" smtClean="0">
                              <a:latin typeface="Cambria Math" panose="02040503050406030204" pitchFamily="18" charset="0"/>
                            </a:rPr>
                            <m:t>𝒎</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𝟑</m:t>
                          </m:r>
                          <m:r>
                            <a:rPr lang="en-GB" b="1" i="1" smtClean="0">
                              <a:latin typeface="Cambria Math" panose="02040503050406030204" pitchFamily="18" charset="0"/>
                            </a:rPr>
                            <m:t>𝒏</m:t>
                          </m:r>
                        </m:sup>
                      </m:sSup>
                    </m:oMath>
                    <m:oMath xmlns:m="http://schemas.openxmlformats.org/officeDocument/2006/math">
                      <m:r>
                        <a:rPr lang="en-GB" b="1" i="0" smtClean="0">
                          <a:latin typeface="Cambria Math" panose="02040503050406030204" pitchFamily="18" charset="0"/>
                        </a:rPr>
                        <m:t>    </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𝒌</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𝒎</m:t>
                          </m:r>
                          <m:r>
                            <a:rPr lang="en-GB" b="1" i="1" smtClean="0">
                              <a:latin typeface="Cambria Math" panose="02040503050406030204" pitchFamily="18" charset="0"/>
                            </a:rPr>
                            <m:t>+</m:t>
                          </m:r>
                          <m:r>
                            <a:rPr lang="en-GB" b="1" i="1" smtClean="0">
                              <a:latin typeface="Cambria Math" panose="02040503050406030204" pitchFamily="18" charset="0"/>
                            </a:rPr>
                            <m:t>𝟑</m:t>
                          </m:r>
                          <m:r>
                            <a:rPr lang="en-GB" b="1" i="1" smtClean="0">
                              <a:latin typeface="Cambria Math" panose="02040503050406030204" pitchFamily="18" charset="0"/>
                            </a:rPr>
                            <m:t>𝒏</m:t>
                          </m:r>
                        </m:sup>
                      </m:sSup>
                    </m:oMath>
                  </m:oMathPara>
                </a14:m>
                <a:endParaRPr lang="en-GB" b="1" dirty="0"/>
              </a:p>
              <a:p>
                <a:r>
                  <a:rPr lang="en-GB" b="1" dirty="0"/>
                  <a:t>This is square if:</a:t>
                </a:r>
              </a:p>
              <a:p>
                <a14:m>
                  <m:oMath xmlns:m="http://schemas.openxmlformats.org/officeDocument/2006/math">
                    <m:r>
                      <a:rPr lang="en-GB" b="1" i="1" smtClean="0">
                        <a:latin typeface="Cambria Math" panose="02040503050406030204" pitchFamily="18" charset="0"/>
                      </a:rPr>
                      <m:t>𝒌</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𝒎</m:t>
                    </m:r>
                    <m:r>
                      <a:rPr lang="en-GB" b="1" i="1" smtClean="0">
                        <a:latin typeface="Cambria Math" panose="02040503050406030204" pitchFamily="18" charset="0"/>
                      </a:rPr>
                      <m:t>+</m:t>
                    </m:r>
                    <m:r>
                      <a:rPr lang="en-GB" b="1" i="1" smtClean="0">
                        <a:latin typeface="Cambria Math" panose="02040503050406030204" pitchFamily="18" charset="0"/>
                      </a:rPr>
                      <m:t>𝟑</m:t>
                    </m:r>
                    <m:r>
                      <a:rPr lang="en-GB" b="1" i="1" smtClean="0">
                        <a:latin typeface="Cambria Math" panose="02040503050406030204" pitchFamily="18" charset="0"/>
                      </a:rPr>
                      <m:t>𝒏</m:t>
                    </m:r>
                  </m:oMath>
                </a14:m>
                <a:r>
                  <a:rPr lang="en-GB" b="1" dirty="0"/>
                  <a:t> is even</a:t>
                </a:r>
              </a:p>
              <a:p>
                <a14:m>
                  <m:oMath xmlns:m="http://schemas.openxmlformats.org/officeDocument/2006/math">
                    <m:r>
                      <a:rPr lang="en-GB" b="1" i="1" smtClean="0">
                        <a:latin typeface="Cambria Math" panose="02040503050406030204" pitchFamily="18" charset="0"/>
                      </a:rPr>
                      <m:t>⇒</m:t>
                    </m:r>
                  </m:oMath>
                </a14:m>
                <a:r>
                  <a:rPr lang="en-GB" b="1" dirty="0"/>
                  <a:t> </a:t>
                </a:r>
                <a14:m>
                  <m:oMath xmlns:m="http://schemas.openxmlformats.org/officeDocument/2006/math">
                    <m:r>
                      <a:rPr lang="en-GB" b="1" i="1" dirty="0" smtClean="0">
                        <a:latin typeface="Cambria Math" panose="02040503050406030204" pitchFamily="18" charset="0"/>
                      </a:rPr>
                      <m:t>𝒌</m:t>
                    </m:r>
                    <m:r>
                      <a:rPr lang="en-GB" b="1" i="1" dirty="0" smtClean="0">
                        <a:latin typeface="Cambria Math" panose="02040503050406030204" pitchFamily="18" charset="0"/>
                      </a:rPr>
                      <m:t>+</m:t>
                    </m:r>
                    <m:r>
                      <a:rPr lang="en-GB" b="1" i="1" dirty="0" smtClean="0">
                        <a:latin typeface="Cambria Math" panose="02040503050406030204" pitchFamily="18" charset="0"/>
                      </a:rPr>
                      <m:t>𝟑</m:t>
                    </m:r>
                    <m:r>
                      <a:rPr lang="en-GB" b="1" i="1" dirty="0" smtClean="0">
                        <a:latin typeface="Cambria Math" panose="02040503050406030204" pitchFamily="18" charset="0"/>
                      </a:rPr>
                      <m:t>𝒏</m:t>
                    </m:r>
                  </m:oMath>
                </a14:m>
                <a:r>
                  <a:rPr lang="en-GB" b="1" dirty="0"/>
                  <a:t> is even</a:t>
                </a:r>
              </a:p>
              <a:p>
                <a14:m>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𝒌</m:t>
                    </m:r>
                    <m:r>
                      <a:rPr lang="en-GB" b="1" i="1" smtClean="0">
                        <a:latin typeface="Cambria Math" panose="02040503050406030204" pitchFamily="18" charset="0"/>
                      </a:rPr>
                      <m:t>+</m:t>
                    </m:r>
                    <m:r>
                      <a:rPr lang="en-GB" b="1" i="1" smtClean="0">
                        <a:latin typeface="Cambria Math" panose="02040503050406030204" pitchFamily="18" charset="0"/>
                      </a:rPr>
                      <m:t>𝒏</m:t>
                    </m:r>
                  </m:oMath>
                </a14:m>
                <a:r>
                  <a:rPr lang="en-GB" b="1" dirty="0"/>
                  <a:t> is even</a:t>
                </a:r>
              </a:p>
            </p:txBody>
          </p:sp>
        </mc:Choice>
        <mc:Fallback xmlns="">
          <p:sp>
            <p:nvSpPr>
              <p:cNvPr id="15" name="TextBox 14"/>
              <p:cNvSpPr txBox="1">
                <a:spLocks noRot="1" noChangeAspect="1" noMove="1" noResize="1" noEditPoints="1" noAdjustHandles="1" noChangeArrowheads="1" noChangeShapeType="1" noTextEdit="1"/>
              </p:cNvSpPr>
              <p:nvPr/>
            </p:nvSpPr>
            <p:spPr>
              <a:xfrm>
                <a:off x="5029653" y="5048908"/>
                <a:ext cx="2592198" cy="1764201"/>
              </a:xfrm>
              <a:prstGeom prst="rect">
                <a:avLst/>
              </a:prstGeom>
              <a:blipFill>
                <a:blip r:embed="rId5"/>
                <a:stretch>
                  <a:fillRect l="-1882" b="-5172"/>
                </a:stretch>
              </a:blipFill>
            </p:spPr>
            <p:txBody>
              <a:bodyPr/>
              <a:lstStyle/>
              <a:p>
                <a:r>
                  <a:rPr lang="en-GB">
                    <a:noFill/>
                  </a:rPr>
                  <a:t> </a:t>
                </a:r>
              </a:p>
            </p:txBody>
          </p:sp>
        </mc:Fallback>
      </mc:AlternateContent>
      <p:sp>
        <p:nvSpPr>
          <p:cNvPr id="16" name="Rectangle 15"/>
          <p:cNvSpPr/>
          <p:nvPr/>
        </p:nvSpPr>
        <p:spPr>
          <a:xfrm>
            <a:off x="429815" y="5832184"/>
            <a:ext cx="2529953" cy="7851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5023247" y="4961533"/>
            <a:ext cx="2640869" cy="18002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TextBox 17"/>
          <p:cNvSpPr txBox="1"/>
          <p:nvPr/>
        </p:nvSpPr>
        <p:spPr>
          <a:xfrm>
            <a:off x="431630" y="2120825"/>
            <a:ext cx="6300610" cy="369332"/>
          </a:xfrm>
          <a:prstGeom prst="rect">
            <a:avLst/>
          </a:prstGeom>
          <a:solidFill>
            <a:schemeClr val="bg1"/>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solidFill>
                  <a:schemeClr val="tx1"/>
                </a:solidFill>
              </a:rPr>
              <a:t>Extension </a:t>
            </a:r>
            <a:r>
              <a:rPr lang="en-GB" dirty="0">
                <a:solidFill>
                  <a:schemeClr val="tx1"/>
                </a:solidFill>
              </a:rPr>
              <a:t> </a:t>
            </a:r>
            <a:r>
              <a:rPr lang="en-GB" sz="1200" dirty="0">
                <a:solidFill>
                  <a:schemeClr val="tx1"/>
                </a:solidFill>
              </a:rPr>
              <a:t>(Full Database: </a:t>
            </a:r>
            <a:r>
              <a:rPr lang="en-GB" sz="1200" dirty="0">
                <a:solidFill>
                  <a:schemeClr val="tx1"/>
                </a:solidFill>
                <a:hlinkClick r:id="rId6"/>
              </a:rPr>
              <a:t>http://www.drfrostmaths.com/resources/resource.php?rid=268</a:t>
            </a:r>
            <a:r>
              <a:rPr lang="en-GB" sz="1200" dirty="0">
                <a:solidFill>
                  <a:schemeClr val="tx1"/>
                </a:solidFill>
              </a:rPr>
              <a:t> ) </a:t>
            </a:r>
            <a:endParaRPr lang="en-GB" sz="2400" dirty="0">
              <a:solidFill>
                <a:schemeClr val="tx1"/>
              </a:solidFill>
            </a:endParaRPr>
          </a:p>
        </p:txBody>
      </p:sp>
    </p:spTree>
    <p:extLst>
      <p:ext uri="{BB962C8B-B14F-4D97-AF65-F5344CB8AC3E}">
        <p14:creationId xmlns:p14="http://schemas.microsoft.com/office/powerpoint/2010/main" val="14150999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b="1" dirty="0">
                  <a:latin typeface="+mj-lt"/>
                </a:rPr>
                <a:t>2</a:t>
              </a:r>
              <a:r>
                <a:rPr lang="en-GB" sz="3200" dirty="0">
                  <a:latin typeface="+mj-lt"/>
                </a:rPr>
                <a:t> :: Expanding Brackets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64704"/>
            <a:ext cx="7488832" cy="646331"/>
          </a:xfrm>
          <a:prstGeom prst="rect">
            <a:avLst/>
          </a:prstGeom>
          <a:noFill/>
        </p:spPr>
        <p:txBody>
          <a:bodyPr wrap="square" rtlCol="0">
            <a:spAutoFit/>
          </a:bodyPr>
          <a:lstStyle/>
          <a:p>
            <a:r>
              <a:rPr lang="en-GB" dirty="0"/>
              <a:t>If you have ever been taught ‘FOIL’ to multiply brackets please purge it from your mind now – instead:</a:t>
            </a:r>
          </a:p>
        </p:txBody>
      </p:sp>
      <mc:AlternateContent xmlns:mc="http://schemas.openxmlformats.org/markup-compatibility/2006" xmlns:a14="http://schemas.microsoft.com/office/drawing/2010/main">
        <mc:Choice Requires="a14">
          <p:sp>
            <p:nvSpPr>
              <p:cNvPr id="6" name="TextBox 5"/>
              <p:cNvSpPr txBox="1"/>
              <p:nvPr/>
            </p:nvSpPr>
            <p:spPr>
              <a:xfrm>
                <a:off x="683568" y="2452897"/>
                <a:ext cx="410445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𝑥</m:t>
                          </m:r>
                          <m:r>
                            <a:rPr lang="en-GB" sz="3200" b="0" i="1" smtClean="0">
                              <a:latin typeface="Cambria Math" panose="02040503050406030204" pitchFamily="18" charset="0"/>
                            </a:rPr>
                            <m:t>−</m:t>
                          </m:r>
                          <m:r>
                            <a:rPr lang="en-GB" sz="3200" b="0" i="1" smtClean="0">
                              <a:latin typeface="Cambria Math" panose="02040503050406030204" pitchFamily="18" charset="0"/>
                            </a:rPr>
                            <m:t>𝑦</m:t>
                          </m:r>
                        </m:e>
                      </m:d>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𝑥</m:t>
                          </m:r>
                          <m:r>
                            <a:rPr lang="en-GB" sz="3200" b="0" i="1" smtClean="0">
                              <a:latin typeface="Cambria Math" panose="02040503050406030204" pitchFamily="18" charset="0"/>
                            </a:rPr>
                            <m:t>+</m:t>
                          </m:r>
                          <m:r>
                            <a:rPr lang="en-GB" sz="3200" b="0" i="1" smtClean="0">
                              <a:latin typeface="Cambria Math" panose="02040503050406030204" pitchFamily="18" charset="0"/>
                            </a:rPr>
                            <m:t>𝑦</m:t>
                          </m:r>
                          <m:r>
                            <a:rPr lang="en-GB" sz="3200" b="0" i="1" smtClean="0">
                              <a:latin typeface="Cambria Math" panose="02040503050406030204" pitchFamily="18" charset="0"/>
                            </a:rPr>
                            <m:t>−1</m:t>
                          </m:r>
                        </m:e>
                      </m:d>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83568" y="2452897"/>
                <a:ext cx="4104456" cy="584775"/>
              </a:xfrm>
              <a:prstGeom prst="rect">
                <a:avLst/>
              </a:prstGeom>
              <a:blipFill>
                <a:blip r:embed="rId2"/>
                <a:stretch>
                  <a:fillRect/>
                </a:stretch>
              </a:blipFill>
            </p:spPr>
            <p:txBody>
              <a:bodyPr/>
              <a:lstStyle/>
              <a:p>
                <a:r>
                  <a:rPr lang="en-GB">
                    <a:noFill/>
                  </a:rPr>
                  <a:t> </a:t>
                </a:r>
              </a:p>
            </p:txBody>
          </p:sp>
        </mc:Fallback>
      </mc:AlternateContent>
      <p:sp>
        <p:nvSpPr>
          <p:cNvPr id="7" name="TextBox 6"/>
          <p:cNvSpPr txBox="1"/>
          <p:nvPr/>
        </p:nvSpPr>
        <p:spPr>
          <a:xfrm>
            <a:off x="1115616" y="1659287"/>
            <a:ext cx="66247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Multiply each term in the first bracket by each term in the second.</a:t>
            </a:r>
          </a:p>
        </p:txBody>
      </p:sp>
      <p:sp>
        <p:nvSpPr>
          <p:cNvPr id="8" name="TextBox 7"/>
          <p:cNvSpPr txBox="1"/>
          <p:nvPr/>
        </p:nvSpPr>
        <p:spPr>
          <a:xfrm>
            <a:off x="6086358" y="2831832"/>
            <a:ext cx="2880320" cy="954107"/>
          </a:xfrm>
          <a:prstGeom prst="rect">
            <a:avLst/>
          </a:prstGeom>
          <a:noFill/>
        </p:spPr>
        <p:txBody>
          <a:bodyPr wrap="square" rtlCol="0">
            <a:spAutoFit/>
          </a:bodyPr>
          <a:lstStyle/>
          <a:p>
            <a:r>
              <a:rPr lang="en-GB" sz="1400" b="1" dirty="0" err="1"/>
              <a:t>Fro</a:t>
            </a:r>
            <a:r>
              <a:rPr lang="en-GB" sz="1400" b="1" dirty="0"/>
              <a:t> Tip</a:t>
            </a:r>
            <a:r>
              <a:rPr lang="en-GB" sz="1400" dirty="0"/>
              <a:t>: My order is “first term in first brackets times each in second, then second term in first bracket times each in second, etc.”</a:t>
            </a:r>
          </a:p>
        </p:txBody>
      </p:sp>
      <p:sp>
        <p:nvSpPr>
          <p:cNvPr id="9" name="Freeform: Shape 8"/>
          <p:cNvSpPr/>
          <p:nvPr/>
        </p:nvSpPr>
        <p:spPr>
          <a:xfrm>
            <a:off x="1347536" y="2213794"/>
            <a:ext cx="1281363" cy="348932"/>
          </a:xfrm>
          <a:custGeom>
            <a:avLst/>
            <a:gdLst>
              <a:gd name="connsiteX0" fmla="*/ 0 w 1239252"/>
              <a:gd name="connsiteY0" fmla="*/ 348932 h 348932"/>
              <a:gd name="connsiteX1" fmla="*/ 697831 w 1239252"/>
              <a:gd name="connsiteY1" fmla="*/ 17 h 348932"/>
              <a:gd name="connsiteX2" fmla="*/ 1239252 w 1239252"/>
              <a:gd name="connsiteY2" fmla="*/ 336901 h 348932"/>
            </a:gdLst>
            <a:ahLst/>
            <a:cxnLst>
              <a:cxn ang="0">
                <a:pos x="connsiteX0" y="connsiteY0"/>
              </a:cxn>
              <a:cxn ang="0">
                <a:pos x="connsiteX1" y="connsiteY1"/>
              </a:cxn>
              <a:cxn ang="0">
                <a:pos x="connsiteX2" y="connsiteY2"/>
              </a:cxn>
            </a:cxnLst>
            <a:rect l="l" t="t" r="r" b="b"/>
            <a:pathLst>
              <a:path w="1239252" h="348932">
                <a:moveTo>
                  <a:pt x="0" y="348932"/>
                </a:moveTo>
                <a:cubicBezTo>
                  <a:pt x="245644" y="175477"/>
                  <a:pt x="491289" y="2022"/>
                  <a:pt x="697831" y="17"/>
                </a:cubicBezTo>
                <a:cubicBezTo>
                  <a:pt x="904373" y="-1988"/>
                  <a:pt x="1071812" y="167456"/>
                  <a:pt x="1239252" y="33690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p:cNvSpPr txBox="1"/>
              <p:nvPr/>
            </p:nvSpPr>
            <p:spPr>
              <a:xfrm>
                <a:off x="283137" y="3201164"/>
                <a:ext cx="136815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2</m:t>
                          </m:r>
                        </m:sup>
                      </m:sSup>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283137" y="3201164"/>
                <a:ext cx="1368152" cy="584775"/>
              </a:xfrm>
              <a:prstGeom prst="rect">
                <a:avLst/>
              </a:prstGeom>
              <a:blipFill>
                <a:blip r:embed="rId3"/>
                <a:stretch>
                  <a:fillRect/>
                </a:stretch>
              </a:blipFill>
            </p:spPr>
            <p:txBody>
              <a:bodyPr/>
              <a:lstStyle/>
              <a:p>
                <a:r>
                  <a:rPr lang="en-GB">
                    <a:noFill/>
                  </a:rPr>
                  <a:t> </a:t>
                </a:r>
              </a:p>
            </p:txBody>
          </p:sp>
        </mc:Fallback>
      </mc:AlternateContent>
      <p:sp>
        <p:nvSpPr>
          <p:cNvPr id="11" name="Freeform: Shape 10"/>
          <p:cNvSpPr/>
          <p:nvPr/>
        </p:nvSpPr>
        <p:spPr>
          <a:xfrm>
            <a:off x="1332206" y="2213794"/>
            <a:ext cx="2005354" cy="348932"/>
          </a:xfrm>
          <a:custGeom>
            <a:avLst/>
            <a:gdLst>
              <a:gd name="connsiteX0" fmla="*/ 0 w 1239252"/>
              <a:gd name="connsiteY0" fmla="*/ 348932 h 348932"/>
              <a:gd name="connsiteX1" fmla="*/ 697831 w 1239252"/>
              <a:gd name="connsiteY1" fmla="*/ 17 h 348932"/>
              <a:gd name="connsiteX2" fmla="*/ 1239252 w 1239252"/>
              <a:gd name="connsiteY2" fmla="*/ 336901 h 348932"/>
            </a:gdLst>
            <a:ahLst/>
            <a:cxnLst>
              <a:cxn ang="0">
                <a:pos x="connsiteX0" y="connsiteY0"/>
              </a:cxn>
              <a:cxn ang="0">
                <a:pos x="connsiteX1" y="connsiteY1"/>
              </a:cxn>
              <a:cxn ang="0">
                <a:pos x="connsiteX2" y="connsiteY2"/>
              </a:cxn>
            </a:cxnLst>
            <a:rect l="l" t="t" r="r" b="b"/>
            <a:pathLst>
              <a:path w="1239252" h="348932">
                <a:moveTo>
                  <a:pt x="0" y="348932"/>
                </a:moveTo>
                <a:cubicBezTo>
                  <a:pt x="245644" y="175477"/>
                  <a:pt x="491289" y="2022"/>
                  <a:pt x="697831" y="17"/>
                </a:cubicBezTo>
                <a:cubicBezTo>
                  <a:pt x="904373" y="-1988"/>
                  <a:pt x="1071812" y="167456"/>
                  <a:pt x="1239252" y="33690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p:cNvSpPr txBox="1"/>
              <p:nvPr/>
            </p:nvSpPr>
            <p:spPr>
              <a:xfrm>
                <a:off x="1159346" y="3193544"/>
                <a:ext cx="136815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m:t>
                      </m:r>
                      <m:r>
                        <a:rPr lang="en-GB" sz="3200" b="0" i="1" smtClean="0">
                          <a:latin typeface="Cambria Math" panose="02040503050406030204" pitchFamily="18" charset="0"/>
                        </a:rPr>
                        <m:t>𝑥𝑦</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1159346" y="3193544"/>
                <a:ext cx="1368152" cy="584775"/>
              </a:xfrm>
              <a:prstGeom prst="rect">
                <a:avLst/>
              </a:prstGeom>
              <a:blipFill>
                <a:blip r:embed="rId4"/>
                <a:stretch>
                  <a:fillRect/>
                </a:stretch>
              </a:blipFill>
            </p:spPr>
            <p:txBody>
              <a:bodyPr/>
              <a:lstStyle/>
              <a:p>
                <a:r>
                  <a:rPr lang="en-GB">
                    <a:noFill/>
                  </a:rPr>
                  <a:t> </a:t>
                </a:r>
              </a:p>
            </p:txBody>
          </p:sp>
        </mc:Fallback>
      </mc:AlternateContent>
      <p:sp>
        <p:nvSpPr>
          <p:cNvPr id="13" name="Freeform: Shape 12"/>
          <p:cNvSpPr/>
          <p:nvPr/>
        </p:nvSpPr>
        <p:spPr>
          <a:xfrm>
            <a:off x="1335716" y="2221414"/>
            <a:ext cx="2474284" cy="348932"/>
          </a:xfrm>
          <a:custGeom>
            <a:avLst/>
            <a:gdLst>
              <a:gd name="connsiteX0" fmla="*/ 0 w 1239252"/>
              <a:gd name="connsiteY0" fmla="*/ 348932 h 348932"/>
              <a:gd name="connsiteX1" fmla="*/ 697831 w 1239252"/>
              <a:gd name="connsiteY1" fmla="*/ 17 h 348932"/>
              <a:gd name="connsiteX2" fmla="*/ 1239252 w 1239252"/>
              <a:gd name="connsiteY2" fmla="*/ 336901 h 348932"/>
            </a:gdLst>
            <a:ahLst/>
            <a:cxnLst>
              <a:cxn ang="0">
                <a:pos x="connsiteX0" y="connsiteY0"/>
              </a:cxn>
              <a:cxn ang="0">
                <a:pos x="connsiteX1" y="connsiteY1"/>
              </a:cxn>
              <a:cxn ang="0">
                <a:pos x="connsiteX2" y="connsiteY2"/>
              </a:cxn>
            </a:cxnLst>
            <a:rect l="l" t="t" r="r" b="b"/>
            <a:pathLst>
              <a:path w="1239252" h="348932">
                <a:moveTo>
                  <a:pt x="0" y="348932"/>
                </a:moveTo>
                <a:cubicBezTo>
                  <a:pt x="245644" y="175477"/>
                  <a:pt x="491289" y="2022"/>
                  <a:pt x="697831" y="17"/>
                </a:cubicBezTo>
                <a:cubicBezTo>
                  <a:pt x="904373" y="-1988"/>
                  <a:pt x="1071812" y="167456"/>
                  <a:pt x="1239252" y="33690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p:cNvSpPr txBox="1"/>
              <p:nvPr/>
            </p:nvSpPr>
            <p:spPr>
              <a:xfrm>
                <a:off x="1901996" y="3185924"/>
                <a:ext cx="136815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m:t>
                      </m:r>
                      <m:r>
                        <a:rPr lang="en-GB" sz="3200" b="0" i="1" smtClean="0">
                          <a:latin typeface="Cambria Math" panose="02040503050406030204" pitchFamily="18" charset="0"/>
                        </a:rPr>
                        <m:t>𝑥</m:t>
                      </m:r>
                    </m:oMath>
                  </m:oMathPara>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1901996" y="3185924"/>
                <a:ext cx="1368152" cy="584775"/>
              </a:xfrm>
              <a:prstGeom prst="rect">
                <a:avLst/>
              </a:prstGeom>
              <a:blipFill>
                <a:blip r:embed="rId5"/>
                <a:stretch>
                  <a:fillRect/>
                </a:stretch>
              </a:blipFill>
            </p:spPr>
            <p:txBody>
              <a:bodyPr/>
              <a:lstStyle/>
              <a:p>
                <a:r>
                  <a:rPr lang="en-GB">
                    <a:noFill/>
                  </a:rPr>
                  <a:t> </a:t>
                </a:r>
              </a:p>
            </p:txBody>
          </p:sp>
        </mc:Fallback>
      </mc:AlternateContent>
      <p:sp>
        <p:nvSpPr>
          <p:cNvPr id="15" name="Freeform: Shape 14"/>
          <p:cNvSpPr/>
          <p:nvPr/>
        </p:nvSpPr>
        <p:spPr>
          <a:xfrm flipV="1">
            <a:off x="1999945" y="2975794"/>
            <a:ext cx="659435" cy="125546"/>
          </a:xfrm>
          <a:custGeom>
            <a:avLst/>
            <a:gdLst>
              <a:gd name="connsiteX0" fmla="*/ 0 w 1239252"/>
              <a:gd name="connsiteY0" fmla="*/ 348932 h 348932"/>
              <a:gd name="connsiteX1" fmla="*/ 697831 w 1239252"/>
              <a:gd name="connsiteY1" fmla="*/ 17 h 348932"/>
              <a:gd name="connsiteX2" fmla="*/ 1239252 w 1239252"/>
              <a:gd name="connsiteY2" fmla="*/ 336901 h 348932"/>
            </a:gdLst>
            <a:ahLst/>
            <a:cxnLst>
              <a:cxn ang="0">
                <a:pos x="connsiteX0" y="connsiteY0"/>
              </a:cxn>
              <a:cxn ang="0">
                <a:pos x="connsiteX1" y="connsiteY1"/>
              </a:cxn>
              <a:cxn ang="0">
                <a:pos x="connsiteX2" y="connsiteY2"/>
              </a:cxn>
            </a:cxnLst>
            <a:rect l="l" t="t" r="r" b="b"/>
            <a:pathLst>
              <a:path w="1239252" h="348932">
                <a:moveTo>
                  <a:pt x="0" y="348932"/>
                </a:moveTo>
                <a:cubicBezTo>
                  <a:pt x="245644" y="175477"/>
                  <a:pt x="491289" y="2022"/>
                  <a:pt x="697831" y="17"/>
                </a:cubicBezTo>
                <a:cubicBezTo>
                  <a:pt x="904373" y="-1988"/>
                  <a:pt x="1071812" y="167456"/>
                  <a:pt x="1239252" y="33690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TextBox 15"/>
              <p:cNvSpPr txBox="1"/>
              <p:nvPr/>
            </p:nvSpPr>
            <p:spPr>
              <a:xfrm>
                <a:off x="2657665" y="3185924"/>
                <a:ext cx="136815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m:t>
                      </m:r>
                      <m:r>
                        <a:rPr lang="en-GB" sz="3200" b="0" i="1" smtClean="0">
                          <a:latin typeface="Cambria Math" panose="02040503050406030204" pitchFamily="18" charset="0"/>
                        </a:rPr>
                        <m:t>𝑥𝑦</m:t>
                      </m:r>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2657665" y="3185924"/>
                <a:ext cx="1368152" cy="584775"/>
              </a:xfrm>
              <a:prstGeom prst="rect">
                <a:avLst/>
              </a:prstGeom>
              <a:blipFill>
                <a:blip r:embed="rId6"/>
                <a:stretch>
                  <a:fillRect/>
                </a:stretch>
              </a:blipFill>
            </p:spPr>
            <p:txBody>
              <a:bodyPr/>
              <a:lstStyle/>
              <a:p>
                <a:r>
                  <a:rPr lang="en-GB">
                    <a:noFill/>
                  </a:rPr>
                  <a:t> </a:t>
                </a:r>
              </a:p>
            </p:txBody>
          </p:sp>
        </mc:Fallback>
      </mc:AlternateContent>
      <p:sp>
        <p:nvSpPr>
          <p:cNvPr id="17" name="Freeform: Shape 16"/>
          <p:cNvSpPr/>
          <p:nvPr/>
        </p:nvSpPr>
        <p:spPr>
          <a:xfrm flipV="1">
            <a:off x="1981902" y="2968174"/>
            <a:ext cx="1294697" cy="209366"/>
          </a:xfrm>
          <a:custGeom>
            <a:avLst/>
            <a:gdLst>
              <a:gd name="connsiteX0" fmla="*/ 0 w 1239252"/>
              <a:gd name="connsiteY0" fmla="*/ 348932 h 348932"/>
              <a:gd name="connsiteX1" fmla="*/ 697831 w 1239252"/>
              <a:gd name="connsiteY1" fmla="*/ 17 h 348932"/>
              <a:gd name="connsiteX2" fmla="*/ 1239252 w 1239252"/>
              <a:gd name="connsiteY2" fmla="*/ 336901 h 348932"/>
            </a:gdLst>
            <a:ahLst/>
            <a:cxnLst>
              <a:cxn ang="0">
                <a:pos x="connsiteX0" y="connsiteY0"/>
              </a:cxn>
              <a:cxn ang="0">
                <a:pos x="connsiteX1" y="connsiteY1"/>
              </a:cxn>
              <a:cxn ang="0">
                <a:pos x="connsiteX2" y="connsiteY2"/>
              </a:cxn>
            </a:cxnLst>
            <a:rect l="l" t="t" r="r" b="b"/>
            <a:pathLst>
              <a:path w="1239252" h="348932">
                <a:moveTo>
                  <a:pt x="0" y="348932"/>
                </a:moveTo>
                <a:cubicBezTo>
                  <a:pt x="245644" y="175477"/>
                  <a:pt x="491289" y="2022"/>
                  <a:pt x="697831" y="17"/>
                </a:cubicBezTo>
                <a:cubicBezTo>
                  <a:pt x="904373" y="-1988"/>
                  <a:pt x="1071812" y="167456"/>
                  <a:pt x="1239252" y="33690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p:cNvSpPr txBox="1"/>
              <p:nvPr/>
            </p:nvSpPr>
            <p:spPr>
              <a:xfrm>
                <a:off x="3515923" y="3178304"/>
                <a:ext cx="136815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𝑦</m:t>
                          </m:r>
                        </m:e>
                        <m:sup>
                          <m:r>
                            <a:rPr lang="en-GB" sz="3200" b="0" i="1" smtClean="0">
                              <a:latin typeface="Cambria Math" panose="02040503050406030204" pitchFamily="18" charset="0"/>
                            </a:rPr>
                            <m:t>2</m:t>
                          </m:r>
                        </m:sup>
                      </m:sSup>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3515923" y="3178304"/>
                <a:ext cx="1368152" cy="584775"/>
              </a:xfrm>
              <a:prstGeom prst="rect">
                <a:avLst/>
              </a:prstGeom>
              <a:blipFill>
                <a:blip r:embed="rId7"/>
                <a:stretch>
                  <a:fillRect/>
                </a:stretch>
              </a:blipFill>
            </p:spPr>
            <p:txBody>
              <a:bodyPr/>
              <a:lstStyle/>
              <a:p>
                <a:r>
                  <a:rPr lang="en-GB">
                    <a:noFill/>
                  </a:rPr>
                  <a:t> </a:t>
                </a:r>
              </a:p>
            </p:txBody>
          </p:sp>
        </mc:Fallback>
      </mc:AlternateContent>
      <p:sp>
        <p:nvSpPr>
          <p:cNvPr id="19" name="Freeform: Shape 18"/>
          <p:cNvSpPr/>
          <p:nvPr/>
        </p:nvSpPr>
        <p:spPr>
          <a:xfrm flipV="1">
            <a:off x="1992054" y="2983414"/>
            <a:ext cx="1962725" cy="255086"/>
          </a:xfrm>
          <a:custGeom>
            <a:avLst/>
            <a:gdLst>
              <a:gd name="connsiteX0" fmla="*/ 0 w 1239252"/>
              <a:gd name="connsiteY0" fmla="*/ 348932 h 348932"/>
              <a:gd name="connsiteX1" fmla="*/ 697831 w 1239252"/>
              <a:gd name="connsiteY1" fmla="*/ 17 h 348932"/>
              <a:gd name="connsiteX2" fmla="*/ 1239252 w 1239252"/>
              <a:gd name="connsiteY2" fmla="*/ 336901 h 348932"/>
            </a:gdLst>
            <a:ahLst/>
            <a:cxnLst>
              <a:cxn ang="0">
                <a:pos x="connsiteX0" y="connsiteY0"/>
              </a:cxn>
              <a:cxn ang="0">
                <a:pos x="connsiteX1" y="connsiteY1"/>
              </a:cxn>
              <a:cxn ang="0">
                <a:pos x="connsiteX2" y="connsiteY2"/>
              </a:cxn>
            </a:cxnLst>
            <a:rect l="l" t="t" r="r" b="b"/>
            <a:pathLst>
              <a:path w="1239252" h="348932">
                <a:moveTo>
                  <a:pt x="0" y="348932"/>
                </a:moveTo>
                <a:cubicBezTo>
                  <a:pt x="245644" y="175477"/>
                  <a:pt x="491289" y="2022"/>
                  <a:pt x="697831" y="17"/>
                </a:cubicBezTo>
                <a:cubicBezTo>
                  <a:pt x="904373" y="-1988"/>
                  <a:pt x="1071812" y="167456"/>
                  <a:pt x="1239252" y="33690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p:cNvSpPr txBox="1"/>
              <p:nvPr/>
            </p:nvSpPr>
            <p:spPr>
              <a:xfrm>
                <a:off x="4204255" y="3178304"/>
                <a:ext cx="136815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m:t>
                      </m:r>
                      <m:r>
                        <a:rPr lang="en-GB" sz="3200" b="0" i="1" smtClean="0">
                          <a:latin typeface="Cambria Math" panose="02040503050406030204" pitchFamily="18" charset="0"/>
                        </a:rPr>
                        <m:t>𝑦</m:t>
                      </m:r>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4204255" y="3178304"/>
                <a:ext cx="1368152" cy="58477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4820" y="3657043"/>
                <a:ext cx="3489958" cy="5847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2</m:t>
                          </m:r>
                        </m:sup>
                      </m:sSup>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𝑦</m:t>
                          </m:r>
                        </m:e>
                        <m:sup>
                          <m:r>
                            <a:rPr lang="en-GB" sz="3200" b="0" i="1" smtClean="0">
                              <a:latin typeface="Cambria Math" panose="02040503050406030204" pitchFamily="18" charset="0"/>
                            </a:rPr>
                            <m:t>2</m:t>
                          </m:r>
                        </m:sup>
                      </m:sSup>
                      <m:r>
                        <a:rPr lang="en-GB" sz="3200" b="0" i="1" smtClean="0">
                          <a:latin typeface="Cambria Math" panose="02040503050406030204" pitchFamily="18" charset="0"/>
                        </a:rPr>
                        <m:t>−</m:t>
                      </m:r>
                      <m:r>
                        <a:rPr lang="en-GB" sz="3200" b="0" i="1" smtClean="0">
                          <a:latin typeface="Cambria Math" panose="02040503050406030204" pitchFamily="18" charset="0"/>
                        </a:rPr>
                        <m:t>𝑥</m:t>
                      </m:r>
                      <m:r>
                        <a:rPr lang="en-GB" sz="3200" b="0" i="1" smtClean="0">
                          <a:latin typeface="Cambria Math" panose="02040503050406030204" pitchFamily="18" charset="0"/>
                        </a:rPr>
                        <m:t>+</m:t>
                      </m:r>
                      <m:r>
                        <a:rPr lang="en-GB" sz="3200" b="0" i="1" smtClean="0">
                          <a:latin typeface="Cambria Math" panose="02040503050406030204" pitchFamily="18" charset="0"/>
                        </a:rPr>
                        <m:t>𝑦</m:t>
                      </m:r>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464820" y="3657043"/>
                <a:ext cx="3489958" cy="5847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898816" y="4792922"/>
                <a:ext cx="6265472" cy="206210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𝑥</m:t>
                          </m:r>
                          <m:r>
                            <a:rPr lang="en-GB" sz="3200" b="0" i="1" smtClean="0">
                              <a:latin typeface="Cambria Math" panose="02040503050406030204" pitchFamily="18" charset="0"/>
                            </a:rPr>
                            <m:t>+1</m:t>
                          </m:r>
                        </m:e>
                      </m:d>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𝑥</m:t>
                          </m:r>
                          <m:r>
                            <a:rPr lang="en-GB" sz="3200" b="0" i="1" smtClean="0">
                              <a:latin typeface="Cambria Math" panose="02040503050406030204" pitchFamily="18" charset="0"/>
                            </a:rPr>
                            <m:t>+2</m:t>
                          </m:r>
                        </m:e>
                      </m:d>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𝑥</m:t>
                          </m:r>
                          <m:r>
                            <a:rPr lang="en-GB" sz="3200" b="0" i="1" smtClean="0">
                              <a:latin typeface="Cambria Math" panose="02040503050406030204" pitchFamily="18" charset="0"/>
                            </a:rPr>
                            <m:t>+3</m:t>
                          </m:r>
                        </m:e>
                      </m:d>
                    </m:oMath>
                    <m:oMath xmlns:m="http://schemas.openxmlformats.org/officeDocument/2006/math">
                      <m:r>
                        <a:rPr lang="en-GB" sz="3200" b="0" i="1" smtClean="0">
                          <a:latin typeface="Cambria Math" panose="02040503050406030204" pitchFamily="18" charset="0"/>
                        </a:rPr>
                        <m:t>=</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𝑥</m:t>
                          </m:r>
                          <m:r>
                            <a:rPr lang="en-GB" sz="3200" b="0" i="1" smtClean="0">
                              <a:latin typeface="Cambria Math" panose="02040503050406030204" pitchFamily="18" charset="0"/>
                            </a:rPr>
                            <m:t>+1</m:t>
                          </m:r>
                        </m:e>
                      </m:d>
                      <m:d>
                        <m:dPr>
                          <m:ctrlPr>
                            <a:rPr lang="en-GB" sz="3200" b="0" i="1" smtClean="0">
                              <a:latin typeface="Cambria Math" panose="02040503050406030204" pitchFamily="18" charset="0"/>
                            </a:rPr>
                          </m:ctrlPr>
                        </m:dPr>
                        <m:e>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2</m:t>
                              </m:r>
                            </m:sup>
                          </m:sSup>
                          <m:r>
                            <a:rPr lang="en-GB" sz="3200" b="0" i="1" smtClean="0">
                              <a:latin typeface="Cambria Math" panose="02040503050406030204" pitchFamily="18" charset="0"/>
                            </a:rPr>
                            <m:t>+5</m:t>
                          </m:r>
                          <m:r>
                            <a:rPr lang="en-GB" sz="3200" b="0" i="1" smtClean="0">
                              <a:latin typeface="Cambria Math" panose="02040503050406030204" pitchFamily="18" charset="0"/>
                            </a:rPr>
                            <m:t>𝑥</m:t>
                          </m:r>
                          <m:r>
                            <a:rPr lang="en-GB" sz="3200" b="0" i="1" smtClean="0">
                              <a:latin typeface="Cambria Math" panose="02040503050406030204" pitchFamily="18" charset="0"/>
                            </a:rPr>
                            <m:t>+6</m:t>
                          </m:r>
                        </m:e>
                      </m:d>
                    </m:oMath>
                    <m:oMath xmlns:m="http://schemas.openxmlformats.org/officeDocument/2006/math">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3</m:t>
                          </m:r>
                        </m:sup>
                      </m:sSup>
                      <m:r>
                        <a:rPr lang="en-GB" sz="3200" b="0" i="1" smtClean="0">
                          <a:latin typeface="Cambria Math" panose="02040503050406030204" pitchFamily="18" charset="0"/>
                        </a:rPr>
                        <m:t>+5</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2</m:t>
                          </m:r>
                        </m:sup>
                      </m:sSup>
                      <m:r>
                        <a:rPr lang="en-GB" sz="3200" b="0" i="1" smtClean="0">
                          <a:latin typeface="Cambria Math" panose="02040503050406030204" pitchFamily="18" charset="0"/>
                        </a:rPr>
                        <m:t>+6</m:t>
                      </m:r>
                      <m:r>
                        <a:rPr lang="en-GB" sz="3200" b="0" i="1" smtClean="0">
                          <a:latin typeface="Cambria Math" panose="02040503050406030204" pitchFamily="18" charset="0"/>
                        </a:rPr>
                        <m:t>𝑥</m:t>
                      </m:r>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2</m:t>
                          </m:r>
                        </m:sup>
                      </m:sSup>
                      <m:r>
                        <a:rPr lang="en-GB" sz="3200" b="0" i="1" smtClean="0">
                          <a:latin typeface="Cambria Math" panose="02040503050406030204" pitchFamily="18" charset="0"/>
                        </a:rPr>
                        <m:t>+5</m:t>
                      </m:r>
                      <m:r>
                        <a:rPr lang="en-GB" sz="3200" b="0" i="1" smtClean="0">
                          <a:latin typeface="Cambria Math" panose="02040503050406030204" pitchFamily="18" charset="0"/>
                        </a:rPr>
                        <m:t>𝑥</m:t>
                      </m:r>
                      <m:r>
                        <a:rPr lang="en-GB" sz="3200" b="0" i="1" smtClean="0">
                          <a:latin typeface="Cambria Math" panose="02040503050406030204" pitchFamily="18" charset="0"/>
                        </a:rPr>
                        <m:t>+6</m:t>
                      </m:r>
                    </m:oMath>
                    <m:oMath xmlns:m="http://schemas.openxmlformats.org/officeDocument/2006/math">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3</m:t>
                          </m:r>
                        </m:sup>
                      </m:sSup>
                      <m:r>
                        <a:rPr lang="en-GB" sz="3200" b="0" i="1" smtClean="0">
                          <a:latin typeface="Cambria Math" panose="02040503050406030204" pitchFamily="18" charset="0"/>
                        </a:rPr>
                        <m:t>+6</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𝑥</m:t>
                          </m:r>
                        </m:e>
                        <m:sup>
                          <m:r>
                            <a:rPr lang="en-GB" sz="3200" b="0" i="1" smtClean="0">
                              <a:latin typeface="Cambria Math" panose="02040503050406030204" pitchFamily="18" charset="0"/>
                            </a:rPr>
                            <m:t>2</m:t>
                          </m:r>
                        </m:sup>
                      </m:sSup>
                      <m:r>
                        <a:rPr lang="en-GB" sz="3200" b="0" i="1" smtClean="0">
                          <a:latin typeface="Cambria Math" panose="02040503050406030204" pitchFamily="18" charset="0"/>
                        </a:rPr>
                        <m:t>+11</m:t>
                      </m:r>
                      <m:r>
                        <a:rPr lang="en-GB" sz="3200" b="0" i="1" smtClean="0">
                          <a:latin typeface="Cambria Math" panose="02040503050406030204" pitchFamily="18" charset="0"/>
                        </a:rPr>
                        <m:t>𝑥</m:t>
                      </m:r>
                      <m:r>
                        <a:rPr lang="en-GB" sz="3200" b="0" i="1" smtClean="0">
                          <a:latin typeface="Cambria Math" panose="02040503050406030204" pitchFamily="18" charset="0"/>
                        </a:rPr>
                        <m:t>+6</m:t>
                      </m:r>
                    </m:oMath>
                  </m:oMathPara>
                </a14:m>
                <a:endParaRPr lang="en-GB" sz="3200" b="0" dirty="0"/>
              </a:p>
            </p:txBody>
          </p:sp>
        </mc:Choice>
        <mc:Fallback xmlns="">
          <p:sp>
            <p:nvSpPr>
              <p:cNvPr id="22" name="TextBox 21"/>
              <p:cNvSpPr txBox="1">
                <a:spLocks noRot="1" noChangeAspect="1" noMove="1" noResize="1" noEditPoints="1" noAdjustHandles="1" noChangeArrowheads="1" noChangeShapeType="1" noTextEdit="1"/>
              </p:cNvSpPr>
              <p:nvPr/>
            </p:nvSpPr>
            <p:spPr>
              <a:xfrm>
                <a:off x="898816" y="4792922"/>
                <a:ext cx="6265472" cy="2062103"/>
              </a:xfrm>
              <a:prstGeom prst="rect">
                <a:avLst/>
              </a:prstGeom>
              <a:blipFill>
                <a:blip r:embed="rId10"/>
                <a:stretch>
                  <a:fillRect/>
                </a:stretch>
              </a:blipFill>
            </p:spPr>
            <p:txBody>
              <a:bodyPr/>
              <a:lstStyle/>
              <a:p>
                <a:r>
                  <a:rPr lang="en-GB">
                    <a:noFill/>
                  </a:rPr>
                  <a:t> </a:t>
                </a:r>
              </a:p>
            </p:txBody>
          </p:sp>
        </mc:Fallback>
      </mc:AlternateContent>
      <p:sp>
        <p:nvSpPr>
          <p:cNvPr id="23" name="TextBox 22"/>
          <p:cNvSpPr txBox="1"/>
          <p:nvPr/>
        </p:nvSpPr>
        <p:spPr>
          <a:xfrm>
            <a:off x="6086358" y="4446450"/>
            <a:ext cx="2880320" cy="738664"/>
          </a:xfrm>
          <a:prstGeom prst="rect">
            <a:avLst/>
          </a:prstGeom>
          <a:noFill/>
        </p:spPr>
        <p:txBody>
          <a:bodyPr wrap="square" rtlCol="0">
            <a:spAutoFit/>
          </a:bodyPr>
          <a:lstStyle/>
          <a:p>
            <a:r>
              <a:rPr lang="en-GB" sz="1400" b="1" dirty="0" err="1"/>
              <a:t>Fro</a:t>
            </a:r>
            <a:r>
              <a:rPr lang="en-GB" sz="1400" b="1" dirty="0"/>
              <a:t> Tip</a:t>
            </a:r>
            <a:r>
              <a:rPr lang="en-GB" sz="1400" dirty="0"/>
              <a:t>: For more than 2 brackets, multiply two out each time to reduce the number of brackets by one.</a:t>
            </a:r>
          </a:p>
        </p:txBody>
      </p:sp>
      <p:sp>
        <p:nvSpPr>
          <p:cNvPr id="25" name="Rectangle 24"/>
          <p:cNvSpPr/>
          <p:nvPr/>
        </p:nvSpPr>
        <p:spPr>
          <a:xfrm>
            <a:off x="857647" y="5333999"/>
            <a:ext cx="5860653" cy="14531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41614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 presetClass="entr" presetSubtype="0" fill="hold" grpId="1" nodeType="with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6" restart="whenNotActive" fill="hold" evtFilter="cancelBubble" nodeType="interactiveSeq">
                <p:stCondLst>
                  <p:cond evt="onClick" delay="0">
                    <p:tgtEl>
                      <p:spTgt spid="25"/>
                    </p:tgtEl>
                  </p:cond>
                </p:stCondLst>
                <p:endSync evt="end" delay="0">
                  <p:rtn val="all"/>
                </p:endSync>
                <p:childTnLst>
                  <p:par>
                    <p:cTn id="67" fill="hold">
                      <p:stCondLst>
                        <p:cond delay="0"/>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25"/>
                                        </p:tgtEl>
                                      </p:cBhvr>
                                    </p:animEffect>
                                    <p:set>
                                      <p:cBhvr>
                                        <p:cTn id="71"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9" grpId="0" animBg="1"/>
      <p:bldP spid="10" grpId="0"/>
      <p:bldP spid="11" grpId="0" animBg="1"/>
      <p:bldP spid="12" grpId="0"/>
      <p:bldP spid="13" grpId="0" animBg="1"/>
      <p:bldP spid="14" grpId="0"/>
      <p:bldP spid="15" grpId="0" animBg="1"/>
      <p:bldP spid="16" grpId="0"/>
      <p:bldP spid="17" grpId="0" animBg="1"/>
      <p:bldP spid="18" grpId="0"/>
      <p:bldP spid="19" grpId="0" animBg="1"/>
      <p:bldP spid="20" grpId="0"/>
      <p:bldP spid="21" grpId="0"/>
      <p:bldP spid="22" grpId="0"/>
      <p:bldP spid="23" grpId="0"/>
      <p:bldP spid="25" grpId="0" animBg="1"/>
      <p:bldP spid="2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95355" y="876611"/>
                <a:ext cx="3618765"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Expand and simplify</a:t>
                </a:r>
              </a:p>
              <a:p>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+5</m:t>
                          </m:r>
                        </m:e>
                      </m:d>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−2</m:t>
                          </m:r>
                        </m:e>
                      </m:d>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+1</m:t>
                          </m:r>
                        </m:e>
                      </m:d>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95355" y="876611"/>
                <a:ext cx="3618765" cy="646331"/>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11560" y="1556792"/>
                <a:ext cx="352839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+5</m:t>
                          </m:r>
                        </m:e>
                      </m:d>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−2</m:t>
                          </m:r>
                        </m:e>
                      </m:d>
                    </m:oMath>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−5</m:t>
                      </m:r>
                      <m:r>
                        <a:rPr lang="en-GB" b="0" i="1" smtClean="0">
                          <a:latin typeface="Cambria Math" panose="02040503050406030204" pitchFamily="18" charset="0"/>
                        </a:rPr>
                        <m:t>𝑥</m:t>
                      </m:r>
                      <m:r>
                        <a:rPr lang="en-GB" b="0" i="1" smtClean="0">
                          <a:latin typeface="Cambria Math" panose="02040503050406030204" pitchFamily="18" charset="0"/>
                        </a:rPr>
                        <m:t>−10</m:t>
                      </m:r>
                    </m:oMath>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−7</m:t>
                      </m:r>
                      <m:r>
                        <a:rPr lang="en-GB" b="0" i="1" smtClean="0">
                          <a:latin typeface="Cambria Math" panose="02040503050406030204" pitchFamily="18" charset="0"/>
                        </a:rPr>
                        <m:t>𝑥</m:t>
                      </m:r>
                      <m:r>
                        <a:rPr lang="en-GB" b="0" i="1" smtClean="0">
                          <a:latin typeface="Cambria Math" panose="02040503050406030204" pitchFamily="18" charset="0"/>
                        </a:rPr>
                        <m:t>−10</m:t>
                      </m:r>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11560" y="1556792"/>
                <a:ext cx="3528392" cy="9233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54470" y="892495"/>
                <a:ext cx="3618765"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Expand and simplify:</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−3</m:t>
                          </m:r>
                        </m:e>
                      </m:d>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−4</m:t>
                          </m:r>
                        </m:e>
                      </m:d>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4754470" y="892495"/>
                <a:ext cx="3618765" cy="646331"/>
              </a:xfrm>
              <a:prstGeom prst="rect">
                <a:avLst/>
              </a:prstGeom>
              <a:blipFill>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70675" y="1572676"/>
                <a:ext cx="288032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−7</m:t>
                          </m:r>
                          <m:r>
                            <a:rPr lang="en-GB" b="0" i="1" smtClean="0">
                              <a:latin typeface="Cambria Math" panose="02040503050406030204" pitchFamily="18" charset="0"/>
                            </a:rPr>
                            <m:t>𝑥</m:t>
                          </m:r>
                          <m:r>
                            <a:rPr lang="en-GB" b="0" i="1" smtClean="0">
                              <a:latin typeface="Cambria Math" panose="02040503050406030204" pitchFamily="18" charset="0"/>
                            </a:rPr>
                            <m:t>+12</m:t>
                          </m:r>
                        </m:e>
                      </m:d>
                    </m:oMath>
                    <m:oMath xmlns:m="http://schemas.openxmlformats.org/officeDocument/2006/math">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−14</m:t>
                      </m:r>
                      <m:r>
                        <a:rPr lang="en-GB" b="0" i="1" smtClean="0">
                          <a:latin typeface="Cambria Math" panose="02040503050406030204" pitchFamily="18" charset="0"/>
                        </a:rPr>
                        <m:t>𝑥</m:t>
                      </m:r>
                      <m:r>
                        <a:rPr lang="en-GB" b="0" i="1" smtClean="0">
                          <a:latin typeface="Cambria Math" panose="02040503050406030204" pitchFamily="18" charset="0"/>
                        </a:rPr>
                        <m:t>+24</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4970675" y="1572676"/>
                <a:ext cx="2880320" cy="646331"/>
              </a:xfrm>
              <a:prstGeom prst="rect">
                <a:avLst/>
              </a:prstGeom>
              <a:blipFill>
                <a:blip r:embed="rId5"/>
                <a:stretch>
                  <a:fillRect/>
                </a:stretch>
              </a:blipFill>
            </p:spPr>
            <p:txBody>
              <a:bodyPr/>
              <a:lstStyle/>
              <a:p>
                <a:r>
                  <a:rPr lang="en-GB">
                    <a:noFill/>
                  </a:rPr>
                  <a:t> </a:t>
                </a:r>
              </a:p>
            </p:txBody>
          </p:sp>
        </mc:Fallback>
      </mc:AlternateContent>
      <p:sp>
        <p:nvSpPr>
          <p:cNvPr id="14" name="Rectangle 13"/>
          <p:cNvSpPr/>
          <p:nvPr/>
        </p:nvSpPr>
        <p:spPr>
          <a:xfrm>
            <a:off x="369693" y="1510175"/>
            <a:ext cx="3632430" cy="9536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4740805" y="1522942"/>
            <a:ext cx="3632430" cy="11859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107504" y="876611"/>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9" name="Rectangle 18"/>
          <p:cNvSpPr/>
          <p:nvPr/>
        </p:nvSpPr>
        <p:spPr>
          <a:xfrm>
            <a:off x="4483007" y="876611"/>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mc:AlternateContent xmlns:mc="http://schemas.openxmlformats.org/markup-compatibility/2006" xmlns:a14="http://schemas.microsoft.com/office/drawing/2010/main">
        <mc:Choice Requires="a14">
          <p:sp>
            <p:nvSpPr>
              <p:cNvPr id="22" name="TextBox 21"/>
              <p:cNvSpPr txBox="1"/>
              <p:nvPr/>
            </p:nvSpPr>
            <p:spPr>
              <a:xfrm>
                <a:off x="2673624" y="3272300"/>
                <a:ext cx="3618765"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Expand and simplify:</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−1</m:t>
                              </m:r>
                            </m:e>
                          </m:d>
                        </m:e>
                        <m:sup>
                          <m:r>
                            <a:rPr lang="en-GB" b="0" i="1" smtClean="0">
                              <a:latin typeface="Cambria Math" panose="02040503050406030204" pitchFamily="18" charset="0"/>
                            </a:rPr>
                            <m:t>3</m:t>
                          </m:r>
                        </m:sup>
                      </m:sSup>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673624" y="3272300"/>
                <a:ext cx="3618765" cy="646331"/>
              </a:xfrm>
              <a:prstGeom prst="rect">
                <a:avLst/>
              </a:prstGeom>
              <a:blipFill>
                <a:blip r:embed="rId6"/>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496128" y="3990581"/>
                <a:ext cx="3986428" cy="12239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−1</m:t>
                          </m:r>
                        </m:e>
                      </m:d>
                      <m:d>
                        <m:dPr>
                          <m:ctrlPr>
                            <a:rPr lang="en-GB" b="0" i="1" smtClean="0">
                              <a:latin typeface="Cambria Math" panose="02040503050406030204" pitchFamily="18" charset="0"/>
                            </a:rPr>
                          </m:ctrlPr>
                        </m:dPr>
                        <m:e>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−1</m:t>
                          </m:r>
                        </m:e>
                      </m:d>
                      <m:d>
                        <m:dPr>
                          <m:ctrlPr>
                            <a:rPr lang="en-GB" b="0" i="1" smtClean="0">
                              <a:latin typeface="Cambria Math" panose="02040503050406030204" pitchFamily="18" charset="0"/>
                            </a:rPr>
                          </m:ctrlPr>
                        </m:dPr>
                        <m:e>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−1</m:t>
                          </m:r>
                        </m:e>
                      </m:d>
                    </m:oMath>
                    <m:oMath xmlns:m="http://schemas.openxmlformats.org/officeDocument/2006/math">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−1</m:t>
                          </m:r>
                        </m:e>
                      </m:d>
                      <m:d>
                        <m:dPr>
                          <m:ctrlPr>
                            <a:rPr lang="en-GB" b="0" i="1" smtClean="0">
                              <a:latin typeface="Cambria Math" panose="02040503050406030204" pitchFamily="18" charset="0"/>
                            </a:rPr>
                          </m:ctrlPr>
                        </m:dPr>
                        <m:e>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r>
                            <a:rPr lang="en-GB" b="0" i="1" smtClean="0">
                              <a:latin typeface="Cambria Math" panose="02040503050406030204" pitchFamily="18" charset="0"/>
                            </a:rPr>
                            <m:t>𝑥</m:t>
                          </m:r>
                          <m:r>
                            <a:rPr lang="en-GB" b="0" i="1" smtClean="0">
                              <a:latin typeface="Cambria Math" panose="02040503050406030204" pitchFamily="18" charset="0"/>
                            </a:rPr>
                            <m:t>+1</m:t>
                          </m:r>
                        </m:e>
                      </m:d>
                    </m:oMath>
                    <m:oMath xmlns:m="http://schemas.openxmlformats.org/officeDocument/2006/math">
                      <m:r>
                        <a:rPr lang="en-GB" b="0" i="1" smtClean="0">
                          <a:latin typeface="Cambria Math" panose="02040503050406030204" pitchFamily="18" charset="0"/>
                        </a:rPr>
                        <m:t>=8</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−8</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r>
                        <a:rPr lang="en-GB" b="0" i="1" smtClean="0">
                          <a:latin typeface="Cambria Math" panose="02040503050406030204" pitchFamily="18" charset="0"/>
                        </a:rPr>
                        <m:t>𝑥</m:t>
                      </m:r>
                      <m:r>
                        <a:rPr lang="en-GB" b="0" i="1" smtClean="0">
                          <a:latin typeface="Cambria Math" panose="02040503050406030204" pitchFamily="18" charset="0"/>
                        </a:rPr>
                        <m:t>−1</m:t>
                      </m:r>
                    </m:oMath>
                    <m:oMath xmlns:m="http://schemas.openxmlformats.org/officeDocument/2006/math">
                      <m:r>
                        <a:rPr lang="en-GB" b="0" i="1" smtClean="0">
                          <a:latin typeface="Cambria Math" panose="02040503050406030204" pitchFamily="18" charset="0"/>
                        </a:rPr>
                        <m:t>=8</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−12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+6</m:t>
                      </m:r>
                      <m:r>
                        <a:rPr lang="en-GB" b="0" i="1" smtClean="0">
                          <a:latin typeface="Cambria Math" panose="02040503050406030204" pitchFamily="18" charset="0"/>
                        </a:rPr>
                        <m:t>𝑥</m:t>
                      </m:r>
                      <m:r>
                        <a:rPr lang="en-GB" b="0" i="1" smtClean="0">
                          <a:latin typeface="Cambria Math" panose="02040503050406030204" pitchFamily="18" charset="0"/>
                        </a:rPr>
                        <m:t>−1</m:t>
                      </m:r>
                    </m:oMath>
                  </m:oMathPara>
                </a14:m>
                <a:endParaRPr lang="en-GB" dirty="0"/>
              </a:p>
            </p:txBody>
          </p:sp>
        </mc:Choice>
        <mc:Fallback xmlns="">
          <p:sp>
            <p:nvSpPr>
              <p:cNvPr id="23" name="TextBox 22"/>
              <p:cNvSpPr txBox="1">
                <a:spLocks noRot="1" noChangeAspect="1" noMove="1" noResize="1" noEditPoints="1" noAdjustHandles="1" noChangeArrowheads="1" noChangeShapeType="1" noTextEdit="1"/>
              </p:cNvSpPr>
              <p:nvPr/>
            </p:nvSpPr>
            <p:spPr>
              <a:xfrm>
                <a:off x="2496128" y="3990581"/>
                <a:ext cx="3986428" cy="1223989"/>
              </a:xfrm>
              <a:prstGeom prst="rect">
                <a:avLst/>
              </a:prstGeom>
              <a:blipFill>
                <a:blip r:embed="rId7"/>
                <a:stretch>
                  <a:fillRect/>
                </a:stretch>
              </a:blipFill>
            </p:spPr>
            <p:txBody>
              <a:bodyPr/>
              <a:lstStyle/>
              <a:p>
                <a:r>
                  <a:rPr lang="en-GB">
                    <a:noFill/>
                  </a:rPr>
                  <a:t> </a:t>
                </a:r>
              </a:p>
            </p:txBody>
          </p:sp>
        </mc:Fallback>
      </mc:AlternateContent>
      <p:sp>
        <p:nvSpPr>
          <p:cNvPr id="24" name="Rectangle 23"/>
          <p:cNvSpPr/>
          <p:nvPr/>
        </p:nvSpPr>
        <p:spPr>
          <a:xfrm>
            <a:off x="2659959" y="3951021"/>
            <a:ext cx="3632430" cy="11859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2402161" y="3256416"/>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Tree>
    <p:extLst>
      <p:ext uri="{BB962C8B-B14F-4D97-AF65-F5344CB8AC3E}">
        <p14:creationId xmlns:p14="http://schemas.microsoft.com/office/powerpoint/2010/main" val="21877634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2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4" grpId="0" animBg="1"/>
      <p:bldP spid="15"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1B</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08720"/>
            <a:ext cx="7920880" cy="830997"/>
          </a:xfrm>
          <a:prstGeom prst="rect">
            <a:avLst/>
          </a:prstGeom>
          <a:noFill/>
        </p:spPr>
        <p:txBody>
          <a:bodyPr wrap="square" rtlCol="0">
            <a:spAutoFit/>
          </a:bodyPr>
          <a:lstStyle/>
          <a:p>
            <a:r>
              <a:rPr lang="en-GB" sz="2400" dirty="0"/>
              <a:t>Pearson Pure Mathematics Year 1/AS</a:t>
            </a:r>
          </a:p>
          <a:p>
            <a:r>
              <a:rPr lang="en-GB" sz="2400" dirty="0"/>
              <a:t>Page 5</a:t>
            </a:r>
          </a:p>
        </p:txBody>
      </p:sp>
      <p:cxnSp>
        <p:nvCxnSpPr>
          <p:cNvPr id="6" name="Straight Connector 5"/>
          <p:cNvCxnSpPr/>
          <p:nvPr/>
        </p:nvCxnSpPr>
        <p:spPr>
          <a:xfrm>
            <a:off x="0" y="1988840"/>
            <a:ext cx="9144000"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p:cNvPicPr/>
          <p:nvPr/>
        </p:nvPicPr>
        <p:blipFill>
          <a:blip r:embed="rId2">
            <a:extLst>
              <a:ext uri="{28A0092B-C50C-407E-A947-70E740481C1C}">
                <a14:useLocalDpi xmlns:a14="http://schemas.microsoft.com/office/drawing/2010/main" val="0"/>
              </a:ext>
            </a:extLst>
          </a:blip>
          <a:srcRect/>
          <a:stretch>
            <a:fillRect/>
          </a:stretch>
        </p:blipFill>
        <p:spPr bwMode="auto">
          <a:xfrm>
            <a:off x="391220" y="2760640"/>
            <a:ext cx="4624784" cy="3240360"/>
          </a:xfrm>
          <a:prstGeom prst="rect">
            <a:avLst/>
          </a:prstGeom>
          <a:noFill/>
          <a:ln>
            <a:noFill/>
          </a:ln>
        </p:spPr>
      </p:pic>
      <p:sp>
        <p:nvSpPr>
          <p:cNvPr id="12" name="Rectangle 11"/>
          <p:cNvSpPr/>
          <p:nvPr/>
        </p:nvSpPr>
        <p:spPr>
          <a:xfrm>
            <a:off x="124563" y="2813666"/>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3" name="Rectangle 12"/>
          <p:cNvSpPr/>
          <p:nvPr/>
        </p:nvSpPr>
        <p:spPr>
          <a:xfrm>
            <a:off x="4575421" y="2824140"/>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4" name="TextBox 13"/>
          <p:cNvSpPr txBox="1"/>
          <p:nvPr/>
        </p:nvSpPr>
        <p:spPr>
          <a:xfrm>
            <a:off x="611560" y="6165304"/>
            <a:ext cx="2808312" cy="369332"/>
          </a:xfrm>
          <a:prstGeom prst="rect">
            <a:avLst/>
          </a:prstGeom>
          <a:noFill/>
        </p:spPr>
        <p:txBody>
          <a:bodyPr wrap="square" rtlCol="0">
            <a:spAutoFit/>
          </a:bodyPr>
          <a:lstStyle/>
          <a:p>
            <a:r>
              <a:rPr lang="en-GB" b="1" dirty="0"/>
              <a:t>Solution: (ii) only</a:t>
            </a:r>
          </a:p>
        </p:txBody>
      </p:sp>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4862956" y="2743996"/>
            <a:ext cx="4279900" cy="2552700"/>
          </a:xfrm>
          <a:prstGeom prst="rect">
            <a:avLst/>
          </a:prstGeom>
          <a:noFill/>
          <a:ln>
            <a:noFill/>
          </a:ln>
        </p:spPr>
      </p:pic>
      <mc:AlternateContent xmlns:mc="http://schemas.openxmlformats.org/markup-compatibility/2006" xmlns:a14="http://schemas.microsoft.com/office/drawing/2010/main">
        <mc:Choice Requires="a14">
          <p:sp>
            <p:nvSpPr>
              <p:cNvPr id="16" name="TextBox 15"/>
              <p:cNvSpPr txBox="1"/>
              <p:nvPr/>
            </p:nvSpPr>
            <p:spPr>
              <a:xfrm>
                <a:off x="5029200" y="6083055"/>
                <a:ext cx="3123253" cy="369332"/>
              </a:xfrm>
              <a:prstGeom prst="rect">
                <a:avLst/>
              </a:prstGeom>
              <a:noFill/>
            </p:spPr>
            <p:txBody>
              <a:bodyPr wrap="square" rtlCol="0">
                <a:spAutoFit/>
              </a:bodyPr>
              <a:lstStyle/>
              <a:p>
                <a:r>
                  <a:rPr lang="en-GB" b="1" dirty="0"/>
                  <a:t>Solution: </a:t>
                </a:r>
                <a14:m>
                  <m:oMath xmlns:m="http://schemas.openxmlformats.org/officeDocument/2006/math">
                    <m:r>
                      <a:rPr lang="en-GB" b="1" i="1" smtClean="0">
                        <a:latin typeface="Cambria Math" panose="02040503050406030204" pitchFamily="18" charset="0"/>
                      </a:rPr>
                      <m:t>𝒏</m:t>
                    </m:r>
                  </m:oMath>
                </a14:m>
                <a:r>
                  <a:rPr lang="en-GB" b="1" dirty="0"/>
                  <a:t> is odd and </a:t>
                </a:r>
                <a14:m>
                  <m:oMath xmlns:m="http://schemas.openxmlformats.org/officeDocument/2006/math">
                    <m:r>
                      <a:rPr lang="en-GB" b="1" i="1" smtClean="0">
                        <a:latin typeface="Cambria Math" panose="02040503050406030204" pitchFamily="18" charset="0"/>
                      </a:rPr>
                      <m:t>𝒙</m:t>
                    </m:r>
                    <m:r>
                      <a:rPr lang="en-GB" b="1" i="1" smtClean="0">
                        <a:latin typeface="Cambria Math" panose="02040503050406030204" pitchFamily="18" charset="0"/>
                      </a:rPr>
                      <m:t>&gt;</m:t>
                    </m:r>
                    <m:r>
                      <a:rPr lang="en-GB" b="1" i="1" smtClean="0">
                        <a:latin typeface="Cambria Math" panose="02040503050406030204" pitchFamily="18" charset="0"/>
                      </a:rPr>
                      <m:t>𝟓</m:t>
                    </m:r>
                  </m:oMath>
                </a14:m>
                <a:endParaRPr lang="en-GB"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5029200" y="6083055"/>
                <a:ext cx="3123253" cy="369332"/>
              </a:xfrm>
              <a:prstGeom prst="rect">
                <a:avLst/>
              </a:prstGeom>
              <a:blipFill>
                <a:blip r:embed="rId4"/>
                <a:stretch>
                  <a:fillRect l="-1563" t="-10000" b="-26667"/>
                </a:stretch>
              </a:blipFill>
            </p:spPr>
            <p:txBody>
              <a:bodyPr/>
              <a:lstStyle/>
              <a:p>
                <a:r>
                  <a:rPr lang="en-GB">
                    <a:noFill/>
                  </a:rPr>
                  <a:t> </a:t>
                </a:r>
              </a:p>
            </p:txBody>
          </p:sp>
        </mc:Fallback>
      </mc:AlternateContent>
      <p:sp>
        <p:nvSpPr>
          <p:cNvPr id="17" name="Rectangle 16"/>
          <p:cNvSpPr/>
          <p:nvPr/>
        </p:nvSpPr>
        <p:spPr>
          <a:xfrm>
            <a:off x="602559" y="6057900"/>
            <a:ext cx="2559741" cy="539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5029200" y="6044925"/>
            <a:ext cx="2984500" cy="5395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TextBox 18"/>
          <p:cNvSpPr txBox="1"/>
          <p:nvPr/>
        </p:nvSpPr>
        <p:spPr>
          <a:xfrm>
            <a:off x="431630" y="2120825"/>
            <a:ext cx="6300610" cy="369332"/>
          </a:xfrm>
          <a:prstGeom prst="rect">
            <a:avLst/>
          </a:prstGeom>
          <a:solidFill>
            <a:schemeClr val="bg1"/>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solidFill>
                  <a:schemeClr val="tx1"/>
                </a:solidFill>
              </a:rPr>
              <a:t>Extension </a:t>
            </a:r>
            <a:r>
              <a:rPr lang="en-GB" dirty="0">
                <a:solidFill>
                  <a:schemeClr val="tx1"/>
                </a:solidFill>
              </a:rPr>
              <a:t> </a:t>
            </a:r>
            <a:r>
              <a:rPr lang="en-GB" sz="1200" dirty="0">
                <a:solidFill>
                  <a:schemeClr val="tx1"/>
                </a:solidFill>
              </a:rPr>
              <a:t>(Full Database: </a:t>
            </a:r>
            <a:r>
              <a:rPr lang="en-GB" sz="1200" dirty="0">
                <a:solidFill>
                  <a:schemeClr val="tx1"/>
                </a:solidFill>
                <a:hlinkClick r:id="rId5"/>
              </a:rPr>
              <a:t>http://www.drfrostmaths.com/resources/resource.php?rid=268</a:t>
            </a:r>
            <a:r>
              <a:rPr lang="en-GB" sz="1200" dirty="0">
                <a:solidFill>
                  <a:schemeClr val="tx1"/>
                </a:solidFill>
              </a:rPr>
              <a:t> ) </a:t>
            </a:r>
            <a:endParaRPr lang="en-GB" sz="2400" dirty="0">
              <a:solidFill>
                <a:schemeClr val="tx1"/>
              </a:solidFill>
            </a:endParaRPr>
          </a:p>
        </p:txBody>
      </p:sp>
    </p:spTree>
    <p:extLst>
      <p:ext uri="{BB962C8B-B14F-4D97-AF65-F5344CB8AC3E}">
        <p14:creationId xmlns:p14="http://schemas.microsoft.com/office/powerpoint/2010/main" val="12039148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Props1.xml><?xml version="1.0" encoding="utf-8"?>
<ds:datastoreItem xmlns:ds="http://schemas.openxmlformats.org/officeDocument/2006/customXml" ds:itemID="{35EF6C2E-900E-4F75-ACBC-E39776F8F03B}"/>
</file>

<file path=customXml/itemProps2.xml><?xml version="1.0" encoding="utf-8"?>
<ds:datastoreItem xmlns:ds="http://schemas.openxmlformats.org/officeDocument/2006/customXml" ds:itemID="{BCAFBF75-63C6-4623-A814-E569A62DA5BA}"/>
</file>

<file path=customXml/itemProps3.xml><?xml version="1.0" encoding="utf-8"?>
<ds:datastoreItem xmlns:ds="http://schemas.openxmlformats.org/officeDocument/2006/customXml" ds:itemID="{B8F1E70A-61DA-4893-A64B-42E66B211C81}"/>
</file>

<file path=docProps/app.xml><?xml version="1.0" encoding="utf-8"?>
<Properties xmlns="http://schemas.openxmlformats.org/officeDocument/2006/extended-properties" xmlns:vt="http://schemas.openxmlformats.org/officeDocument/2006/docPropsVTypes">
  <TotalTime>16639</TotalTime>
  <Words>2915</Words>
  <Application>Microsoft Office PowerPoint</Application>
  <PresentationFormat>On-screen Show (4:3)</PresentationFormat>
  <Paragraphs>420</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Wingdings</vt:lpstr>
      <vt:lpstr>Office Theme</vt:lpstr>
      <vt:lpstr>P1 Chapter 1 :: Algebraic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Jamie Frost</cp:lastModifiedBy>
  <cp:revision>663</cp:revision>
  <dcterms:created xsi:type="dcterms:W3CDTF">2013-02-28T07:36:55Z</dcterms:created>
  <dcterms:modified xsi:type="dcterms:W3CDTF">2020-09-07T15:45:21Z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