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704" r:id="rId5"/>
    <p:sldId id="540" r:id="rId6"/>
    <p:sldId id="541" r:id="rId7"/>
    <p:sldId id="542" r:id="rId8"/>
    <p:sldId id="543" r:id="rId9"/>
    <p:sldId id="545" r:id="rId10"/>
    <p:sldId id="544" r:id="rId11"/>
    <p:sldId id="546" r:id="rId12"/>
    <p:sldId id="700" r:id="rId13"/>
    <p:sldId id="705" r:id="rId14"/>
    <p:sldId id="53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90" autoAdjust="0"/>
    <p:restoredTop sz="88534" autoAdjust="0"/>
  </p:normalViewPr>
  <p:slideViewPr>
    <p:cSldViewPr>
      <p:cViewPr varScale="1">
        <p:scale>
          <a:sx n="114" d="100"/>
          <a:sy n="114" d="100"/>
        </p:scale>
        <p:origin x="1620" y="120"/>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87F4A-DD11-41AF-8B76-F2E5B6202836}" type="datetimeFigureOut">
              <a:rPr lang="en-GB" smtClean="0"/>
              <a:pPr/>
              <a:t>19/06/2024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F2399-CD51-4C4C-BC34-03B9F40F9CF8}" type="slidenum">
              <a:rPr lang="en-GB" smtClean="0"/>
              <a:pPr/>
              <a:t>‹#›</a:t>
            </a:fld>
            <a:endParaRPr lang="en-GB"/>
          </a:p>
        </p:txBody>
      </p:sp>
    </p:spTree>
    <p:extLst>
      <p:ext uri="{BB962C8B-B14F-4D97-AF65-F5344CB8AC3E}">
        <p14:creationId xmlns:p14="http://schemas.microsoft.com/office/powerpoint/2010/main" val="54745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19/06/2024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28161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19/06/2024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0233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19/06/2024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9622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19/06/2024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8751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AFE4D-3339-4F90-AB07-DAB31D79E32A}" type="datetimeFigureOut">
              <a:rPr lang="en-GB" smtClean="0"/>
              <a:pPr/>
              <a:t>19/06/2024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325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9AFE4D-3339-4F90-AB07-DAB31D79E32A}" type="datetimeFigureOut">
              <a:rPr lang="en-GB" smtClean="0"/>
              <a:pPr/>
              <a:t>19/06/2024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56617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9AFE4D-3339-4F90-AB07-DAB31D79E32A}" type="datetimeFigureOut">
              <a:rPr lang="en-GB" smtClean="0"/>
              <a:pPr/>
              <a:t>19/06/2024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200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9AFE4D-3339-4F90-AB07-DAB31D79E32A}" type="datetimeFigureOut">
              <a:rPr lang="en-GB" smtClean="0"/>
              <a:pPr/>
              <a:t>19/06/2024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340891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FE4D-3339-4F90-AB07-DAB31D79E32A}" type="datetimeFigureOut">
              <a:rPr lang="en-GB" smtClean="0"/>
              <a:pPr/>
              <a:t>19/06/2024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1793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19/06/2024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971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19/06/2024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664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FE4D-3339-4F90-AB07-DAB31D79E32A}" type="datetimeFigureOut">
              <a:rPr lang="en-GB" smtClean="0"/>
              <a:pPr/>
              <a:t>19/06/2024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7B05-5D28-4021-9BD2-A7A72850B659}" type="slidenum">
              <a:rPr lang="en-GB" smtClean="0"/>
              <a:pPr/>
              <a:t>‹#›</a:t>
            </a:fld>
            <a:endParaRPr lang="en-GB"/>
          </a:p>
        </p:txBody>
      </p:sp>
    </p:spTree>
    <p:extLst>
      <p:ext uri="{BB962C8B-B14F-4D97-AF65-F5344CB8AC3E}">
        <p14:creationId xmlns:p14="http://schemas.microsoft.com/office/powerpoint/2010/main" val="38967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image" Target="../media/image126.png"/><Relationship Id="rId1" Type="http://schemas.openxmlformats.org/officeDocument/2006/relationships/slideLayout" Target="../slideLayouts/slideLayout7.xml"/><Relationship Id="rId6" Type="http://schemas.openxmlformats.org/officeDocument/2006/relationships/image" Target="../media/image130.png"/><Relationship Id="rId5" Type="http://schemas.openxmlformats.org/officeDocument/2006/relationships/image" Target="../media/image129.png"/><Relationship Id="rId10" Type="http://schemas.openxmlformats.org/officeDocument/2006/relationships/image" Target="../media/image133.png"/><Relationship Id="rId4" Type="http://schemas.openxmlformats.org/officeDocument/2006/relationships/image" Target="../media/image2.png"/><Relationship Id="rId9" Type="http://schemas.openxmlformats.org/officeDocument/2006/relationships/image" Target="../media/image13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37.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41.png"/><Relationship Id="rId5" Type="http://schemas.openxmlformats.org/officeDocument/2006/relationships/image" Target="../media/image2.png"/><Relationship Id="rId10" Type="http://schemas.openxmlformats.org/officeDocument/2006/relationships/image" Target="../media/image10.png"/><Relationship Id="rId4" Type="http://schemas.openxmlformats.org/officeDocument/2006/relationships/image" Target="../media/image140.png"/><Relationship Id="rId9" Type="http://schemas.openxmlformats.org/officeDocument/2006/relationships/image" Target="../media/image144.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46.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130425"/>
            <a:ext cx="8640960" cy="3026767"/>
          </a:xfrm>
        </p:spPr>
        <p:txBody>
          <a:bodyPr>
            <a:normAutofit/>
          </a:bodyPr>
          <a:lstStyle/>
          <a:p>
            <a:r>
              <a:rPr lang="en-GB" b="1" dirty="0">
                <a:solidFill>
                  <a:srgbClr val="92D050"/>
                </a:solidFill>
              </a:rPr>
              <a:t>M2 </a:t>
            </a:r>
            <a:r>
              <a:rPr lang="en-GB" b="1">
                <a:solidFill>
                  <a:srgbClr val="92D050"/>
                </a:solidFill>
              </a:rPr>
              <a:t>Chapter 5: </a:t>
            </a:r>
            <a:r>
              <a:rPr lang="en-GB" dirty="0">
                <a:solidFill>
                  <a:schemeClr val="accent5"/>
                </a:solidFill>
              </a:rPr>
              <a:t>Inclined Planes</a:t>
            </a:r>
            <a:br>
              <a:rPr lang="en-GB" dirty="0"/>
            </a:br>
            <a:br>
              <a:rPr lang="en-GB" dirty="0"/>
            </a:br>
            <a:r>
              <a:rPr lang="en-GB" dirty="0"/>
              <a:t>Friction</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17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B86DDE3D-F2E6-EC56-66F8-5FB0E3689361}"/>
              </a:ext>
            </a:extLst>
          </p:cNvPr>
          <p:cNvPicPr>
            <a:picLocks noChangeAspect="1"/>
          </p:cNvPicPr>
          <p:nvPr/>
        </p:nvPicPr>
        <p:blipFill>
          <a:blip r:embed="rId2"/>
          <a:stretch>
            <a:fillRect/>
          </a:stretch>
        </p:blipFill>
        <p:spPr>
          <a:xfrm>
            <a:off x="1132903" y="836712"/>
            <a:ext cx="6877050" cy="4943475"/>
          </a:xfrm>
          <a:prstGeom prst="rect">
            <a:avLst/>
          </a:prstGeom>
        </p:spPr>
      </p:pic>
    </p:spTree>
    <p:extLst>
      <p:ext uri="{BB962C8B-B14F-4D97-AF65-F5344CB8AC3E}">
        <p14:creationId xmlns:p14="http://schemas.microsoft.com/office/powerpoint/2010/main" val="3636055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87744"/>
            <a:chOff x="0" y="13335"/>
            <a:chExt cx="9144218" cy="587744"/>
          </a:xfrm>
        </p:grpSpPr>
        <p:sp>
          <p:nvSpPr>
            <p:cNvPr id="3" name="TextBox 32"/>
            <p:cNvSpPr txBox="1"/>
            <p:nvPr/>
          </p:nvSpPr>
          <p:spPr>
            <a:xfrm>
              <a:off x="0" y="13335"/>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a:t>
              </a:r>
              <a:r>
                <a:rPr lang="en-GB" sz="3200" dirty="0">
                  <a:latin typeface="+mj-lt"/>
                </a:rPr>
                <a:t> Answers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13511C38-154B-EC11-5C8C-6302CB4A9C8D}"/>
              </a:ext>
            </a:extLst>
          </p:cNvPr>
          <p:cNvPicPr>
            <a:picLocks noChangeAspect="1"/>
          </p:cNvPicPr>
          <p:nvPr/>
        </p:nvPicPr>
        <p:blipFill>
          <a:blip r:embed="rId2"/>
          <a:stretch>
            <a:fillRect/>
          </a:stretch>
        </p:blipFill>
        <p:spPr>
          <a:xfrm>
            <a:off x="233772" y="1074749"/>
            <a:ext cx="8676455" cy="4433288"/>
          </a:xfrm>
          <a:prstGeom prst="rect">
            <a:avLst/>
          </a:prstGeom>
        </p:spPr>
      </p:pic>
    </p:spTree>
    <p:extLst>
      <p:ext uri="{BB962C8B-B14F-4D97-AF65-F5344CB8AC3E}">
        <p14:creationId xmlns:p14="http://schemas.microsoft.com/office/powerpoint/2010/main" val="464788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821B0A3-BC30-43BF-A582-5B6CB2AC374C}"/>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E6C317AC-CA88-4FE8-B82E-8811D717F38F}"/>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Friction</a:t>
              </a:r>
              <a:endParaRPr lang="en-GB" sz="3200" dirty="0"/>
            </a:p>
          </p:txBody>
        </p:sp>
        <p:cxnSp>
          <p:nvCxnSpPr>
            <p:cNvPr id="4" name="Straight Connector 3">
              <a:extLst>
                <a:ext uri="{FF2B5EF4-FFF2-40B4-BE49-F238E27FC236}">
                  <a16:creationId xmlns:a16="http://schemas.microsoft.com/office/drawing/2014/main" id="{C259DDD2-9B31-471A-A4C5-D7175D526D36}"/>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cxnSp>
        <p:nvCxnSpPr>
          <p:cNvPr id="6" name="Straight Connector 5">
            <a:extLst>
              <a:ext uri="{FF2B5EF4-FFF2-40B4-BE49-F238E27FC236}">
                <a16:creationId xmlns:a16="http://schemas.microsoft.com/office/drawing/2014/main" id="{B6DE5C0D-42F4-48D3-AE08-3610D3DBE3EA}"/>
              </a:ext>
            </a:extLst>
          </p:cNvPr>
          <p:cNvCxnSpPr>
            <a:cxnSpLocks/>
          </p:cNvCxnSpPr>
          <p:nvPr/>
        </p:nvCxnSpPr>
        <p:spPr>
          <a:xfrm>
            <a:off x="851570" y="2700164"/>
            <a:ext cx="7104806" cy="0"/>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56E7E51-78B2-451D-88D7-BEC857F33410}"/>
              </a:ext>
            </a:extLst>
          </p:cNvPr>
          <p:cNvSpPr/>
          <p:nvPr/>
        </p:nvSpPr>
        <p:spPr>
          <a:xfrm>
            <a:off x="2075706" y="2268119"/>
            <a:ext cx="648072" cy="432046"/>
          </a:xfrm>
          <a:prstGeom prst="rect">
            <a:avLst/>
          </a:prstGeom>
          <a:pattFill prst="pct90">
            <a:fgClr>
              <a:schemeClr val="bg1">
                <a:lumMod val="50000"/>
              </a:schemeClr>
            </a:fgClr>
            <a:bgClr>
              <a:schemeClr val="bg1"/>
            </a:bgClr>
          </a:patt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100" dirty="0"/>
          </a:p>
        </p:txBody>
      </p:sp>
      <p:sp>
        <p:nvSpPr>
          <p:cNvPr id="8" name="TextBox 7">
            <a:extLst>
              <a:ext uri="{FF2B5EF4-FFF2-40B4-BE49-F238E27FC236}">
                <a16:creationId xmlns:a16="http://schemas.microsoft.com/office/drawing/2014/main" id="{707CD496-B12D-4F7B-85D9-359DD0279518}"/>
              </a:ext>
            </a:extLst>
          </p:cNvPr>
          <p:cNvSpPr txBox="1"/>
          <p:nvPr/>
        </p:nvSpPr>
        <p:spPr>
          <a:xfrm>
            <a:off x="490214" y="951670"/>
            <a:ext cx="4081214" cy="523220"/>
          </a:xfrm>
          <a:prstGeom prst="rect">
            <a:avLst/>
          </a:prstGeom>
          <a:noFill/>
        </p:spPr>
        <p:txBody>
          <a:bodyPr wrap="square" rtlCol="0">
            <a:spAutoFit/>
          </a:bodyPr>
          <a:lstStyle/>
          <a:p>
            <a:r>
              <a:rPr lang="en-GB" sz="1400" b="1" dirty="0"/>
              <a:t>Scenario 1</a:t>
            </a:r>
            <a:r>
              <a:rPr lang="en-GB" sz="1400" dirty="0"/>
              <a:t>: A block is on a horizontal rough surface with no forces (other than gravity) acting on it.</a:t>
            </a:r>
          </a:p>
        </p:txBody>
      </p:sp>
      <p:sp>
        <p:nvSpPr>
          <p:cNvPr id="9" name="TextBox 8">
            <a:extLst>
              <a:ext uri="{FF2B5EF4-FFF2-40B4-BE49-F238E27FC236}">
                <a16:creationId xmlns:a16="http://schemas.microsoft.com/office/drawing/2014/main" id="{1B6681B4-42C6-4E0A-BE72-878FA29EC571}"/>
              </a:ext>
            </a:extLst>
          </p:cNvPr>
          <p:cNvSpPr txBox="1"/>
          <p:nvPr/>
        </p:nvSpPr>
        <p:spPr>
          <a:xfrm>
            <a:off x="4696966" y="1705311"/>
            <a:ext cx="4081214" cy="523220"/>
          </a:xfrm>
          <a:prstGeom prst="rect">
            <a:avLst/>
          </a:prstGeom>
          <a:noFill/>
        </p:spPr>
        <p:txBody>
          <a:bodyPr wrap="square" rtlCol="0">
            <a:spAutoFit/>
          </a:bodyPr>
          <a:lstStyle/>
          <a:p>
            <a:r>
              <a:rPr lang="en-GB" sz="1400" b="1" dirty="0"/>
              <a:t>Comment regarding friction:</a:t>
            </a:r>
          </a:p>
          <a:p>
            <a:r>
              <a:rPr lang="en-GB" sz="1400" dirty="0"/>
              <a:t>No frictional force.</a:t>
            </a:r>
          </a:p>
        </p:txBody>
      </p:sp>
      <p:cxnSp>
        <p:nvCxnSpPr>
          <p:cNvPr id="10" name="Straight Connector 9">
            <a:extLst>
              <a:ext uri="{FF2B5EF4-FFF2-40B4-BE49-F238E27FC236}">
                <a16:creationId xmlns:a16="http://schemas.microsoft.com/office/drawing/2014/main" id="{31837A8D-A2DF-40E2-9F16-5ADB2C40F2BB}"/>
              </a:ext>
            </a:extLst>
          </p:cNvPr>
          <p:cNvCxnSpPr>
            <a:cxnSpLocks/>
          </p:cNvCxnSpPr>
          <p:nvPr/>
        </p:nvCxnSpPr>
        <p:spPr>
          <a:xfrm>
            <a:off x="858391" y="4641394"/>
            <a:ext cx="7097985"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0932DA80-B752-445A-94FF-A9A44D9CCC72}"/>
              </a:ext>
            </a:extLst>
          </p:cNvPr>
          <p:cNvSpPr/>
          <p:nvPr/>
        </p:nvSpPr>
        <p:spPr>
          <a:xfrm>
            <a:off x="2082527" y="4209349"/>
            <a:ext cx="648072" cy="432046"/>
          </a:xfrm>
          <a:prstGeom prst="rect">
            <a:avLst/>
          </a:prstGeom>
          <a:pattFill prst="pct90">
            <a:fgClr>
              <a:schemeClr val="bg1">
                <a:lumMod val="50000"/>
              </a:schemeClr>
            </a:fgClr>
            <a:bgClr>
              <a:schemeClr val="bg1"/>
            </a:bgClr>
          </a:patt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100" dirty="0"/>
          </a:p>
        </p:txBody>
      </p:sp>
      <p:sp>
        <p:nvSpPr>
          <p:cNvPr id="12" name="TextBox 11">
            <a:extLst>
              <a:ext uri="{FF2B5EF4-FFF2-40B4-BE49-F238E27FC236}">
                <a16:creationId xmlns:a16="http://schemas.microsoft.com/office/drawing/2014/main" id="{8B30782A-404F-4627-A3B8-8B37B70AE376}"/>
              </a:ext>
            </a:extLst>
          </p:cNvPr>
          <p:cNvSpPr txBox="1"/>
          <p:nvPr/>
        </p:nvSpPr>
        <p:spPr>
          <a:xfrm>
            <a:off x="452289" y="3066591"/>
            <a:ext cx="4081214" cy="523220"/>
          </a:xfrm>
          <a:prstGeom prst="rect">
            <a:avLst/>
          </a:prstGeom>
          <a:noFill/>
        </p:spPr>
        <p:txBody>
          <a:bodyPr wrap="square" rtlCol="0">
            <a:spAutoFit/>
          </a:bodyPr>
          <a:lstStyle/>
          <a:p>
            <a:r>
              <a:rPr lang="en-GB" sz="1400" b="1" dirty="0"/>
              <a:t>Scenario 2</a:t>
            </a:r>
            <a:r>
              <a:rPr lang="en-GB" sz="1400" dirty="0"/>
              <a:t>: A cable is attached to the block and a force applied. The block doesn’t move.</a:t>
            </a:r>
          </a:p>
        </p:txBody>
      </p:sp>
      <p:sp>
        <p:nvSpPr>
          <p:cNvPr id="13" name="TextBox 12">
            <a:extLst>
              <a:ext uri="{FF2B5EF4-FFF2-40B4-BE49-F238E27FC236}">
                <a16:creationId xmlns:a16="http://schemas.microsoft.com/office/drawing/2014/main" id="{8AA989FB-74C0-43B3-8105-F4DEC45A1394}"/>
              </a:ext>
            </a:extLst>
          </p:cNvPr>
          <p:cNvSpPr txBox="1"/>
          <p:nvPr/>
        </p:nvSpPr>
        <p:spPr>
          <a:xfrm>
            <a:off x="4696966" y="3205801"/>
            <a:ext cx="4081214" cy="1169551"/>
          </a:xfrm>
          <a:prstGeom prst="rect">
            <a:avLst/>
          </a:prstGeom>
          <a:noFill/>
        </p:spPr>
        <p:txBody>
          <a:bodyPr wrap="square" rtlCol="0">
            <a:spAutoFit/>
          </a:bodyPr>
          <a:lstStyle/>
          <a:p>
            <a:r>
              <a:rPr lang="en-GB" sz="1400" b="1" dirty="0"/>
              <a:t>Comment regarding friction:</a:t>
            </a:r>
          </a:p>
          <a:p>
            <a:r>
              <a:rPr lang="en-GB" sz="1400" dirty="0"/>
              <a:t>There must be a force left (i.e. friction, which acts parallel to the plane) to counteract the tension force acting right. Note that as the tension increases but the block doesn’t move, the frictional force increases.</a:t>
            </a:r>
          </a:p>
        </p:txBody>
      </p:sp>
      <p:cxnSp>
        <p:nvCxnSpPr>
          <p:cNvPr id="14" name="Straight Connector 13">
            <a:extLst>
              <a:ext uri="{FF2B5EF4-FFF2-40B4-BE49-F238E27FC236}">
                <a16:creationId xmlns:a16="http://schemas.microsoft.com/office/drawing/2014/main" id="{361897D1-B0E7-419B-8689-73B21270BF91}"/>
              </a:ext>
            </a:extLst>
          </p:cNvPr>
          <p:cNvCxnSpPr>
            <a:cxnSpLocks/>
          </p:cNvCxnSpPr>
          <p:nvPr/>
        </p:nvCxnSpPr>
        <p:spPr>
          <a:xfrm>
            <a:off x="820291" y="6582038"/>
            <a:ext cx="7136085"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2A7F0AF-21D9-4E69-942B-79928E2C55A3}"/>
              </a:ext>
            </a:extLst>
          </p:cNvPr>
          <p:cNvSpPr/>
          <p:nvPr/>
        </p:nvSpPr>
        <p:spPr>
          <a:xfrm>
            <a:off x="2044427" y="6149993"/>
            <a:ext cx="648072" cy="432046"/>
          </a:xfrm>
          <a:prstGeom prst="rect">
            <a:avLst/>
          </a:prstGeom>
          <a:pattFill prst="pct90">
            <a:fgClr>
              <a:schemeClr val="bg1">
                <a:lumMod val="50000"/>
              </a:schemeClr>
            </a:fgClr>
            <a:bgClr>
              <a:schemeClr val="bg1"/>
            </a:bgClr>
          </a:patt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100" dirty="0"/>
          </a:p>
        </p:txBody>
      </p:sp>
      <p:sp>
        <p:nvSpPr>
          <p:cNvPr id="16" name="TextBox 15">
            <a:extLst>
              <a:ext uri="{FF2B5EF4-FFF2-40B4-BE49-F238E27FC236}">
                <a16:creationId xmlns:a16="http://schemas.microsoft.com/office/drawing/2014/main" id="{A16F78E0-CF55-4258-B98B-3D6A8DCDA94E}"/>
              </a:ext>
            </a:extLst>
          </p:cNvPr>
          <p:cNvSpPr txBox="1"/>
          <p:nvPr/>
        </p:nvSpPr>
        <p:spPr>
          <a:xfrm>
            <a:off x="471339" y="4969951"/>
            <a:ext cx="4081214" cy="523220"/>
          </a:xfrm>
          <a:prstGeom prst="rect">
            <a:avLst/>
          </a:prstGeom>
          <a:noFill/>
        </p:spPr>
        <p:txBody>
          <a:bodyPr wrap="square" rtlCol="0">
            <a:spAutoFit/>
          </a:bodyPr>
          <a:lstStyle/>
          <a:p>
            <a:r>
              <a:rPr lang="en-GB" sz="1400" b="1" dirty="0"/>
              <a:t>Scenario 3</a:t>
            </a:r>
            <a:r>
              <a:rPr lang="en-GB" sz="1400" dirty="0"/>
              <a:t>: The tension is increased until the block starts to move.</a:t>
            </a:r>
          </a:p>
        </p:txBody>
      </p:sp>
      <p:sp>
        <p:nvSpPr>
          <p:cNvPr id="17" name="TextBox 16">
            <a:extLst>
              <a:ext uri="{FF2B5EF4-FFF2-40B4-BE49-F238E27FC236}">
                <a16:creationId xmlns:a16="http://schemas.microsoft.com/office/drawing/2014/main" id="{3189688F-77E3-4779-AFF0-34EACAFFDEED}"/>
              </a:ext>
            </a:extLst>
          </p:cNvPr>
          <p:cNvSpPr txBox="1"/>
          <p:nvPr/>
        </p:nvSpPr>
        <p:spPr>
          <a:xfrm>
            <a:off x="4677916" y="5235568"/>
            <a:ext cx="4081214" cy="1169551"/>
          </a:xfrm>
          <a:prstGeom prst="rect">
            <a:avLst/>
          </a:prstGeom>
          <a:noFill/>
        </p:spPr>
        <p:txBody>
          <a:bodyPr wrap="square" rtlCol="0">
            <a:spAutoFit/>
          </a:bodyPr>
          <a:lstStyle/>
          <a:p>
            <a:r>
              <a:rPr lang="en-GB" sz="1400" b="1" dirty="0"/>
              <a:t>Comment regarding friction:</a:t>
            </a:r>
          </a:p>
          <a:p>
            <a:r>
              <a:rPr lang="en-GB" sz="1400" dirty="0"/>
              <a:t>The friction reaches a maximum. Therefore if the tension increases further, there will be an overall force right and therefore the block accelerates. The friction is in the opposite direction to motion.</a:t>
            </a:r>
          </a:p>
        </p:txBody>
      </p:sp>
      <p:cxnSp>
        <p:nvCxnSpPr>
          <p:cNvPr id="22" name="Straight Connector 21">
            <a:extLst>
              <a:ext uri="{FF2B5EF4-FFF2-40B4-BE49-F238E27FC236}">
                <a16:creationId xmlns:a16="http://schemas.microsoft.com/office/drawing/2014/main" id="{9936166C-0B97-4A29-805A-4229AB78628B}"/>
              </a:ext>
            </a:extLst>
          </p:cNvPr>
          <p:cNvCxnSpPr/>
          <p:nvPr/>
        </p:nvCxnSpPr>
        <p:spPr>
          <a:xfrm flipV="1">
            <a:off x="2730599" y="3573016"/>
            <a:ext cx="1121321" cy="636333"/>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480C05D-8FE4-40A1-992A-9464F4F86AB2}"/>
              </a:ext>
            </a:extLst>
          </p:cNvPr>
          <p:cNvCxnSpPr/>
          <p:nvPr/>
        </p:nvCxnSpPr>
        <p:spPr>
          <a:xfrm flipV="1">
            <a:off x="2692499" y="5527107"/>
            <a:ext cx="1121321" cy="636333"/>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B299378B-EB08-428F-B82E-59DD7C05C5B9}"/>
              </a:ext>
            </a:extLst>
          </p:cNvPr>
          <p:cNvCxnSpPr>
            <a:cxnSpLocks/>
          </p:cNvCxnSpPr>
          <p:nvPr/>
        </p:nvCxnSpPr>
        <p:spPr>
          <a:xfrm flipH="1">
            <a:off x="2409825" y="2697098"/>
            <a:ext cx="1184" cy="2556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C60DDE8-AF04-427B-A02F-A70F0CFEC84A}"/>
                  </a:ext>
                </a:extLst>
              </p:cNvPr>
              <p:cNvSpPr txBox="1"/>
              <p:nvPr/>
            </p:nvSpPr>
            <p:spPr>
              <a:xfrm>
                <a:off x="2393304" y="2663800"/>
                <a:ext cx="5248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1"/>
                          </a:solidFill>
                          <a:latin typeface="Cambria Math" panose="02040503050406030204" pitchFamily="18" charset="0"/>
                        </a:rPr>
                        <m:t>𝑚𝑔</m:t>
                      </m:r>
                    </m:oMath>
                  </m:oMathPara>
                </a14:m>
                <a:endParaRPr lang="en-GB" sz="1400" dirty="0">
                  <a:solidFill>
                    <a:schemeClr val="accent1"/>
                  </a:solidFill>
                </a:endParaRPr>
              </a:p>
            </p:txBody>
          </p:sp>
        </mc:Choice>
        <mc:Fallback xmlns="">
          <p:sp>
            <p:nvSpPr>
              <p:cNvPr id="25" name="TextBox 24">
                <a:extLst>
                  <a:ext uri="{FF2B5EF4-FFF2-40B4-BE49-F238E27FC236}">
                    <a16:creationId xmlns:a16="http://schemas.microsoft.com/office/drawing/2014/main" id="{6C60DDE8-AF04-427B-A02F-A70F0CFEC84A}"/>
                  </a:ext>
                </a:extLst>
              </p:cNvPr>
              <p:cNvSpPr txBox="1">
                <a:spLocks noRot="1" noChangeAspect="1" noMove="1" noResize="1" noEditPoints="1" noAdjustHandles="1" noChangeArrowheads="1" noChangeShapeType="1" noTextEdit="1"/>
              </p:cNvSpPr>
              <p:nvPr/>
            </p:nvSpPr>
            <p:spPr>
              <a:xfrm>
                <a:off x="2393304" y="2663800"/>
                <a:ext cx="524866" cy="307777"/>
              </a:xfrm>
              <a:prstGeom prst="rect">
                <a:avLst/>
              </a:prstGeom>
              <a:blipFill>
                <a:blip r:embed="rId2"/>
                <a:stretch>
                  <a:fillRect b="-2000"/>
                </a:stretch>
              </a:blipFill>
            </p:spPr>
            <p:txBody>
              <a:bodyPr/>
              <a:lstStyle/>
              <a:p>
                <a:r>
                  <a:rPr lang="en-GB">
                    <a:noFill/>
                  </a:rPr>
                  <a:t> </a:t>
                </a:r>
              </a:p>
            </p:txBody>
          </p:sp>
        </mc:Fallback>
      </mc:AlternateContent>
      <p:cxnSp>
        <p:nvCxnSpPr>
          <p:cNvPr id="30" name="Straight Arrow Connector 29">
            <a:extLst>
              <a:ext uri="{FF2B5EF4-FFF2-40B4-BE49-F238E27FC236}">
                <a16:creationId xmlns:a16="http://schemas.microsoft.com/office/drawing/2014/main" id="{807A775B-B4B8-4AAC-B15F-73C14BC2656B}"/>
              </a:ext>
            </a:extLst>
          </p:cNvPr>
          <p:cNvCxnSpPr>
            <a:cxnSpLocks/>
          </p:cNvCxnSpPr>
          <p:nvPr/>
        </p:nvCxnSpPr>
        <p:spPr>
          <a:xfrm flipV="1">
            <a:off x="2409267" y="2009775"/>
            <a:ext cx="558" cy="2678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2B7C67FC-CD9D-4ECC-B55D-80181690CEF5}"/>
                  </a:ext>
                </a:extLst>
              </p:cNvPr>
              <p:cNvSpPr txBox="1"/>
              <p:nvPr/>
            </p:nvSpPr>
            <p:spPr>
              <a:xfrm>
                <a:off x="2160777" y="1698532"/>
                <a:ext cx="5248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1"/>
                          </a:solidFill>
                          <a:latin typeface="Cambria Math" panose="02040503050406030204" pitchFamily="18" charset="0"/>
                        </a:rPr>
                        <m:t>𝑁</m:t>
                      </m:r>
                    </m:oMath>
                  </m:oMathPara>
                </a14:m>
                <a:endParaRPr lang="en-GB" sz="1400" dirty="0">
                  <a:solidFill>
                    <a:schemeClr val="accent1"/>
                  </a:solidFill>
                </a:endParaRPr>
              </a:p>
            </p:txBody>
          </p:sp>
        </mc:Choice>
        <mc:Fallback>
          <p:sp>
            <p:nvSpPr>
              <p:cNvPr id="31" name="TextBox 30">
                <a:extLst>
                  <a:ext uri="{FF2B5EF4-FFF2-40B4-BE49-F238E27FC236}">
                    <a16:creationId xmlns:a16="http://schemas.microsoft.com/office/drawing/2014/main" id="{2B7C67FC-CD9D-4ECC-B55D-80181690CEF5}"/>
                  </a:ext>
                </a:extLst>
              </p:cNvPr>
              <p:cNvSpPr txBox="1">
                <a:spLocks noRot="1" noChangeAspect="1" noMove="1" noResize="1" noEditPoints="1" noAdjustHandles="1" noChangeArrowheads="1" noChangeShapeType="1" noTextEdit="1"/>
              </p:cNvSpPr>
              <p:nvPr/>
            </p:nvSpPr>
            <p:spPr>
              <a:xfrm>
                <a:off x="2160777" y="1698532"/>
                <a:ext cx="524866" cy="307777"/>
              </a:xfrm>
              <a:prstGeom prst="rect">
                <a:avLst/>
              </a:prstGeom>
              <a:blipFill>
                <a:blip r:embed="rId3"/>
                <a:stretch>
                  <a:fillRect/>
                </a:stretch>
              </a:blipFill>
            </p:spPr>
            <p:txBody>
              <a:bodyPr/>
              <a:lstStyle/>
              <a:p>
                <a:r>
                  <a:rPr lang="en-GB">
                    <a:noFill/>
                  </a:rPr>
                  <a:t> </a:t>
                </a:r>
              </a:p>
            </p:txBody>
          </p:sp>
        </mc:Fallback>
      </mc:AlternateContent>
      <p:cxnSp>
        <p:nvCxnSpPr>
          <p:cNvPr id="34" name="Straight Arrow Connector 33">
            <a:extLst>
              <a:ext uri="{FF2B5EF4-FFF2-40B4-BE49-F238E27FC236}">
                <a16:creationId xmlns:a16="http://schemas.microsoft.com/office/drawing/2014/main" id="{F3A0469D-526A-45F5-877D-5A5C6D864A50}"/>
              </a:ext>
            </a:extLst>
          </p:cNvPr>
          <p:cNvCxnSpPr>
            <a:cxnSpLocks/>
          </p:cNvCxnSpPr>
          <p:nvPr/>
        </p:nvCxnSpPr>
        <p:spPr>
          <a:xfrm flipV="1">
            <a:off x="2407436" y="3981668"/>
            <a:ext cx="558" cy="2678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EDCFB48C-C3E3-45E9-9883-1CFC18F6BA47}"/>
                  </a:ext>
                </a:extLst>
              </p:cNvPr>
              <p:cNvSpPr txBox="1"/>
              <p:nvPr/>
            </p:nvSpPr>
            <p:spPr>
              <a:xfrm>
                <a:off x="2145754" y="3700632"/>
                <a:ext cx="5248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1"/>
                          </a:solidFill>
                          <a:latin typeface="Cambria Math" panose="02040503050406030204" pitchFamily="18" charset="0"/>
                        </a:rPr>
                        <m:t>𝑁</m:t>
                      </m:r>
                    </m:oMath>
                  </m:oMathPara>
                </a14:m>
                <a:endParaRPr lang="en-GB" sz="1400" dirty="0">
                  <a:solidFill>
                    <a:schemeClr val="accent1"/>
                  </a:solidFill>
                </a:endParaRPr>
              </a:p>
            </p:txBody>
          </p:sp>
        </mc:Choice>
        <mc:Fallback>
          <p:sp>
            <p:nvSpPr>
              <p:cNvPr id="35" name="TextBox 34">
                <a:extLst>
                  <a:ext uri="{FF2B5EF4-FFF2-40B4-BE49-F238E27FC236}">
                    <a16:creationId xmlns:a16="http://schemas.microsoft.com/office/drawing/2014/main" id="{EDCFB48C-C3E3-45E9-9883-1CFC18F6BA47}"/>
                  </a:ext>
                </a:extLst>
              </p:cNvPr>
              <p:cNvSpPr txBox="1">
                <a:spLocks noRot="1" noChangeAspect="1" noMove="1" noResize="1" noEditPoints="1" noAdjustHandles="1" noChangeArrowheads="1" noChangeShapeType="1" noTextEdit="1"/>
              </p:cNvSpPr>
              <p:nvPr/>
            </p:nvSpPr>
            <p:spPr>
              <a:xfrm>
                <a:off x="2145754" y="3700632"/>
                <a:ext cx="524866" cy="307777"/>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C491D55-CFDD-445A-9D13-AA86E3E2A5ED}"/>
                  </a:ext>
                </a:extLst>
              </p:cNvPr>
              <p:cNvSpPr txBox="1"/>
              <p:nvPr/>
            </p:nvSpPr>
            <p:spPr>
              <a:xfrm>
                <a:off x="2380506" y="4625814"/>
                <a:ext cx="5248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1"/>
                          </a:solidFill>
                          <a:latin typeface="Cambria Math" panose="02040503050406030204" pitchFamily="18" charset="0"/>
                        </a:rPr>
                        <m:t>𝑚𝑔</m:t>
                      </m:r>
                    </m:oMath>
                  </m:oMathPara>
                </a14:m>
                <a:endParaRPr lang="en-GB" sz="1400" dirty="0">
                  <a:solidFill>
                    <a:schemeClr val="accent1"/>
                  </a:solidFill>
                </a:endParaRPr>
              </a:p>
            </p:txBody>
          </p:sp>
        </mc:Choice>
        <mc:Fallback xmlns="">
          <p:sp>
            <p:nvSpPr>
              <p:cNvPr id="36" name="TextBox 35">
                <a:extLst>
                  <a:ext uri="{FF2B5EF4-FFF2-40B4-BE49-F238E27FC236}">
                    <a16:creationId xmlns:a16="http://schemas.microsoft.com/office/drawing/2014/main" id="{8C491D55-CFDD-445A-9D13-AA86E3E2A5ED}"/>
                  </a:ext>
                </a:extLst>
              </p:cNvPr>
              <p:cNvSpPr txBox="1">
                <a:spLocks noRot="1" noChangeAspect="1" noMove="1" noResize="1" noEditPoints="1" noAdjustHandles="1" noChangeArrowheads="1" noChangeShapeType="1" noTextEdit="1"/>
              </p:cNvSpPr>
              <p:nvPr/>
            </p:nvSpPr>
            <p:spPr>
              <a:xfrm>
                <a:off x="2380506" y="4625814"/>
                <a:ext cx="524866" cy="307777"/>
              </a:xfrm>
              <a:prstGeom prst="rect">
                <a:avLst/>
              </a:prstGeom>
              <a:blipFill>
                <a:blip r:embed="rId5"/>
                <a:stretch>
                  <a:fillRect b="-2000"/>
                </a:stretch>
              </a:blipFill>
            </p:spPr>
            <p:txBody>
              <a:bodyPr/>
              <a:lstStyle/>
              <a:p>
                <a:r>
                  <a:rPr lang="en-GB">
                    <a:noFill/>
                  </a:rPr>
                  <a:t> </a:t>
                </a:r>
              </a:p>
            </p:txBody>
          </p:sp>
        </mc:Fallback>
      </mc:AlternateContent>
      <p:cxnSp>
        <p:nvCxnSpPr>
          <p:cNvPr id="37" name="Straight Arrow Connector 36">
            <a:extLst>
              <a:ext uri="{FF2B5EF4-FFF2-40B4-BE49-F238E27FC236}">
                <a16:creationId xmlns:a16="http://schemas.microsoft.com/office/drawing/2014/main" id="{32B1F452-CA62-4AEF-895A-EAEA629A2BEC}"/>
              </a:ext>
            </a:extLst>
          </p:cNvPr>
          <p:cNvCxnSpPr>
            <a:cxnSpLocks/>
          </p:cNvCxnSpPr>
          <p:nvPr/>
        </p:nvCxnSpPr>
        <p:spPr>
          <a:xfrm flipH="1">
            <a:off x="2422026" y="4606764"/>
            <a:ext cx="1184" cy="2556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0E79AB0-E7CE-46BA-B2BA-EC0C01175913}"/>
              </a:ext>
            </a:extLst>
          </p:cNvPr>
          <p:cNvCxnSpPr>
            <a:cxnSpLocks/>
          </p:cNvCxnSpPr>
          <p:nvPr/>
        </p:nvCxnSpPr>
        <p:spPr>
          <a:xfrm flipV="1">
            <a:off x="2721074" y="4038600"/>
            <a:ext cx="336451" cy="1914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CEF30554-F465-4488-828D-864080AA117A}"/>
                  </a:ext>
                </a:extLst>
              </p:cNvPr>
              <p:cNvSpPr txBox="1"/>
              <p:nvPr/>
            </p:nvSpPr>
            <p:spPr>
              <a:xfrm>
                <a:off x="2571457" y="3785384"/>
                <a:ext cx="5248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1"/>
                          </a:solidFill>
                          <a:latin typeface="Cambria Math" panose="02040503050406030204" pitchFamily="18" charset="0"/>
                        </a:rPr>
                        <m:t>𝑇</m:t>
                      </m:r>
                    </m:oMath>
                  </m:oMathPara>
                </a14:m>
                <a:endParaRPr lang="en-GB" sz="1400" dirty="0">
                  <a:solidFill>
                    <a:schemeClr val="accent1"/>
                  </a:solidFill>
                </a:endParaRPr>
              </a:p>
            </p:txBody>
          </p:sp>
        </mc:Choice>
        <mc:Fallback xmlns="">
          <p:sp>
            <p:nvSpPr>
              <p:cNvPr id="41" name="TextBox 40">
                <a:extLst>
                  <a:ext uri="{FF2B5EF4-FFF2-40B4-BE49-F238E27FC236}">
                    <a16:creationId xmlns:a16="http://schemas.microsoft.com/office/drawing/2014/main" id="{CEF30554-F465-4488-828D-864080AA117A}"/>
                  </a:ext>
                </a:extLst>
              </p:cNvPr>
              <p:cNvSpPr txBox="1">
                <a:spLocks noRot="1" noChangeAspect="1" noMove="1" noResize="1" noEditPoints="1" noAdjustHandles="1" noChangeArrowheads="1" noChangeShapeType="1" noTextEdit="1"/>
              </p:cNvSpPr>
              <p:nvPr/>
            </p:nvSpPr>
            <p:spPr>
              <a:xfrm>
                <a:off x="2571457" y="3785384"/>
                <a:ext cx="524866" cy="307777"/>
              </a:xfrm>
              <a:prstGeom prst="rect">
                <a:avLst/>
              </a:prstGeom>
              <a:blipFill>
                <a:blip r:embed="rId6"/>
                <a:stretch>
                  <a:fillRect/>
                </a:stretch>
              </a:blipFill>
            </p:spPr>
            <p:txBody>
              <a:bodyPr/>
              <a:lstStyle/>
              <a:p>
                <a:r>
                  <a:rPr lang="en-GB">
                    <a:noFill/>
                  </a:rPr>
                  <a:t> </a:t>
                </a:r>
              </a:p>
            </p:txBody>
          </p:sp>
        </mc:Fallback>
      </mc:AlternateContent>
      <p:cxnSp>
        <p:nvCxnSpPr>
          <p:cNvPr id="49" name="Straight Arrow Connector 48">
            <a:extLst>
              <a:ext uri="{FF2B5EF4-FFF2-40B4-BE49-F238E27FC236}">
                <a16:creationId xmlns:a16="http://schemas.microsoft.com/office/drawing/2014/main" id="{33FCFF4D-EC6B-45B8-8F9A-D8ACD369F814}"/>
              </a:ext>
            </a:extLst>
          </p:cNvPr>
          <p:cNvCxnSpPr>
            <a:cxnSpLocks/>
          </p:cNvCxnSpPr>
          <p:nvPr/>
        </p:nvCxnSpPr>
        <p:spPr>
          <a:xfrm flipV="1">
            <a:off x="2368638" y="5922897"/>
            <a:ext cx="558" cy="2678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FBEC918B-2948-4967-9F50-D17E4D6AE8CC}"/>
                  </a:ext>
                </a:extLst>
              </p:cNvPr>
              <p:cNvSpPr txBox="1"/>
              <p:nvPr/>
            </p:nvSpPr>
            <p:spPr>
              <a:xfrm>
                <a:off x="2106956" y="5641861"/>
                <a:ext cx="5248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1"/>
                          </a:solidFill>
                          <a:latin typeface="Cambria Math" panose="02040503050406030204" pitchFamily="18" charset="0"/>
                        </a:rPr>
                        <m:t>𝑁</m:t>
                      </m:r>
                    </m:oMath>
                  </m:oMathPara>
                </a14:m>
                <a:endParaRPr lang="en-GB" sz="1400" dirty="0">
                  <a:solidFill>
                    <a:schemeClr val="accent1"/>
                  </a:solidFill>
                </a:endParaRPr>
              </a:p>
            </p:txBody>
          </p:sp>
        </mc:Choice>
        <mc:Fallback>
          <p:sp>
            <p:nvSpPr>
              <p:cNvPr id="50" name="TextBox 49">
                <a:extLst>
                  <a:ext uri="{FF2B5EF4-FFF2-40B4-BE49-F238E27FC236}">
                    <a16:creationId xmlns:a16="http://schemas.microsoft.com/office/drawing/2014/main" id="{FBEC918B-2948-4967-9F50-D17E4D6AE8CC}"/>
                  </a:ext>
                </a:extLst>
              </p:cNvPr>
              <p:cNvSpPr txBox="1">
                <a:spLocks noRot="1" noChangeAspect="1" noMove="1" noResize="1" noEditPoints="1" noAdjustHandles="1" noChangeArrowheads="1" noChangeShapeType="1" noTextEdit="1"/>
              </p:cNvSpPr>
              <p:nvPr/>
            </p:nvSpPr>
            <p:spPr>
              <a:xfrm>
                <a:off x="2106956" y="5641861"/>
                <a:ext cx="524866" cy="307777"/>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048554C-064D-4740-9647-CC69939DB89B}"/>
                  </a:ext>
                </a:extLst>
              </p:cNvPr>
              <p:cNvSpPr txBox="1"/>
              <p:nvPr/>
            </p:nvSpPr>
            <p:spPr>
              <a:xfrm>
                <a:off x="2341708" y="6567043"/>
                <a:ext cx="5248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1"/>
                          </a:solidFill>
                          <a:latin typeface="Cambria Math" panose="02040503050406030204" pitchFamily="18" charset="0"/>
                        </a:rPr>
                        <m:t>𝑚𝑔</m:t>
                      </m:r>
                    </m:oMath>
                  </m:oMathPara>
                </a14:m>
                <a:endParaRPr lang="en-GB" sz="1400" dirty="0">
                  <a:solidFill>
                    <a:schemeClr val="accent1"/>
                  </a:solidFill>
                </a:endParaRPr>
              </a:p>
            </p:txBody>
          </p:sp>
        </mc:Choice>
        <mc:Fallback xmlns="">
          <p:sp>
            <p:nvSpPr>
              <p:cNvPr id="51" name="TextBox 50">
                <a:extLst>
                  <a:ext uri="{FF2B5EF4-FFF2-40B4-BE49-F238E27FC236}">
                    <a16:creationId xmlns:a16="http://schemas.microsoft.com/office/drawing/2014/main" id="{E048554C-064D-4740-9647-CC69939DB89B}"/>
                  </a:ext>
                </a:extLst>
              </p:cNvPr>
              <p:cNvSpPr txBox="1">
                <a:spLocks noRot="1" noChangeAspect="1" noMove="1" noResize="1" noEditPoints="1" noAdjustHandles="1" noChangeArrowheads="1" noChangeShapeType="1" noTextEdit="1"/>
              </p:cNvSpPr>
              <p:nvPr/>
            </p:nvSpPr>
            <p:spPr>
              <a:xfrm>
                <a:off x="2341708" y="6567043"/>
                <a:ext cx="524866" cy="307777"/>
              </a:xfrm>
              <a:prstGeom prst="rect">
                <a:avLst/>
              </a:prstGeom>
              <a:blipFill>
                <a:blip r:embed="rId2"/>
                <a:stretch>
                  <a:fillRect/>
                </a:stretch>
              </a:blipFill>
            </p:spPr>
            <p:txBody>
              <a:bodyPr/>
              <a:lstStyle/>
              <a:p>
                <a:r>
                  <a:rPr lang="en-GB">
                    <a:noFill/>
                  </a:rPr>
                  <a:t> </a:t>
                </a:r>
              </a:p>
            </p:txBody>
          </p:sp>
        </mc:Fallback>
      </mc:AlternateContent>
      <p:cxnSp>
        <p:nvCxnSpPr>
          <p:cNvPr id="52" name="Straight Arrow Connector 51">
            <a:extLst>
              <a:ext uri="{FF2B5EF4-FFF2-40B4-BE49-F238E27FC236}">
                <a16:creationId xmlns:a16="http://schemas.microsoft.com/office/drawing/2014/main" id="{C1EE7E54-5B76-459D-ADC3-0FC8CD014655}"/>
              </a:ext>
            </a:extLst>
          </p:cNvPr>
          <p:cNvCxnSpPr>
            <a:cxnSpLocks/>
          </p:cNvCxnSpPr>
          <p:nvPr/>
        </p:nvCxnSpPr>
        <p:spPr>
          <a:xfrm flipH="1">
            <a:off x="2383228" y="6547993"/>
            <a:ext cx="1184" cy="2556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36C5643-1F0C-4B31-817D-68BFA62D4D75}"/>
              </a:ext>
            </a:extLst>
          </p:cNvPr>
          <p:cNvCxnSpPr>
            <a:cxnSpLocks/>
          </p:cNvCxnSpPr>
          <p:nvPr/>
        </p:nvCxnSpPr>
        <p:spPr>
          <a:xfrm flipV="1">
            <a:off x="2682276" y="5979829"/>
            <a:ext cx="336451" cy="1914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7A3690B-3E8B-4F36-B67F-32849EF98C8B}"/>
                  </a:ext>
                </a:extLst>
              </p:cNvPr>
              <p:cNvSpPr txBox="1"/>
              <p:nvPr/>
            </p:nvSpPr>
            <p:spPr>
              <a:xfrm>
                <a:off x="2532659" y="5726613"/>
                <a:ext cx="5248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1" i="1" smtClean="0">
                          <a:solidFill>
                            <a:schemeClr val="accent1"/>
                          </a:solidFill>
                          <a:latin typeface="Cambria Math" panose="02040503050406030204" pitchFamily="18" charset="0"/>
                        </a:rPr>
                        <m:t>𝑻</m:t>
                      </m:r>
                    </m:oMath>
                  </m:oMathPara>
                </a14:m>
                <a:endParaRPr lang="en-GB" sz="1400" b="1" dirty="0">
                  <a:solidFill>
                    <a:schemeClr val="accent1"/>
                  </a:solidFill>
                </a:endParaRPr>
              </a:p>
            </p:txBody>
          </p:sp>
        </mc:Choice>
        <mc:Fallback xmlns="">
          <p:sp>
            <p:nvSpPr>
              <p:cNvPr id="54" name="TextBox 53">
                <a:extLst>
                  <a:ext uri="{FF2B5EF4-FFF2-40B4-BE49-F238E27FC236}">
                    <a16:creationId xmlns:a16="http://schemas.microsoft.com/office/drawing/2014/main" id="{E7A3690B-3E8B-4F36-B67F-32849EF98C8B}"/>
                  </a:ext>
                </a:extLst>
              </p:cNvPr>
              <p:cNvSpPr txBox="1">
                <a:spLocks noRot="1" noChangeAspect="1" noMove="1" noResize="1" noEditPoints="1" noAdjustHandles="1" noChangeArrowheads="1" noChangeShapeType="1" noTextEdit="1"/>
              </p:cNvSpPr>
              <p:nvPr/>
            </p:nvSpPr>
            <p:spPr>
              <a:xfrm>
                <a:off x="2532659" y="5726613"/>
                <a:ext cx="524866" cy="307777"/>
              </a:xfrm>
              <a:prstGeom prst="rect">
                <a:avLst/>
              </a:prstGeom>
              <a:blipFill>
                <a:blip r:embed="rId8"/>
                <a:stretch>
                  <a:fillRect/>
                </a:stretch>
              </a:blipFill>
            </p:spPr>
            <p:txBody>
              <a:bodyPr/>
              <a:lstStyle/>
              <a:p>
                <a:r>
                  <a:rPr lang="en-GB">
                    <a:noFill/>
                  </a:rPr>
                  <a:t> </a:t>
                </a:r>
              </a:p>
            </p:txBody>
          </p:sp>
        </mc:Fallback>
      </mc:AlternateContent>
      <p:cxnSp>
        <p:nvCxnSpPr>
          <p:cNvPr id="55" name="Straight Arrow Connector 54">
            <a:extLst>
              <a:ext uri="{FF2B5EF4-FFF2-40B4-BE49-F238E27FC236}">
                <a16:creationId xmlns:a16="http://schemas.microsoft.com/office/drawing/2014/main" id="{3F0F7149-CF25-46F6-AAF9-03FEFADA511F}"/>
              </a:ext>
            </a:extLst>
          </p:cNvPr>
          <p:cNvCxnSpPr>
            <a:cxnSpLocks/>
          </p:cNvCxnSpPr>
          <p:nvPr/>
        </p:nvCxnSpPr>
        <p:spPr>
          <a:xfrm flipH="1" flipV="1">
            <a:off x="1809750" y="4486275"/>
            <a:ext cx="29527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40AEBA37-5B4B-4B79-A284-7337C840DB99}"/>
                  </a:ext>
                </a:extLst>
              </p:cNvPr>
              <p:cNvSpPr txBox="1"/>
              <p:nvPr/>
            </p:nvSpPr>
            <p:spPr>
              <a:xfrm>
                <a:off x="1555644" y="4168109"/>
                <a:ext cx="5248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1"/>
                          </a:solidFill>
                          <a:latin typeface="Cambria Math" panose="02040503050406030204" pitchFamily="18" charset="0"/>
                        </a:rPr>
                        <m:t>𝐹</m:t>
                      </m:r>
                    </m:oMath>
                  </m:oMathPara>
                </a14:m>
                <a:endParaRPr lang="en-GB" sz="1400" dirty="0">
                  <a:solidFill>
                    <a:schemeClr val="accent1"/>
                  </a:solidFill>
                </a:endParaRPr>
              </a:p>
            </p:txBody>
          </p:sp>
        </mc:Choice>
        <mc:Fallback xmlns="">
          <p:sp>
            <p:nvSpPr>
              <p:cNvPr id="58" name="TextBox 57">
                <a:extLst>
                  <a:ext uri="{FF2B5EF4-FFF2-40B4-BE49-F238E27FC236}">
                    <a16:creationId xmlns:a16="http://schemas.microsoft.com/office/drawing/2014/main" id="{40AEBA37-5B4B-4B79-A284-7337C840DB99}"/>
                  </a:ext>
                </a:extLst>
              </p:cNvPr>
              <p:cNvSpPr txBox="1">
                <a:spLocks noRot="1" noChangeAspect="1" noMove="1" noResize="1" noEditPoints="1" noAdjustHandles="1" noChangeArrowheads="1" noChangeShapeType="1" noTextEdit="1"/>
              </p:cNvSpPr>
              <p:nvPr/>
            </p:nvSpPr>
            <p:spPr>
              <a:xfrm>
                <a:off x="1555644" y="4168109"/>
                <a:ext cx="524866" cy="307777"/>
              </a:xfrm>
              <a:prstGeom prst="rect">
                <a:avLst/>
              </a:prstGeom>
              <a:blipFill>
                <a:blip r:embed="rId9"/>
                <a:stretch>
                  <a:fillRect/>
                </a:stretch>
              </a:blipFill>
            </p:spPr>
            <p:txBody>
              <a:bodyPr/>
              <a:lstStyle/>
              <a:p>
                <a:r>
                  <a:rPr lang="en-GB">
                    <a:noFill/>
                  </a:rPr>
                  <a:t> </a:t>
                </a:r>
              </a:p>
            </p:txBody>
          </p:sp>
        </mc:Fallback>
      </mc:AlternateContent>
      <p:cxnSp>
        <p:nvCxnSpPr>
          <p:cNvPr id="59" name="Straight Arrow Connector 58">
            <a:extLst>
              <a:ext uri="{FF2B5EF4-FFF2-40B4-BE49-F238E27FC236}">
                <a16:creationId xmlns:a16="http://schemas.microsoft.com/office/drawing/2014/main" id="{94F36547-5BDA-4B61-99C7-EFE5D69C6CD3}"/>
              </a:ext>
            </a:extLst>
          </p:cNvPr>
          <p:cNvCxnSpPr>
            <a:cxnSpLocks/>
          </p:cNvCxnSpPr>
          <p:nvPr/>
        </p:nvCxnSpPr>
        <p:spPr>
          <a:xfrm flipH="1" flipV="1">
            <a:off x="1765940" y="6402687"/>
            <a:ext cx="29527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37FD7B3-08DD-4F3A-9B8A-D3A1C9C0F961}"/>
                  </a:ext>
                </a:extLst>
              </p:cNvPr>
              <p:cNvSpPr txBox="1"/>
              <p:nvPr/>
            </p:nvSpPr>
            <p:spPr>
              <a:xfrm>
                <a:off x="1511834" y="6084521"/>
                <a:ext cx="5248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1"/>
                          </a:solidFill>
                          <a:latin typeface="Cambria Math" panose="02040503050406030204" pitchFamily="18" charset="0"/>
                        </a:rPr>
                        <m:t>𝐹</m:t>
                      </m:r>
                    </m:oMath>
                  </m:oMathPara>
                </a14:m>
                <a:endParaRPr lang="en-GB" sz="1400" dirty="0">
                  <a:solidFill>
                    <a:schemeClr val="accent1"/>
                  </a:solidFill>
                </a:endParaRPr>
              </a:p>
            </p:txBody>
          </p:sp>
        </mc:Choice>
        <mc:Fallback xmlns="">
          <p:sp>
            <p:nvSpPr>
              <p:cNvPr id="60" name="TextBox 59">
                <a:extLst>
                  <a:ext uri="{FF2B5EF4-FFF2-40B4-BE49-F238E27FC236}">
                    <a16:creationId xmlns:a16="http://schemas.microsoft.com/office/drawing/2014/main" id="{737FD7B3-08DD-4F3A-9B8A-D3A1C9C0F961}"/>
                  </a:ext>
                </a:extLst>
              </p:cNvPr>
              <p:cNvSpPr txBox="1">
                <a:spLocks noRot="1" noChangeAspect="1" noMove="1" noResize="1" noEditPoints="1" noAdjustHandles="1" noChangeArrowheads="1" noChangeShapeType="1" noTextEdit="1"/>
              </p:cNvSpPr>
              <p:nvPr/>
            </p:nvSpPr>
            <p:spPr>
              <a:xfrm>
                <a:off x="1511834" y="6084521"/>
                <a:ext cx="524866" cy="307777"/>
              </a:xfrm>
              <a:prstGeom prst="rect">
                <a:avLst/>
              </a:prstGeom>
              <a:blipFill>
                <a:blip r:embed="rId10"/>
                <a:stretch>
                  <a:fillRect/>
                </a:stretch>
              </a:blipFill>
            </p:spPr>
            <p:txBody>
              <a:bodyPr/>
              <a:lstStyle/>
              <a:p>
                <a:r>
                  <a:rPr lang="en-GB">
                    <a:noFill/>
                  </a:rPr>
                  <a:t> </a:t>
                </a:r>
              </a:p>
            </p:txBody>
          </p:sp>
        </mc:Fallback>
      </mc:AlternateContent>
      <p:sp>
        <p:nvSpPr>
          <p:cNvPr id="61" name="Rectangle 60">
            <a:extLst>
              <a:ext uri="{FF2B5EF4-FFF2-40B4-BE49-F238E27FC236}">
                <a16:creationId xmlns:a16="http://schemas.microsoft.com/office/drawing/2014/main" id="{0226FC93-7826-4D4F-AC55-1F5FC8E24BF0}"/>
              </a:ext>
            </a:extLst>
          </p:cNvPr>
          <p:cNvSpPr/>
          <p:nvPr/>
        </p:nvSpPr>
        <p:spPr>
          <a:xfrm>
            <a:off x="4779124" y="1965538"/>
            <a:ext cx="4078982" cy="5628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62" name="Rectangle 61">
            <a:extLst>
              <a:ext uri="{FF2B5EF4-FFF2-40B4-BE49-F238E27FC236}">
                <a16:creationId xmlns:a16="http://schemas.microsoft.com/office/drawing/2014/main" id="{0F76491D-BD1A-403A-9DCE-5FF36DACC346}"/>
              </a:ext>
            </a:extLst>
          </p:cNvPr>
          <p:cNvSpPr/>
          <p:nvPr/>
        </p:nvSpPr>
        <p:spPr>
          <a:xfrm>
            <a:off x="4735764" y="3507029"/>
            <a:ext cx="4078982" cy="9492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63" name="Rectangle 62">
            <a:extLst>
              <a:ext uri="{FF2B5EF4-FFF2-40B4-BE49-F238E27FC236}">
                <a16:creationId xmlns:a16="http://schemas.microsoft.com/office/drawing/2014/main" id="{BC6E5263-DE57-4893-A5A4-F87B38BABF35}"/>
              </a:ext>
            </a:extLst>
          </p:cNvPr>
          <p:cNvSpPr/>
          <p:nvPr/>
        </p:nvSpPr>
        <p:spPr>
          <a:xfrm>
            <a:off x="4745310" y="5514571"/>
            <a:ext cx="4078982" cy="8100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355604666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1"/>
                                        </p:tgtEl>
                                      </p:cBhvr>
                                    </p:animEffect>
                                    <p:set>
                                      <p:cBhvr>
                                        <p:cTn id="7" dur="1" fill="hold">
                                          <p:stCondLst>
                                            <p:cond delay="499"/>
                                          </p:stCondLst>
                                        </p:cTn>
                                        <p:tgtEl>
                                          <p:spTgt spid="61"/>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childTnLst>
                    </p:cTn>
                  </p:par>
                </p:childTnLst>
              </p:cTn>
              <p:nextCondLst>
                <p:cond evt="onClick" delay="0">
                  <p:tgtEl>
                    <p:spTgt spid="61"/>
                  </p:tgtEl>
                </p:cond>
              </p:nextCondLst>
            </p:seq>
            <p:seq concurrent="1" nextAc="seek">
              <p:cTn id="20" restart="whenNotActive" fill="hold" evtFilter="cancelBubble" nodeType="interactiveSeq">
                <p:stCondLst>
                  <p:cond evt="onClick" delay="0">
                    <p:tgtEl>
                      <p:spTgt spid="62"/>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62"/>
                                        </p:tgtEl>
                                      </p:cBhvr>
                                    </p:animEffect>
                                    <p:set>
                                      <p:cBhvr>
                                        <p:cTn id="25" dur="1" fill="hold">
                                          <p:stCondLst>
                                            <p:cond delay="499"/>
                                          </p:stCondLst>
                                        </p:cTn>
                                        <p:tgtEl>
                                          <p:spTgt spid="62"/>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fade">
                                      <p:cBhvr>
                                        <p:cTn id="34" dur="500"/>
                                        <p:tgtEl>
                                          <p:spTgt spid="36"/>
                                        </p:tgtEl>
                                      </p:cBhvr>
                                    </p:animEffect>
                                  </p:childTnLst>
                                </p:cTn>
                              </p:par>
                              <p:par>
                                <p:cTn id="35" presetID="10"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par>
                                <p:cTn id="44" presetID="10" presetClass="entr" presetSubtype="0" fill="hold"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fade">
                                      <p:cBhvr>
                                        <p:cTn id="46" dur="500"/>
                                        <p:tgtEl>
                                          <p:spTgt spid="5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fade">
                                      <p:cBhvr>
                                        <p:cTn id="49" dur="500"/>
                                        <p:tgtEl>
                                          <p:spTgt spid="58"/>
                                        </p:tgtEl>
                                      </p:cBhvr>
                                    </p:animEffect>
                                  </p:childTnLst>
                                </p:cTn>
                              </p:par>
                            </p:childTnLst>
                          </p:cTn>
                        </p:par>
                      </p:childTnLst>
                    </p:cTn>
                  </p:par>
                </p:childTnLst>
              </p:cTn>
              <p:nextCondLst>
                <p:cond evt="onClick" delay="0">
                  <p:tgtEl>
                    <p:spTgt spid="62"/>
                  </p:tgtEl>
                </p:cond>
              </p:nextCondLst>
            </p:seq>
            <p:seq concurrent="1" nextAc="seek">
              <p:cTn id="50" restart="whenNotActive" fill="hold" evtFilter="cancelBubble" nodeType="interactiveSeq">
                <p:stCondLst>
                  <p:cond evt="onClick" delay="0">
                    <p:tgtEl>
                      <p:spTgt spid="63"/>
                    </p:tgtEl>
                  </p:cond>
                </p:stCondLst>
                <p:endSync evt="end" delay="0">
                  <p:rtn val="all"/>
                </p:endSync>
                <p:childTnLst>
                  <p:par>
                    <p:cTn id="51" fill="hold">
                      <p:stCondLst>
                        <p:cond delay="0"/>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63"/>
                                        </p:tgtEl>
                                      </p:cBhvr>
                                    </p:animEffect>
                                    <p:set>
                                      <p:cBhvr>
                                        <p:cTn id="55" dur="1" fill="hold">
                                          <p:stCondLst>
                                            <p:cond delay="499"/>
                                          </p:stCondLst>
                                        </p:cTn>
                                        <p:tgtEl>
                                          <p:spTgt spid="63"/>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fade">
                                      <p:cBhvr>
                                        <p:cTn id="58" dur="500"/>
                                        <p:tgtEl>
                                          <p:spTgt spid="4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0"/>
                                        </p:tgtEl>
                                        <p:attrNameLst>
                                          <p:attrName>style.visibility</p:attrName>
                                        </p:attrNameLst>
                                      </p:cBhvr>
                                      <p:to>
                                        <p:strVal val="visible"/>
                                      </p:to>
                                    </p:set>
                                    <p:animEffect transition="in" filter="fade">
                                      <p:cBhvr>
                                        <p:cTn id="61" dur="500"/>
                                        <p:tgtEl>
                                          <p:spTgt spid="50"/>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1"/>
                                        </p:tgtEl>
                                        <p:attrNameLst>
                                          <p:attrName>style.visibility</p:attrName>
                                        </p:attrNameLst>
                                      </p:cBhvr>
                                      <p:to>
                                        <p:strVal val="visible"/>
                                      </p:to>
                                    </p:set>
                                    <p:animEffect transition="in" filter="fade">
                                      <p:cBhvr>
                                        <p:cTn id="64" dur="500"/>
                                        <p:tgtEl>
                                          <p:spTgt spid="51"/>
                                        </p:tgtEl>
                                      </p:cBhvr>
                                    </p:animEffect>
                                  </p:childTnLst>
                                </p:cTn>
                              </p:par>
                              <p:par>
                                <p:cTn id="65" presetID="10" presetClass="entr" presetSubtype="0"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par>
                                <p:cTn id="68" presetID="10" presetClass="entr" presetSubtype="0" fill="hold" nodeType="withEffect">
                                  <p:stCondLst>
                                    <p:cond delay="0"/>
                                  </p:stCondLst>
                                  <p:childTnLst>
                                    <p:set>
                                      <p:cBhvr>
                                        <p:cTn id="69" dur="1" fill="hold">
                                          <p:stCondLst>
                                            <p:cond delay="0"/>
                                          </p:stCondLst>
                                        </p:cTn>
                                        <p:tgtEl>
                                          <p:spTgt spid="53"/>
                                        </p:tgtEl>
                                        <p:attrNameLst>
                                          <p:attrName>style.visibility</p:attrName>
                                        </p:attrNameLst>
                                      </p:cBhvr>
                                      <p:to>
                                        <p:strVal val="visible"/>
                                      </p:to>
                                    </p:set>
                                    <p:animEffect transition="in" filter="fade">
                                      <p:cBhvr>
                                        <p:cTn id="70" dur="500"/>
                                        <p:tgtEl>
                                          <p:spTgt spid="5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fade">
                                      <p:cBhvr>
                                        <p:cTn id="73" dur="500"/>
                                        <p:tgtEl>
                                          <p:spTgt spid="54"/>
                                        </p:tgtEl>
                                      </p:cBhvr>
                                    </p:animEffect>
                                  </p:childTnLst>
                                </p:cTn>
                              </p:par>
                              <p:par>
                                <p:cTn id="74" presetID="10" presetClass="entr" presetSubtype="0" fill="hold" nodeType="with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fade">
                                      <p:cBhvr>
                                        <p:cTn id="76" dur="500"/>
                                        <p:tgtEl>
                                          <p:spTgt spid="59"/>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60"/>
                                        </p:tgtEl>
                                        <p:attrNameLst>
                                          <p:attrName>style.visibility</p:attrName>
                                        </p:attrNameLst>
                                      </p:cBhvr>
                                      <p:to>
                                        <p:strVal val="visible"/>
                                      </p:to>
                                    </p:set>
                                    <p:animEffect transition="in" filter="fade">
                                      <p:cBhvr>
                                        <p:cTn id="79" dur="500"/>
                                        <p:tgtEl>
                                          <p:spTgt spid="60"/>
                                        </p:tgtEl>
                                      </p:cBhvr>
                                    </p:animEffect>
                                  </p:childTnLst>
                                </p:cTn>
                              </p:par>
                            </p:childTnLst>
                          </p:cTn>
                        </p:par>
                      </p:childTnLst>
                    </p:cTn>
                  </p:par>
                </p:childTnLst>
              </p:cTn>
              <p:nextCondLst>
                <p:cond evt="onClick" delay="0">
                  <p:tgtEl>
                    <p:spTgt spid="63"/>
                  </p:tgtEl>
                </p:cond>
              </p:nextCondLst>
            </p:seq>
          </p:childTnLst>
        </p:cTn>
      </p:par>
    </p:tnLst>
    <p:bldLst>
      <p:bldP spid="25" grpId="0"/>
      <p:bldP spid="31" grpId="0"/>
      <p:bldP spid="35" grpId="0"/>
      <p:bldP spid="36" grpId="0"/>
      <p:bldP spid="41" grpId="0"/>
      <p:bldP spid="50" grpId="0"/>
      <p:bldP spid="51" grpId="0"/>
      <p:bldP spid="54" grpId="0"/>
      <p:bldP spid="58" grpId="0"/>
      <p:bldP spid="60" grpId="0"/>
      <p:bldP spid="61" grpId="0" animBg="1"/>
      <p:bldP spid="62" grpId="0" animBg="1"/>
      <p:bldP spid="6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062E7A-9278-4528-8263-53DE220DA66A}"/>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9F3657BC-CB22-401D-883A-256DDBC6EEC7}"/>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Friction</a:t>
              </a:r>
              <a:endParaRPr lang="en-GB" sz="3200" dirty="0"/>
            </a:p>
          </p:txBody>
        </p:sp>
        <p:cxnSp>
          <p:nvCxnSpPr>
            <p:cNvPr id="4" name="Straight Connector 3">
              <a:extLst>
                <a:ext uri="{FF2B5EF4-FFF2-40B4-BE49-F238E27FC236}">
                  <a16:creationId xmlns:a16="http://schemas.microsoft.com/office/drawing/2014/main" id="{83BF24E0-5C6A-41ED-A460-99A32E6E972C}"/>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a:extLst>
              <a:ext uri="{FF2B5EF4-FFF2-40B4-BE49-F238E27FC236}">
                <a16:creationId xmlns:a16="http://schemas.microsoft.com/office/drawing/2014/main" id="{77EF3C0C-CFDA-49C1-B665-B27C8238460D}"/>
              </a:ext>
            </a:extLst>
          </p:cNvPr>
          <p:cNvSpPr txBox="1"/>
          <p:nvPr/>
        </p:nvSpPr>
        <p:spPr>
          <a:xfrm>
            <a:off x="755576" y="871646"/>
            <a:ext cx="7416824" cy="1200329"/>
          </a:xfrm>
          <a:prstGeom prst="rect">
            <a:avLst/>
          </a:prstGeom>
          <a:noFill/>
        </p:spPr>
        <p:txBody>
          <a:bodyPr wrap="square" rtlCol="0">
            <a:spAutoFit/>
          </a:bodyPr>
          <a:lstStyle/>
          <a:p>
            <a:r>
              <a:rPr lang="en-GB" dirty="0"/>
              <a:t>This ‘maximum friction’ depends on two things:</a:t>
            </a:r>
          </a:p>
          <a:p>
            <a:pPr marL="285750" indent="-285750">
              <a:buFont typeface="Arial" panose="020B0604020202020204" pitchFamily="34" charset="0"/>
              <a:buChar char="•"/>
            </a:pPr>
            <a:r>
              <a:rPr lang="en-GB" dirty="0"/>
              <a:t>How </a:t>
            </a:r>
            <a:r>
              <a:rPr lang="en-GB" b="1" dirty="0"/>
              <a:t>rough</a:t>
            </a:r>
            <a:r>
              <a:rPr lang="en-GB" dirty="0"/>
              <a:t> the surface is (i.e. the rougher the surface, the more force required before the block starts moving).</a:t>
            </a:r>
          </a:p>
          <a:p>
            <a:pPr marL="285750" indent="-285750">
              <a:buFont typeface="Arial" panose="020B0604020202020204" pitchFamily="34" charset="0"/>
              <a:buChar char="•"/>
            </a:pPr>
            <a:r>
              <a:rPr lang="en-GB" dirty="0"/>
              <a:t>How much the block is </a:t>
            </a:r>
            <a:r>
              <a:rPr lang="en-GB" b="1" dirty="0"/>
              <a:t>pressing into </a:t>
            </a:r>
            <a:r>
              <a:rPr lang="en-GB" dirty="0"/>
              <a:t>the surface.</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D1FD1AA-0595-4C4F-A0D9-EEF86862183E}"/>
                  </a:ext>
                </a:extLst>
              </p:cNvPr>
              <p:cNvSpPr txBox="1"/>
              <p:nvPr/>
            </p:nvSpPr>
            <p:spPr>
              <a:xfrm>
                <a:off x="305376" y="3058746"/>
                <a:ext cx="3744416" cy="206210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spcAft>
                    <a:spcPts val="1200"/>
                  </a:spcAft>
                </a:pPr>
                <a:r>
                  <a:rPr lang="en-GB" dirty="0">
                    <a:latin typeface="Wingdings" panose="05000000000000000000" pitchFamily="2" charset="2"/>
                  </a:rPr>
                  <a:t>!</a:t>
                </a:r>
                <a:r>
                  <a:rPr lang="en-GB" dirty="0"/>
                  <a:t> The maximum (limiting) friction acting on the two surfaces:</a:t>
                </a:r>
              </a:p>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𝑚𝑎𝑥</m:t>
                          </m:r>
                        </m:sub>
                      </m:sSub>
                      <m:r>
                        <a:rPr lang="en-GB" b="0" i="1" smtClean="0">
                          <a:latin typeface="Cambria Math" panose="02040503050406030204" pitchFamily="18" charset="0"/>
                        </a:rPr>
                        <m:t>=</m:t>
                      </m:r>
                      <m:r>
                        <a:rPr lang="en-GB" b="0" i="1" smtClean="0">
                          <a:latin typeface="Cambria Math" panose="02040503050406030204" pitchFamily="18" charset="0"/>
                        </a:rPr>
                        <m:t>𝜇</m:t>
                      </m:r>
                      <m:r>
                        <a:rPr lang="en-GB" b="0" i="1" smtClean="0">
                          <a:latin typeface="Cambria Math" panose="02040503050406030204" pitchFamily="18" charset="0"/>
                        </a:rPr>
                        <m:t>𝑁</m:t>
                      </m:r>
                    </m:oMath>
                  </m:oMathPara>
                </a14:m>
                <a:endParaRPr lang="en-GB" dirty="0"/>
              </a:p>
              <a:p>
                <a:pPr>
                  <a:spcBef>
                    <a:spcPts val="1200"/>
                  </a:spcBef>
                </a:pPr>
                <a:r>
                  <a:rPr lang="en-GB" dirty="0"/>
                  <a:t>where </a:t>
                </a:r>
                <a14:m>
                  <m:oMath xmlns:m="http://schemas.openxmlformats.org/officeDocument/2006/math">
                    <m:r>
                      <a:rPr lang="en-GB" b="0" i="1" smtClean="0">
                        <a:latin typeface="Cambria Math" panose="02040503050406030204" pitchFamily="18" charset="0"/>
                      </a:rPr>
                      <m:t>𝜇</m:t>
                    </m:r>
                  </m:oMath>
                </a14:m>
                <a:r>
                  <a:rPr lang="en-GB" dirty="0"/>
                  <a:t> is the coefficient of friction and </a:t>
                </a:r>
                <a14:m>
                  <m:oMath xmlns:m="http://schemas.openxmlformats.org/officeDocument/2006/math">
                    <m:r>
                      <a:rPr lang="en-GB" i="1">
                        <a:latin typeface="Cambria Math" panose="02040503050406030204" pitchFamily="18" charset="0"/>
                      </a:rPr>
                      <m:t>𝑁</m:t>
                    </m:r>
                  </m:oMath>
                </a14:m>
                <a:r>
                  <a:rPr lang="en-GB" dirty="0"/>
                  <a:t> is the normal support force acting on the supported object.</a:t>
                </a:r>
              </a:p>
            </p:txBody>
          </p:sp>
        </mc:Choice>
        <mc:Fallback>
          <p:sp>
            <p:nvSpPr>
              <p:cNvPr id="7" name="TextBox 6">
                <a:extLst>
                  <a:ext uri="{FF2B5EF4-FFF2-40B4-BE49-F238E27FC236}">
                    <a16:creationId xmlns:a16="http://schemas.microsoft.com/office/drawing/2014/main" id="{6D1FD1AA-0595-4C4F-A0D9-EEF86862183E}"/>
                  </a:ext>
                </a:extLst>
              </p:cNvPr>
              <p:cNvSpPr txBox="1">
                <a:spLocks noRot="1" noChangeAspect="1" noMove="1" noResize="1" noEditPoints="1" noAdjustHandles="1" noChangeArrowheads="1" noChangeShapeType="1" noTextEdit="1"/>
              </p:cNvSpPr>
              <p:nvPr/>
            </p:nvSpPr>
            <p:spPr>
              <a:xfrm>
                <a:off x="305376" y="3058746"/>
                <a:ext cx="3744416" cy="2062103"/>
              </a:xfrm>
              <a:prstGeom prst="rect">
                <a:avLst/>
              </a:prstGeom>
              <a:blipFill>
                <a:blip r:embed="rId2"/>
                <a:stretch>
                  <a:fillRect l="-971" t="-1462" b="-3216"/>
                </a:stretch>
              </a:blipFill>
            </p:spPr>
            <p:txBody>
              <a:bodyPr/>
              <a:lstStyle/>
              <a:p>
                <a:r>
                  <a:rPr lang="en-GB">
                    <a:noFill/>
                  </a:rPr>
                  <a:t> </a:t>
                </a:r>
              </a:p>
            </p:txBody>
          </p:sp>
        </mc:Fallback>
      </mc:AlternateContent>
      <p:sp>
        <p:nvSpPr>
          <p:cNvPr id="8" name="Rectangle 7">
            <a:extLst>
              <a:ext uri="{FF2B5EF4-FFF2-40B4-BE49-F238E27FC236}">
                <a16:creationId xmlns:a16="http://schemas.microsoft.com/office/drawing/2014/main" id="{BA2C554A-E1D3-4075-A9BB-F5F7886BE073}"/>
              </a:ext>
            </a:extLst>
          </p:cNvPr>
          <p:cNvSpPr/>
          <p:nvPr/>
        </p:nvSpPr>
        <p:spPr>
          <a:xfrm>
            <a:off x="1121523" y="1222588"/>
            <a:ext cx="7041401" cy="5014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a:extLst>
              <a:ext uri="{FF2B5EF4-FFF2-40B4-BE49-F238E27FC236}">
                <a16:creationId xmlns:a16="http://schemas.microsoft.com/office/drawing/2014/main" id="{B17F5BF3-6341-4C4E-9EAE-A632B495AE64}"/>
              </a:ext>
            </a:extLst>
          </p:cNvPr>
          <p:cNvSpPr/>
          <p:nvPr/>
        </p:nvSpPr>
        <p:spPr>
          <a:xfrm>
            <a:off x="1130999" y="1724025"/>
            <a:ext cx="7041401" cy="7345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F0E6835-EE64-4F82-905C-70167852B92D}"/>
                  </a:ext>
                </a:extLst>
              </p:cNvPr>
              <p:cNvSpPr txBox="1"/>
              <p:nvPr/>
            </p:nvSpPr>
            <p:spPr>
              <a:xfrm>
                <a:off x="5071159" y="2734395"/>
                <a:ext cx="3628224" cy="307777"/>
              </a:xfrm>
              <a:prstGeom prst="rect">
                <a:avLst/>
              </a:prstGeom>
              <a:noFill/>
            </p:spPr>
            <p:txBody>
              <a:bodyPr wrap="square" rtlCol="0">
                <a:spAutoFit/>
              </a:bodyPr>
              <a:lstStyle/>
              <a:p>
                <a:r>
                  <a:rPr lang="en-GB" sz="1400" dirty="0"/>
                  <a:t>Example </a:t>
                </a:r>
                <a14:m>
                  <m:oMath xmlns:m="http://schemas.openxmlformats.org/officeDocument/2006/math">
                    <m:r>
                      <a:rPr lang="en-GB" sz="1400" b="0" i="1" smtClean="0">
                        <a:latin typeface="Cambria Math" panose="02040503050406030204" pitchFamily="18" charset="0"/>
                      </a:rPr>
                      <m:t>𝜇</m:t>
                    </m:r>
                  </m:oMath>
                </a14:m>
                <a:r>
                  <a:rPr lang="en-GB" sz="1400" dirty="0"/>
                  <a:t>: (source physlink.com)</a:t>
                </a:r>
              </a:p>
            </p:txBody>
          </p:sp>
        </mc:Choice>
        <mc:Fallback xmlns="">
          <p:sp>
            <p:nvSpPr>
              <p:cNvPr id="11" name="TextBox 10">
                <a:extLst>
                  <a:ext uri="{FF2B5EF4-FFF2-40B4-BE49-F238E27FC236}">
                    <a16:creationId xmlns:a16="http://schemas.microsoft.com/office/drawing/2014/main" id="{5F0E6835-EE64-4F82-905C-70167852B92D}"/>
                  </a:ext>
                </a:extLst>
              </p:cNvPr>
              <p:cNvSpPr txBox="1">
                <a:spLocks noRot="1" noChangeAspect="1" noMove="1" noResize="1" noEditPoints="1" noAdjustHandles="1" noChangeArrowheads="1" noChangeShapeType="1" noTextEdit="1"/>
              </p:cNvSpPr>
              <p:nvPr/>
            </p:nvSpPr>
            <p:spPr>
              <a:xfrm>
                <a:off x="5071159" y="2734395"/>
                <a:ext cx="3628224" cy="307777"/>
              </a:xfrm>
              <a:prstGeom prst="rect">
                <a:avLst/>
              </a:prstGeom>
              <a:blipFill>
                <a:blip r:embed="rId5"/>
                <a:stretch>
                  <a:fillRect l="-504" t="-4000" b="-20000"/>
                </a:stretch>
              </a:blipFill>
            </p:spPr>
            <p:txBody>
              <a:bodyPr/>
              <a:lstStyle/>
              <a:p>
                <a:r>
                  <a:rPr lang="en-GB">
                    <a:noFill/>
                  </a:rPr>
                  <a:t> </a:t>
                </a:r>
              </a:p>
            </p:txBody>
          </p:sp>
        </mc:Fallback>
      </mc:AlternateContent>
      <p:pic>
        <p:nvPicPr>
          <p:cNvPr id="12" name="Picture 11">
            <a:extLst>
              <a:ext uri="{FF2B5EF4-FFF2-40B4-BE49-F238E27FC236}">
                <a16:creationId xmlns:a16="http://schemas.microsoft.com/office/drawing/2014/main" id="{D0C6D0F6-20DE-3C61-257C-1E2427273D57}"/>
              </a:ext>
            </a:extLst>
          </p:cNvPr>
          <p:cNvPicPr>
            <a:picLocks noChangeAspect="1"/>
          </p:cNvPicPr>
          <p:nvPr/>
        </p:nvPicPr>
        <p:blipFill>
          <a:blip r:embed="rId6"/>
          <a:stretch>
            <a:fillRect/>
          </a:stretch>
        </p:blipFill>
        <p:spPr>
          <a:xfrm>
            <a:off x="4957038" y="3032432"/>
            <a:ext cx="3742345" cy="3411164"/>
          </a:xfrm>
          <a:prstGeom prst="rect">
            <a:avLst/>
          </a:prstGeom>
        </p:spPr>
      </p:pic>
    </p:spTree>
    <p:extLst>
      <p:ext uri="{BB962C8B-B14F-4D97-AF65-F5344CB8AC3E}">
        <p14:creationId xmlns:p14="http://schemas.microsoft.com/office/powerpoint/2010/main" val="57841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7" restart="whenNotActive" fill="hold" evtFilter="cancelBubble" nodeType="interactiveSeq">
                <p:stCondLst>
                  <p:cond evt="onClick" delay="0">
                    <p:tgtEl>
                      <p:spTgt spid="9"/>
                    </p:tgtEl>
                  </p:cond>
                </p:stCondLst>
                <p:endSync evt="end" delay="0">
                  <p:rtn val="all"/>
                </p:endSync>
                <p:childTnLst>
                  <p:par>
                    <p:cTn id="18" fill="hold">
                      <p:stCondLst>
                        <p:cond delay="0"/>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animBg="1"/>
      <p:bldP spid="8" grpId="0" animBg="1"/>
      <p:bldP spid="9"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B2BF2A6-BDE7-42A1-B112-6F0483EAD632}"/>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47E7535A-3CB2-4438-9C1F-FF5D0DC5DBFE}"/>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Example</a:t>
              </a:r>
              <a:endParaRPr lang="en-GB" sz="3200" dirty="0"/>
            </a:p>
          </p:txBody>
        </p:sp>
        <p:cxnSp>
          <p:nvCxnSpPr>
            <p:cNvPr id="4" name="Straight Connector 3">
              <a:extLst>
                <a:ext uri="{FF2B5EF4-FFF2-40B4-BE49-F238E27FC236}">
                  <a16:creationId xmlns:a16="http://schemas.microsoft.com/office/drawing/2014/main" id="{72BC9DD6-D32D-4155-A99A-33B1B2BAF8EF}"/>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6" name="TextBox 5">
            <a:extLst>
              <a:ext uri="{FF2B5EF4-FFF2-40B4-BE49-F238E27FC236}">
                <a16:creationId xmlns:a16="http://schemas.microsoft.com/office/drawing/2014/main" id="{CE4BDCE1-A988-4307-B2D9-B71E7D7E423C}"/>
              </a:ext>
            </a:extLst>
          </p:cNvPr>
          <p:cNvSpPr txBox="1"/>
          <p:nvPr/>
        </p:nvSpPr>
        <p:spPr>
          <a:xfrm>
            <a:off x="539552" y="764704"/>
            <a:ext cx="4296677" cy="181588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600" dirty="0"/>
              <a:t>[Textbook] A particle of mass 5kg is pulled along a rough horizontal surface by a horizontal force of magnitude 20N. The coefficient of friction between the particle and the floor is 0.2. Calculate:</a:t>
            </a:r>
          </a:p>
          <a:p>
            <a:pPr marL="342900" indent="-342900">
              <a:buAutoNum type="alphaLcParenBoth"/>
            </a:pPr>
            <a:r>
              <a:rPr lang="en-GB" sz="1600" dirty="0"/>
              <a:t>the magnitude of frictional force</a:t>
            </a:r>
          </a:p>
          <a:p>
            <a:pPr marL="342900" indent="-342900">
              <a:buAutoNum type="alphaLcParenBoth"/>
            </a:pPr>
            <a:r>
              <a:rPr lang="en-GB" sz="1600" dirty="0"/>
              <a:t>the acceleration of the particle.</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F103925-C43D-42AD-94F2-2B78A597ABAB}"/>
                  </a:ext>
                </a:extLst>
              </p:cNvPr>
              <p:cNvSpPr txBox="1"/>
              <p:nvPr/>
            </p:nvSpPr>
            <p:spPr>
              <a:xfrm>
                <a:off x="5112472" y="1000199"/>
                <a:ext cx="2304256"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Note:</a:t>
                </a:r>
                <a:r>
                  <a:rPr lang="en-GB" sz="1400" dirty="0"/>
                  <a:t> The particle is moving, so friction will be at its maximum limit, i.e. </a:t>
                </a:r>
                <a14:m>
                  <m:oMath xmlns:m="http://schemas.openxmlformats.org/officeDocument/2006/math">
                    <m:r>
                      <a:rPr lang="en-GB" sz="1400" b="0" i="1" smtClean="0">
                        <a:latin typeface="Cambria Math" panose="02040503050406030204" pitchFamily="18" charset="0"/>
                      </a:rPr>
                      <m:t>𝜇</m:t>
                    </m:r>
                    <m:r>
                      <a:rPr lang="en-GB" sz="1400" b="0" i="1" smtClean="0">
                        <a:latin typeface="Cambria Math" panose="02040503050406030204" pitchFamily="18" charset="0"/>
                      </a:rPr>
                      <m:t>𝑁</m:t>
                    </m:r>
                  </m:oMath>
                </a14:m>
                <a:r>
                  <a:rPr lang="en-GB" sz="1400" dirty="0"/>
                  <a:t>.</a:t>
                </a:r>
              </a:p>
            </p:txBody>
          </p:sp>
        </mc:Choice>
        <mc:Fallback>
          <p:sp>
            <p:nvSpPr>
              <p:cNvPr id="7" name="TextBox 6">
                <a:extLst>
                  <a:ext uri="{FF2B5EF4-FFF2-40B4-BE49-F238E27FC236}">
                    <a16:creationId xmlns:a16="http://schemas.microsoft.com/office/drawing/2014/main" id="{2F103925-C43D-42AD-94F2-2B78A597ABAB}"/>
                  </a:ext>
                </a:extLst>
              </p:cNvPr>
              <p:cNvSpPr txBox="1">
                <a:spLocks noRot="1" noChangeAspect="1" noMove="1" noResize="1" noEditPoints="1" noAdjustHandles="1" noChangeArrowheads="1" noChangeShapeType="1" noTextEdit="1"/>
              </p:cNvSpPr>
              <p:nvPr/>
            </p:nvSpPr>
            <p:spPr>
              <a:xfrm>
                <a:off x="5112472" y="1000199"/>
                <a:ext cx="2304256" cy="738664"/>
              </a:xfrm>
              <a:prstGeom prst="rect">
                <a:avLst/>
              </a:prstGeom>
              <a:blipFill>
                <a:blip r:embed="rId2"/>
                <a:stretch>
                  <a:fillRect l="-262" b="-640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2D6C43B-5EF4-409B-A773-E779B7D4E8AC}"/>
                  </a:ext>
                </a:extLst>
              </p:cNvPr>
              <p:cNvSpPr txBox="1"/>
              <p:nvPr/>
            </p:nvSpPr>
            <p:spPr>
              <a:xfrm>
                <a:off x="4825691" y="4108232"/>
                <a:ext cx="3236130" cy="1754326"/>
              </a:xfrm>
              <a:prstGeom prst="rect">
                <a:avLst/>
              </a:prstGeom>
              <a:noFill/>
            </p:spPr>
            <p:txBody>
              <a:bodyPr wrap="square" rtlCol="0">
                <a:spAutoFit/>
              </a:bodyPr>
              <a:lstStyle/>
              <a:p>
                <a:br>
                  <a:rPr lang="en-GB" b="0" dirty="0">
                    <a:ea typeface="Cambria Math" panose="02040503050406030204" pitchFamily="18" charset="0"/>
                  </a:rPr>
                </a:br>
                <a14:m>
                  <m:oMath xmlns:m="http://schemas.openxmlformats.org/officeDocument/2006/math">
                    <m:r>
                      <a:rPr lang="en-GB" b="0" i="1" smtClean="0">
                        <a:latin typeface="Cambria Math" panose="02040503050406030204" pitchFamily="18" charset="0"/>
                        <a:ea typeface="Cambria Math" panose="02040503050406030204" pitchFamily="18" charset="0"/>
                      </a:rPr>
                      <m:t>𝑅</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m:t>
                        </m:r>
                      </m:e>
                    </m:d>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=5</m:t>
                    </m:r>
                    <m:r>
                      <a:rPr lang="en-GB" b="0" i="1" smtClean="0">
                        <a:latin typeface="Cambria Math" panose="02040503050406030204" pitchFamily="18" charset="0"/>
                        <a:ea typeface="Cambria Math" panose="02040503050406030204" pitchFamily="18" charset="0"/>
                      </a:rPr>
                      <m:t>𝑔</m:t>
                    </m:r>
                  </m:oMath>
                </a14:m>
                <a:r>
                  <a:rPr lang="en-GB" b="0" dirty="0">
                    <a:ea typeface="Cambria Math" panose="02040503050406030204" pitchFamily="18" charset="0"/>
                  </a:rPr>
                  <a:t> </a:t>
                </a:r>
              </a:p>
              <a:p>
                <a:br>
                  <a:rPr lang="en-GB" b="0" dirty="0">
                    <a:ea typeface="Cambria Math" panose="02040503050406030204" pitchFamily="18" charset="0"/>
                  </a:rPr>
                </a:br>
                <a14:m>
                  <m:oMath xmlns:m="http://schemas.openxmlformats.org/officeDocument/2006/math">
                    <m:r>
                      <a:rPr lang="en-GB" i="1">
                        <a:latin typeface="Cambria Math" panose="02040503050406030204" pitchFamily="18" charset="0"/>
                        <a:ea typeface="Cambria Math" panose="02040503050406030204" pitchFamily="18" charset="0"/>
                      </a:rPr>
                      <m:t>𝑅</m:t>
                    </m:r>
                    <m:d>
                      <m:dPr>
                        <m:ctrlPr>
                          <a:rPr lang="en-GB" i="1">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m:t>
                        </m:r>
                      </m:e>
                    </m:d>
                    <m:r>
                      <a:rPr lang="en-GB" i="1">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20−</m:t>
                    </m:r>
                    <m:r>
                      <a:rPr lang="en-GB" b="0"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=5</m:t>
                    </m:r>
                    <m:r>
                      <a:rPr lang="en-GB" b="0" i="1" smtClean="0">
                        <a:latin typeface="Cambria Math" panose="02040503050406030204" pitchFamily="18" charset="0"/>
                        <a:ea typeface="Cambria Math" panose="02040503050406030204" pitchFamily="18" charset="0"/>
                      </a:rPr>
                      <m:t>𝑎</m:t>
                    </m:r>
                  </m:oMath>
                </a14:m>
                <a:r>
                  <a:rPr lang="en-GB" b="0" dirty="0">
                    <a:ea typeface="Cambria Math" panose="02040503050406030204" pitchFamily="18" charset="0"/>
                  </a:rPr>
                  <a:t> </a:t>
                </a:r>
                <a:br>
                  <a:rPr lang="en-GB" b="0" dirty="0">
                    <a:ea typeface="Cambria Math" panose="02040503050406030204" pitchFamily="18" charset="0"/>
                  </a:rPr>
                </a:br>
                <a:r>
                  <a:rPr lang="en-GB" b="0" dirty="0">
                    <a:ea typeface="Cambria Math" panose="02040503050406030204" pitchFamily="18" charset="0"/>
                  </a:rPr>
                  <a:t>                 </a:t>
                </a:r>
                <a14:m>
                  <m:oMath xmlns:m="http://schemas.openxmlformats.org/officeDocument/2006/math">
                    <m:r>
                      <a:rPr lang="en-GB" b="0" i="1" smtClean="0">
                        <a:latin typeface="Cambria Math" panose="02040503050406030204" pitchFamily="18" charset="0"/>
                        <a:ea typeface="Cambria Math" panose="02040503050406030204" pitchFamily="18" charset="0"/>
                      </a:rPr>
                      <m:t>20−0.2</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5</m:t>
                        </m:r>
                        <m:r>
                          <a:rPr lang="en-GB" b="0" i="1" smtClean="0">
                            <a:latin typeface="Cambria Math" panose="02040503050406030204" pitchFamily="18" charset="0"/>
                            <a:ea typeface="Cambria Math" panose="02040503050406030204" pitchFamily="18" charset="0"/>
                          </a:rPr>
                          <m:t>𝑔</m:t>
                        </m:r>
                      </m:e>
                    </m:d>
                    <m:r>
                      <a:rPr lang="en-GB" b="0" i="1" smtClean="0">
                        <a:latin typeface="Cambria Math" panose="02040503050406030204" pitchFamily="18" charset="0"/>
                        <a:ea typeface="Cambria Math" panose="02040503050406030204" pitchFamily="18" charset="0"/>
                      </a:rPr>
                      <m:t>=5</m:t>
                    </m:r>
                    <m:r>
                      <a:rPr lang="en-GB" b="0" i="1" smtClean="0">
                        <a:latin typeface="Cambria Math" panose="02040503050406030204" pitchFamily="18" charset="0"/>
                        <a:ea typeface="Cambria Math" panose="02040503050406030204" pitchFamily="18" charset="0"/>
                      </a:rPr>
                      <m:t>𝑎</m:t>
                    </m:r>
                  </m:oMath>
                </a14:m>
                <a:r>
                  <a:rPr lang="en-GB" b="0" dirty="0">
                    <a:ea typeface="Cambria Math" panose="02040503050406030204" pitchFamily="18" charset="0"/>
                  </a:rPr>
                  <a:t> </a:t>
                </a:r>
                <a:br>
                  <a:rPr lang="en-GB" b="0" dirty="0">
                    <a:ea typeface="Cambria Math" panose="02040503050406030204" pitchFamily="18" charset="0"/>
                  </a:rPr>
                </a:br>
                <a:r>
                  <a:rPr lang="en-GB" b="0" dirty="0">
                    <a:ea typeface="Cambria Math" panose="02040503050406030204" pitchFamily="18" charset="0"/>
                  </a:rPr>
                  <a:t>                 </a:t>
                </a:r>
                <a14:m>
                  <m:oMath xmlns:m="http://schemas.openxmlformats.org/officeDocument/2006/math">
                    <m:r>
                      <a:rPr lang="en-GB" b="0" i="1" smtClean="0">
                        <a:latin typeface="Cambria Math" panose="02040503050406030204" pitchFamily="18" charset="0"/>
                        <a:ea typeface="Cambria Math" panose="02040503050406030204" pitchFamily="18" charset="0"/>
                      </a:rPr>
                      <m:t>𝑎</m:t>
                    </m:r>
                    <m:r>
                      <a:rPr lang="en-GB" b="0" i="1" smtClean="0">
                        <a:latin typeface="Cambria Math" panose="02040503050406030204" pitchFamily="18" charset="0"/>
                        <a:ea typeface="Cambria Math" panose="02040503050406030204" pitchFamily="18" charset="0"/>
                      </a:rPr>
                      <m:t>=2.0 </m:t>
                    </m:r>
                    <m:r>
                      <a:rPr lang="en-GB" b="0" i="1" smtClean="0">
                        <a:latin typeface="Cambria Math" panose="02040503050406030204" pitchFamily="18" charset="0"/>
                        <a:ea typeface="Cambria Math" panose="02040503050406030204" pitchFamily="18" charset="0"/>
                      </a:rPr>
                      <m:t>𝑚</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𝑠</m:t>
                        </m:r>
                      </m:e>
                      <m:sup>
                        <m:r>
                          <a:rPr lang="en-GB" b="0" i="1" smtClean="0">
                            <a:latin typeface="Cambria Math" panose="02040503050406030204" pitchFamily="18" charset="0"/>
                            <a:ea typeface="Cambria Math" panose="02040503050406030204" pitchFamily="18" charset="0"/>
                          </a:rPr>
                          <m:t>−2</m:t>
                        </m:r>
                      </m:sup>
                    </m:sSup>
                  </m:oMath>
                </a14:m>
                <a:r>
                  <a:rPr lang="en-GB" i="1" dirty="0">
                    <a:latin typeface="Cambria Math" panose="02040503050406030204" pitchFamily="18" charset="0"/>
                    <a:ea typeface="Cambria Math" panose="02040503050406030204" pitchFamily="18" charset="0"/>
                  </a:rPr>
                  <a:t> </a:t>
                </a:r>
              </a:p>
            </p:txBody>
          </p:sp>
        </mc:Choice>
        <mc:Fallback>
          <p:sp>
            <p:nvSpPr>
              <p:cNvPr id="8" name="TextBox 7">
                <a:extLst>
                  <a:ext uri="{FF2B5EF4-FFF2-40B4-BE49-F238E27FC236}">
                    <a16:creationId xmlns:a16="http://schemas.microsoft.com/office/drawing/2014/main" id="{32D6C43B-5EF4-409B-A773-E779B7D4E8AC}"/>
                  </a:ext>
                </a:extLst>
              </p:cNvPr>
              <p:cNvSpPr txBox="1">
                <a:spLocks noRot="1" noChangeAspect="1" noMove="1" noResize="1" noEditPoints="1" noAdjustHandles="1" noChangeArrowheads="1" noChangeShapeType="1" noTextEdit="1"/>
              </p:cNvSpPr>
              <p:nvPr/>
            </p:nvSpPr>
            <p:spPr>
              <a:xfrm>
                <a:off x="4825691" y="4108232"/>
                <a:ext cx="3236130" cy="1754326"/>
              </a:xfrm>
              <a:prstGeom prst="rect">
                <a:avLst/>
              </a:prstGeom>
              <a:blipFill>
                <a:blip r:embed="rId3"/>
                <a:stretch>
                  <a:fillRect/>
                </a:stretch>
              </a:blipFill>
            </p:spPr>
            <p:txBody>
              <a:bodyPr/>
              <a:lstStyle/>
              <a:p>
                <a:r>
                  <a:rPr lang="en-GB">
                    <a:noFill/>
                  </a:rPr>
                  <a:t> </a:t>
                </a:r>
              </a:p>
            </p:txBody>
          </p:sp>
        </mc:Fallback>
      </mc:AlternateContent>
      <p:cxnSp>
        <p:nvCxnSpPr>
          <p:cNvPr id="9" name="Straight Connector 8">
            <a:extLst>
              <a:ext uri="{FF2B5EF4-FFF2-40B4-BE49-F238E27FC236}">
                <a16:creationId xmlns:a16="http://schemas.microsoft.com/office/drawing/2014/main" id="{70B3A203-4C3F-4AF6-A4F2-FEE11A92DFE4}"/>
              </a:ext>
            </a:extLst>
          </p:cNvPr>
          <p:cNvCxnSpPr>
            <a:cxnSpLocks/>
          </p:cNvCxnSpPr>
          <p:nvPr/>
        </p:nvCxnSpPr>
        <p:spPr>
          <a:xfrm>
            <a:off x="827584" y="4149080"/>
            <a:ext cx="3384376" cy="1"/>
          </a:xfrm>
          <a:prstGeom prst="line">
            <a:avLst/>
          </a:prstGeom>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CE5B7D12-E7BF-47B3-AEFF-410A071E7436}"/>
              </a:ext>
            </a:extLst>
          </p:cNvPr>
          <p:cNvSpPr/>
          <p:nvPr/>
        </p:nvSpPr>
        <p:spPr>
          <a:xfrm>
            <a:off x="2051720" y="3717035"/>
            <a:ext cx="648072" cy="432046"/>
          </a:xfrm>
          <a:prstGeom prst="rect">
            <a:avLst/>
          </a:prstGeom>
          <a:pattFill prst="pct90">
            <a:fgClr>
              <a:schemeClr val="bg1">
                <a:lumMod val="50000"/>
              </a:schemeClr>
            </a:fgClr>
            <a:bgClr>
              <a:schemeClr val="bg1"/>
            </a:bgClr>
          </a:pattFill>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100" dirty="0"/>
          </a:p>
        </p:txBody>
      </p:sp>
      <p:cxnSp>
        <p:nvCxnSpPr>
          <p:cNvPr id="11" name="Straight Arrow Connector 10">
            <a:extLst>
              <a:ext uri="{FF2B5EF4-FFF2-40B4-BE49-F238E27FC236}">
                <a16:creationId xmlns:a16="http://schemas.microsoft.com/office/drawing/2014/main" id="{83AF53EA-C879-4608-8C22-214AA35A83D6}"/>
              </a:ext>
            </a:extLst>
          </p:cNvPr>
          <p:cNvCxnSpPr>
            <a:cxnSpLocks/>
          </p:cNvCxnSpPr>
          <p:nvPr/>
        </p:nvCxnSpPr>
        <p:spPr>
          <a:xfrm flipH="1">
            <a:off x="2385839" y="4146014"/>
            <a:ext cx="1184" cy="2556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2D9E3BA-47A1-487B-A4A6-0E53280EE754}"/>
                  </a:ext>
                </a:extLst>
              </p:cNvPr>
              <p:cNvSpPr txBox="1"/>
              <p:nvPr/>
            </p:nvSpPr>
            <p:spPr>
              <a:xfrm>
                <a:off x="3112268" y="3769816"/>
                <a:ext cx="5248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1"/>
                          </a:solidFill>
                          <a:latin typeface="Cambria Math" panose="02040503050406030204" pitchFamily="18" charset="0"/>
                        </a:rPr>
                        <m:t>20</m:t>
                      </m:r>
                    </m:oMath>
                  </m:oMathPara>
                </a14:m>
                <a:endParaRPr lang="en-GB" sz="1400" dirty="0">
                  <a:solidFill>
                    <a:schemeClr val="accent1"/>
                  </a:solidFill>
                </a:endParaRPr>
              </a:p>
            </p:txBody>
          </p:sp>
        </mc:Choice>
        <mc:Fallback xmlns="">
          <p:sp>
            <p:nvSpPr>
              <p:cNvPr id="12" name="TextBox 11">
                <a:extLst>
                  <a:ext uri="{FF2B5EF4-FFF2-40B4-BE49-F238E27FC236}">
                    <a16:creationId xmlns:a16="http://schemas.microsoft.com/office/drawing/2014/main" id="{A2D9E3BA-47A1-487B-A4A6-0E53280EE754}"/>
                  </a:ext>
                </a:extLst>
              </p:cNvPr>
              <p:cNvSpPr txBox="1">
                <a:spLocks noRot="1" noChangeAspect="1" noMove="1" noResize="1" noEditPoints="1" noAdjustHandles="1" noChangeArrowheads="1" noChangeShapeType="1" noTextEdit="1"/>
              </p:cNvSpPr>
              <p:nvPr/>
            </p:nvSpPr>
            <p:spPr>
              <a:xfrm>
                <a:off x="3112268" y="3769816"/>
                <a:ext cx="524866" cy="307777"/>
              </a:xfrm>
              <a:prstGeom prst="rect">
                <a:avLst/>
              </a:prstGeom>
              <a:blipFill>
                <a:blip r:embed="rId4"/>
                <a:stretch>
                  <a:fillRect/>
                </a:stretch>
              </a:blipFill>
            </p:spPr>
            <p:txBody>
              <a:bodyPr/>
              <a:lstStyle/>
              <a:p>
                <a:r>
                  <a:rPr lang="en-GB">
                    <a:noFill/>
                  </a:rPr>
                  <a:t> </a:t>
                </a:r>
              </a:p>
            </p:txBody>
          </p:sp>
        </mc:Fallback>
      </mc:AlternateContent>
      <p:cxnSp>
        <p:nvCxnSpPr>
          <p:cNvPr id="13" name="Straight Arrow Connector 12">
            <a:extLst>
              <a:ext uri="{FF2B5EF4-FFF2-40B4-BE49-F238E27FC236}">
                <a16:creationId xmlns:a16="http://schemas.microsoft.com/office/drawing/2014/main" id="{409148B2-FA83-4F8C-B347-7FEB9A0FCD25}"/>
              </a:ext>
            </a:extLst>
          </p:cNvPr>
          <p:cNvCxnSpPr>
            <a:cxnSpLocks/>
          </p:cNvCxnSpPr>
          <p:nvPr/>
        </p:nvCxnSpPr>
        <p:spPr>
          <a:xfrm flipV="1">
            <a:off x="2385281" y="3458691"/>
            <a:ext cx="558" cy="2678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40049CA-25B3-4724-A95F-AB973678B63B}"/>
                  </a:ext>
                </a:extLst>
              </p:cNvPr>
              <p:cNvSpPr txBox="1"/>
              <p:nvPr/>
            </p:nvSpPr>
            <p:spPr>
              <a:xfrm>
                <a:off x="2136791" y="3147448"/>
                <a:ext cx="5248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1"/>
                          </a:solidFill>
                          <a:latin typeface="Cambria Math" panose="02040503050406030204" pitchFamily="18" charset="0"/>
                        </a:rPr>
                        <m:t>𝑁</m:t>
                      </m:r>
                    </m:oMath>
                  </m:oMathPara>
                </a14:m>
                <a:endParaRPr lang="en-GB" sz="1400" dirty="0">
                  <a:solidFill>
                    <a:schemeClr val="accent1"/>
                  </a:solidFill>
                </a:endParaRPr>
              </a:p>
            </p:txBody>
          </p:sp>
        </mc:Choice>
        <mc:Fallback>
          <p:sp>
            <p:nvSpPr>
              <p:cNvPr id="14" name="TextBox 13">
                <a:extLst>
                  <a:ext uri="{FF2B5EF4-FFF2-40B4-BE49-F238E27FC236}">
                    <a16:creationId xmlns:a16="http://schemas.microsoft.com/office/drawing/2014/main" id="{040049CA-25B3-4724-A95F-AB973678B63B}"/>
                  </a:ext>
                </a:extLst>
              </p:cNvPr>
              <p:cNvSpPr txBox="1">
                <a:spLocks noRot="1" noChangeAspect="1" noMove="1" noResize="1" noEditPoints="1" noAdjustHandles="1" noChangeArrowheads="1" noChangeShapeType="1" noTextEdit="1"/>
              </p:cNvSpPr>
              <p:nvPr/>
            </p:nvSpPr>
            <p:spPr>
              <a:xfrm>
                <a:off x="2136791" y="3147448"/>
                <a:ext cx="524866" cy="307777"/>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9BF624D-C0F6-423F-BD72-FB9DEF0FE5EF}"/>
                  </a:ext>
                </a:extLst>
              </p:cNvPr>
              <p:cNvSpPr txBox="1"/>
              <p:nvPr/>
            </p:nvSpPr>
            <p:spPr>
              <a:xfrm>
                <a:off x="2154944" y="4389971"/>
                <a:ext cx="5248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1"/>
                          </a:solidFill>
                          <a:latin typeface="Cambria Math" panose="02040503050406030204" pitchFamily="18" charset="0"/>
                        </a:rPr>
                        <m:t>5</m:t>
                      </m:r>
                      <m:r>
                        <a:rPr lang="en-GB" sz="1400" b="0" i="1" smtClean="0">
                          <a:solidFill>
                            <a:schemeClr val="accent1"/>
                          </a:solidFill>
                          <a:latin typeface="Cambria Math" panose="02040503050406030204" pitchFamily="18" charset="0"/>
                        </a:rPr>
                        <m:t>𝑔</m:t>
                      </m:r>
                    </m:oMath>
                  </m:oMathPara>
                </a14:m>
                <a:endParaRPr lang="en-GB" sz="1400" dirty="0">
                  <a:solidFill>
                    <a:schemeClr val="accent1"/>
                  </a:solidFill>
                </a:endParaRPr>
              </a:p>
            </p:txBody>
          </p:sp>
        </mc:Choice>
        <mc:Fallback xmlns="">
          <p:sp>
            <p:nvSpPr>
              <p:cNvPr id="17" name="TextBox 16">
                <a:extLst>
                  <a:ext uri="{FF2B5EF4-FFF2-40B4-BE49-F238E27FC236}">
                    <a16:creationId xmlns:a16="http://schemas.microsoft.com/office/drawing/2014/main" id="{89BF624D-C0F6-423F-BD72-FB9DEF0FE5EF}"/>
                  </a:ext>
                </a:extLst>
              </p:cNvPr>
              <p:cNvSpPr txBox="1">
                <a:spLocks noRot="1" noChangeAspect="1" noMove="1" noResize="1" noEditPoints="1" noAdjustHandles="1" noChangeArrowheads="1" noChangeShapeType="1" noTextEdit="1"/>
              </p:cNvSpPr>
              <p:nvPr/>
            </p:nvSpPr>
            <p:spPr>
              <a:xfrm>
                <a:off x="2154944" y="4389971"/>
                <a:ext cx="524866" cy="307777"/>
              </a:xfrm>
              <a:prstGeom prst="rect">
                <a:avLst/>
              </a:prstGeom>
              <a:blipFill>
                <a:blip r:embed="rId6"/>
                <a:stretch>
                  <a:fillRect b="-588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9E7DF47D-826B-4C02-AB98-6DCA95BFE528}"/>
                  </a:ext>
                </a:extLst>
              </p:cNvPr>
              <p:cNvSpPr txBox="1"/>
              <p:nvPr/>
            </p:nvSpPr>
            <p:spPr>
              <a:xfrm>
                <a:off x="1229655" y="3754301"/>
                <a:ext cx="52486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solidFill>
                            <a:schemeClr val="accent1"/>
                          </a:solidFill>
                          <a:latin typeface="Cambria Math" panose="02040503050406030204" pitchFamily="18" charset="0"/>
                        </a:rPr>
                        <m:t>𝜇</m:t>
                      </m:r>
                      <m:r>
                        <a:rPr lang="en-GB" sz="1400" b="0" i="1" smtClean="0">
                          <a:solidFill>
                            <a:schemeClr val="accent1"/>
                          </a:solidFill>
                          <a:latin typeface="Cambria Math" panose="02040503050406030204" pitchFamily="18" charset="0"/>
                        </a:rPr>
                        <m:t>𝑁</m:t>
                      </m:r>
                    </m:oMath>
                  </m:oMathPara>
                </a14:m>
                <a:endParaRPr lang="en-GB" sz="1400" dirty="0">
                  <a:solidFill>
                    <a:schemeClr val="accent1"/>
                  </a:solidFill>
                </a:endParaRPr>
              </a:p>
            </p:txBody>
          </p:sp>
        </mc:Choice>
        <mc:Fallback>
          <p:sp>
            <p:nvSpPr>
              <p:cNvPr id="18" name="TextBox 17">
                <a:extLst>
                  <a:ext uri="{FF2B5EF4-FFF2-40B4-BE49-F238E27FC236}">
                    <a16:creationId xmlns:a16="http://schemas.microsoft.com/office/drawing/2014/main" id="{9E7DF47D-826B-4C02-AB98-6DCA95BFE528}"/>
                  </a:ext>
                </a:extLst>
              </p:cNvPr>
              <p:cNvSpPr txBox="1">
                <a:spLocks noRot="1" noChangeAspect="1" noMove="1" noResize="1" noEditPoints="1" noAdjustHandles="1" noChangeArrowheads="1" noChangeShapeType="1" noTextEdit="1"/>
              </p:cNvSpPr>
              <p:nvPr/>
            </p:nvSpPr>
            <p:spPr>
              <a:xfrm>
                <a:off x="1229655" y="3754301"/>
                <a:ext cx="524866" cy="307777"/>
              </a:xfrm>
              <a:prstGeom prst="rect">
                <a:avLst/>
              </a:prstGeom>
              <a:blipFill>
                <a:blip r:embed="rId7"/>
                <a:stretch>
                  <a:fillRect b="-6000"/>
                </a:stretch>
              </a:blipFill>
            </p:spPr>
            <p:txBody>
              <a:bodyPr/>
              <a:lstStyle/>
              <a:p>
                <a:r>
                  <a:rPr lang="en-GB">
                    <a:noFill/>
                  </a:rPr>
                  <a:t> </a:t>
                </a:r>
              </a:p>
            </p:txBody>
          </p:sp>
        </mc:Fallback>
      </mc:AlternateContent>
      <p:cxnSp>
        <p:nvCxnSpPr>
          <p:cNvPr id="19" name="Straight Arrow Connector 18">
            <a:extLst>
              <a:ext uri="{FF2B5EF4-FFF2-40B4-BE49-F238E27FC236}">
                <a16:creationId xmlns:a16="http://schemas.microsoft.com/office/drawing/2014/main" id="{8078F206-30D0-465F-9D6D-C369DDFD041F}"/>
              </a:ext>
            </a:extLst>
          </p:cNvPr>
          <p:cNvCxnSpPr>
            <a:cxnSpLocks/>
          </p:cNvCxnSpPr>
          <p:nvPr/>
        </p:nvCxnSpPr>
        <p:spPr>
          <a:xfrm flipV="1">
            <a:off x="2705100" y="3952876"/>
            <a:ext cx="504825" cy="95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3EE31EC-A649-4456-8869-2CCEF7AEED10}"/>
              </a:ext>
            </a:extLst>
          </p:cNvPr>
          <p:cNvCxnSpPr>
            <a:cxnSpLocks/>
          </p:cNvCxnSpPr>
          <p:nvPr/>
        </p:nvCxnSpPr>
        <p:spPr>
          <a:xfrm flipH="1" flipV="1">
            <a:off x="1666875" y="3943350"/>
            <a:ext cx="381000"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9242C774-33A8-41CA-AAC5-324B74DDA0DB}"/>
                  </a:ext>
                </a:extLst>
              </p:cNvPr>
              <p:cNvSpPr txBox="1"/>
              <p:nvPr/>
            </p:nvSpPr>
            <p:spPr>
              <a:xfrm>
                <a:off x="442033" y="4965358"/>
                <a:ext cx="3164948"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Tip:</a:t>
                </a:r>
                <a:r>
                  <a:rPr lang="en-GB" sz="1400" dirty="0"/>
                  <a:t> Avoid using </a:t>
                </a:r>
                <a:r>
                  <a:rPr lang="en-GB" sz="1400" i="1" dirty="0"/>
                  <a:t>unsubscripted</a:t>
                </a:r>
                <a:r>
                  <a:rPr lang="en-GB" sz="1400" dirty="0"/>
                  <a:t> </a:t>
                </a:r>
                <a14:m>
                  <m:oMath xmlns:m="http://schemas.openxmlformats.org/officeDocument/2006/math">
                    <m:r>
                      <a:rPr lang="en-GB" sz="1400" b="0" i="1" smtClean="0">
                        <a:latin typeface="Cambria Math" panose="02040503050406030204" pitchFamily="18" charset="0"/>
                      </a:rPr>
                      <m:t>𝐹</m:t>
                    </m:r>
                  </m:oMath>
                </a14:m>
                <a:r>
                  <a:rPr lang="en-GB" sz="1400" dirty="0"/>
                  <a:t> in the force diagram (to avoid confusion with the </a:t>
                </a:r>
                <a14:m>
                  <m:oMath xmlns:m="http://schemas.openxmlformats.org/officeDocument/2006/math">
                    <m:r>
                      <a:rPr lang="en-GB" sz="1400" b="0" i="1" smtClean="0">
                        <a:latin typeface="Cambria Math" panose="02040503050406030204" pitchFamily="18" charset="0"/>
                      </a:rPr>
                      <m:t>𝐹</m:t>
                    </m:r>
                  </m:oMath>
                </a14:m>
                <a:r>
                  <a:rPr lang="en-GB" sz="1400" dirty="0"/>
                  <a:t> in </a:t>
                </a:r>
                <a14:m>
                  <m:oMath xmlns:m="http://schemas.openxmlformats.org/officeDocument/2006/math">
                    <m:r>
                      <m:rPr>
                        <m:sty m:val="p"/>
                      </m:rPr>
                      <a:rPr lang="el-GR" sz="1400" b="0" i="1" smtClean="0">
                        <a:latin typeface="Cambria Math" panose="02040503050406030204" pitchFamily="18" charset="0"/>
                      </a:rPr>
                      <m:t>Σ</m:t>
                    </m:r>
                    <m:r>
                      <a:rPr lang="en-GB" sz="1400" b="0" i="1" smtClean="0">
                        <a:latin typeface="Cambria Math" panose="02040503050406030204" pitchFamily="18" charset="0"/>
                      </a:rPr>
                      <m:t>𝐹</m:t>
                    </m:r>
                    <m:r>
                      <a:rPr lang="en-GB" sz="1400" b="0" i="1" smtClean="0">
                        <a:latin typeface="Cambria Math" panose="02040503050406030204" pitchFamily="18" charset="0"/>
                      </a:rPr>
                      <m:t>=</m:t>
                    </m:r>
                    <m:r>
                      <a:rPr lang="en-GB" sz="1400" b="0" i="1" smtClean="0">
                        <a:latin typeface="Cambria Math" panose="02040503050406030204" pitchFamily="18" charset="0"/>
                      </a:rPr>
                      <m:t>𝑚𝑎</m:t>
                    </m:r>
                  </m:oMath>
                </a14:m>
                <a:r>
                  <a:rPr lang="en-GB" sz="1400" dirty="0"/>
                  <a:t>) and use </a:t>
                </a:r>
                <a14:m>
                  <m:oMath xmlns:m="http://schemas.openxmlformats.org/officeDocument/2006/math">
                    <m:r>
                      <a:rPr lang="en-GB" sz="1400" b="0" i="1" smtClean="0">
                        <a:latin typeface="Cambria Math" panose="02040503050406030204" pitchFamily="18" charset="0"/>
                      </a:rPr>
                      <m:t>𝜇</m:t>
                    </m:r>
                    <m:r>
                      <a:rPr lang="en-GB" sz="1400" b="0" i="1" smtClean="0">
                        <a:latin typeface="Cambria Math" panose="02040503050406030204" pitchFamily="18" charset="0"/>
                      </a:rPr>
                      <m:t>𝑁</m:t>
                    </m:r>
                  </m:oMath>
                </a14:m>
                <a:r>
                  <a:rPr lang="en-GB" sz="1400" dirty="0"/>
                  <a:t> directly.</a:t>
                </a:r>
              </a:p>
            </p:txBody>
          </p:sp>
        </mc:Choice>
        <mc:Fallback>
          <p:sp>
            <p:nvSpPr>
              <p:cNvPr id="26" name="TextBox 25">
                <a:extLst>
                  <a:ext uri="{FF2B5EF4-FFF2-40B4-BE49-F238E27FC236}">
                    <a16:creationId xmlns:a16="http://schemas.microsoft.com/office/drawing/2014/main" id="{9242C774-33A8-41CA-AAC5-324B74DDA0DB}"/>
                  </a:ext>
                </a:extLst>
              </p:cNvPr>
              <p:cNvSpPr txBox="1">
                <a:spLocks noRot="1" noChangeAspect="1" noMove="1" noResize="1" noEditPoints="1" noAdjustHandles="1" noChangeArrowheads="1" noChangeShapeType="1" noTextEdit="1"/>
              </p:cNvSpPr>
              <p:nvPr/>
            </p:nvSpPr>
            <p:spPr>
              <a:xfrm>
                <a:off x="442033" y="4965358"/>
                <a:ext cx="3164948" cy="738664"/>
              </a:xfrm>
              <a:prstGeom prst="rect">
                <a:avLst/>
              </a:prstGeom>
              <a:blipFill>
                <a:blip r:embed="rId8"/>
                <a:stretch>
                  <a:fillRect l="-191" b="-5600"/>
                </a:stretch>
              </a:blipFill>
            </p:spPr>
            <p:txBody>
              <a:bodyPr/>
              <a:lstStyle/>
              <a:p>
                <a:r>
                  <a:rPr lang="en-GB">
                    <a:noFill/>
                  </a:rPr>
                  <a:t> </a:t>
                </a:r>
              </a:p>
            </p:txBody>
          </p:sp>
        </mc:Fallback>
      </mc:AlternateContent>
      <p:cxnSp>
        <p:nvCxnSpPr>
          <p:cNvPr id="28" name="Straight Arrow Connector 27">
            <a:extLst>
              <a:ext uri="{FF2B5EF4-FFF2-40B4-BE49-F238E27FC236}">
                <a16:creationId xmlns:a16="http://schemas.microsoft.com/office/drawing/2014/main" id="{57729B59-E62D-41F8-9E20-8E95320D4134}"/>
              </a:ext>
            </a:extLst>
          </p:cNvPr>
          <p:cNvCxnSpPr>
            <a:cxnSpLocks/>
          </p:cNvCxnSpPr>
          <p:nvPr/>
        </p:nvCxnSpPr>
        <p:spPr>
          <a:xfrm flipV="1">
            <a:off x="1248927" y="4267200"/>
            <a:ext cx="341748" cy="686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716A9022-795A-44B7-ABC2-B418A94E668E}"/>
              </a:ext>
            </a:extLst>
          </p:cNvPr>
          <p:cNvCxnSpPr>
            <a:cxnSpLocks/>
          </p:cNvCxnSpPr>
          <p:nvPr/>
        </p:nvCxnSpPr>
        <p:spPr>
          <a:xfrm>
            <a:off x="2765567" y="3231839"/>
            <a:ext cx="2032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20D824B-1A2E-4921-9276-664DF9C083FA}"/>
              </a:ext>
            </a:extLst>
          </p:cNvPr>
          <p:cNvCxnSpPr>
            <a:cxnSpLocks/>
          </p:cNvCxnSpPr>
          <p:nvPr/>
        </p:nvCxnSpPr>
        <p:spPr>
          <a:xfrm flipV="1">
            <a:off x="2803363" y="3230611"/>
            <a:ext cx="237564"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D960473-2D43-405A-B87B-DF063DF3471D}"/>
              </a:ext>
            </a:extLst>
          </p:cNvPr>
          <p:cNvCxnSpPr>
            <a:cxnSpLocks/>
          </p:cNvCxnSpPr>
          <p:nvPr/>
        </p:nvCxnSpPr>
        <p:spPr>
          <a:xfrm flipH="1">
            <a:off x="2844056" y="3231582"/>
            <a:ext cx="272962" cy="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612C288-33B3-439F-B7AA-BD5126E771ED}"/>
                  </a:ext>
                </a:extLst>
              </p:cNvPr>
              <p:cNvSpPr txBox="1"/>
              <p:nvPr/>
            </p:nvSpPr>
            <p:spPr>
              <a:xfrm>
                <a:off x="2797562" y="2972967"/>
                <a:ext cx="285363" cy="2539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050" b="0" i="1" smtClean="0">
                          <a:solidFill>
                            <a:schemeClr val="tx1"/>
                          </a:solidFill>
                          <a:latin typeface="Cambria Math" panose="02040503050406030204" pitchFamily="18" charset="0"/>
                        </a:rPr>
                        <m:t>𝑎</m:t>
                      </m:r>
                    </m:oMath>
                  </m:oMathPara>
                </a14:m>
                <a:endParaRPr lang="en-GB" sz="1400" dirty="0">
                  <a:solidFill>
                    <a:schemeClr val="tx1"/>
                  </a:solidFill>
                </a:endParaRPr>
              </a:p>
            </p:txBody>
          </p:sp>
        </mc:Choice>
        <mc:Fallback xmlns="">
          <p:sp>
            <p:nvSpPr>
              <p:cNvPr id="32" name="TextBox 31">
                <a:extLst>
                  <a:ext uri="{FF2B5EF4-FFF2-40B4-BE49-F238E27FC236}">
                    <a16:creationId xmlns:a16="http://schemas.microsoft.com/office/drawing/2014/main" id="{E612C288-33B3-439F-B7AA-BD5126E771ED}"/>
                  </a:ext>
                </a:extLst>
              </p:cNvPr>
              <p:cNvSpPr txBox="1">
                <a:spLocks noRot="1" noChangeAspect="1" noMove="1" noResize="1" noEditPoints="1" noAdjustHandles="1" noChangeArrowheads="1" noChangeShapeType="1" noTextEdit="1"/>
              </p:cNvSpPr>
              <p:nvPr/>
            </p:nvSpPr>
            <p:spPr>
              <a:xfrm>
                <a:off x="2797562" y="2972967"/>
                <a:ext cx="285363" cy="253916"/>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6D1331D4-EAC3-4212-A79D-030917F7A5F6}"/>
                  </a:ext>
                </a:extLst>
              </p:cNvPr>
              <p:cNvSpPr txBox="1"/>
              <p:nvPr/>
            </p:nvSpPr>
            <p:spPr>
              <a:xfrm>
                <a:off x="4845730" y="2890054"/>
                <a:ext cx="3222026"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Tip:</a:t>
                </a:r>
                <a:r>
                  <a:rPr lang="en-GB" sz="1400" dirty="0"/>
                  <a:t> Resolve forces perpendicular to the plane first, as we get an expression for </a:t>
                </a:r>
                <a14:m>
                  <m:oMath xmlns:m="http://schemas.openxmlformats.org/officeDocument/2006/math">
                    <m:r>
                      <a:rPr lang="en-GB" sz="1400" b="0" i="1" smtClean="0">
                        <a:latin typeface="Cambria Math" panose="02040503050406030204" pitchFamily="18" charset="0"/>
                      </a:rPr>
                      <m:t>𝑁</m:t>
                    </m:r>
                  </m:oMath>
                </a14:m>
                <a:r>
                  <a:rPr lang="en-GB" sz="1400" dirty="0"/>
                  <a:t> which can then be used in </a:t>
                </a:r>
                <a14:m>
                  <m:oMath xmlns:m="http://schemas.openxmlformats.org/officeDocument/2006/math">
                    <m:r>
                      <a:rPr lang="en-GB" sz="1400" b="0" i="1" smtClean="0">
                        <a:latin typeface="Cambria Math" panose="02040503050406030204" pitchFamily="18" charset="0"/>
                      </a:rPr>
                      <m:t>𝜇</m:t>
                    </m:r>
                    <m:r>
                      <a:rPr lang="en-GB" sz="1400" b="0" i="1" smtClean="0">
                        <a:latin typeface="Cambria Math" panose="02040503050406030204" pitchFamily="18" charset="0"/>
                      </a:rPr>
                      <m:t>𝑁</m:t>
                    </m:r>
                  </m:oMath>
                </a14:m>
                <a:r>
                  <a:rPr lang="en-GB" sz="1400" dirty="0"/>
                  <a:t> when we resolve parallel to the plane.</a:t>
                </a:r>
              </a:p>
            </p:txBody>
          </p:sp>
        </mc:Choice>
        <mc:Fallback>
          <p:sp>
            <p:nvSpPr>
              <p:cNvPr id="36" name="TextBox 35">
                <a:extLst>
                  <a:ext uri="{FF2B5EF4-FFF2-40B4-BE49-F238E27FC236}">
                    <a16:creationId xmlns:a16="http://schemas.microsoft.com/office/drawing/2014/main" id="{6D1331D4-EAC3-4212-A79D-030917F7A5F6}"/>
                  </a:ext>
                </a:extLst>
              </p:cNvPr>
              <p:cNvSpPr txBox="1">
                <a:spLocks noRot="1" noChangeAspect="1" noMove="1" noResize="1" noEditPoints="1" noAdjustHandles="1" noChangeArrowheads="1" noChangeShapeType="1" noTextEdit="1"/>
              </p:cNvSpPr>
              <p:nvPr/>
            </p:nvSpPr>
            <p:spPr>
              <a:xfrm>
                <a:off x="4845730" y="2890054"/>
                <a:ext cx="3222026" cy="954107"/>
              </a:xfrm>
              <a:prstGeom prst="rect">
                <a:avLst/>
              </a:prstGeom>
              <a:blipFill>
                <a:blip r:embed="rId10"/>
                <a:stretch>
                  <a:fillRect l="-188" b="-4348"/>
                </a:stretch>
              </a:blipFill>
            </p:spPr>
            <p:txBody>
              <a:bodyPr/>
              <a:lstStyle/>
              <a:p>
                <a:r>
                  <a:rPr lang="en-GB">
                    <a:noFill/>
                  </a:rPr>
                  <a:t> </a:t>
                </a:r>
              </a:p>
            </p:txBody>
          </p:sp>
        </mc:Fallback>
      </mc:AlternateContent>
      <p:sp>
        <p:nvSpPr>
          <p:cNvPr id="37" name="Rectangle 36">
            <a:extLst>
              <a:ext uri="{FF2B5EF4-FFF2-40B4-BE49-F238E27FC236}">
                <a16:creationId xmlns:a16="http://schemas.microsoft.com/office/drawing/2014/main" id="{59656D9C-7DD7-4E3B-AA42-A9091E2CB77B}"/>
              </a:ext>
            </a:extLst>
          </p:cNvPr>
          <p:cNvSpPr/>
          <p:nvPr/>
        </p:nvSpPr>
        <p:spPr>
          <a:xfrm>
            <a:off x="4393988" y="2766062"/>
            <a:ext cx="4247296" cy="33272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Working</a:t>
            </a:r>
          </a:p>
        </p:txBody>
      </p:sp>
      <p:sp>
        <p:nvSpPr>
          <p:cNvPr id="38" name="Rectangle 37">
            <a:extLst>
              <a:ext uri="{FF2B5EF4-FFF2-40B4-BE49-F238E27FC236}">
                <a16:creationId xmlns:a16="http://schemas.microsoft.com/office/drawing/2014/main" id="{941F004E-F6C8-45ED-8811-AFA8529CDB85}"/>
              </a:ext>
            </a:extLst>
          </p:cNvPr>
          <p:cNvSpPr/>
          <p:nvPr/>
        </p:nvSpPr>
        <p:spPr>
          <a:xfrm>
            <a:off x="317342" y="2766062"/>
            <a:ext cx="4076646" cy="33272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Diagram</a:t>
            </a:r>
          </a:p>
        </p:txBody>
      </p:sp>
    </p:spTree>
    <p:extLst>
      <p:ext uri="{BB962C8B-B14F-4D97-AF65-F5344CB8AC3E}">
        <p14:creationId xmlns:p14="http://schemas.microsoft.com/office/powerpoint/2010/main" val="209611392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childTnLst>
                          </p:cTn>
                        </p:par>
                      </p:childTnLst>
                    </p:cTn>
                  </p:par>
                </p:childTnLst>
              </p:cTn>
              <p:nextCondLst>
                <p:cond evt="onClick" delay="0">
                  <p:tgtEl>
                    <p:spTgt spid="37"/>
                  </p:tgtEl>
                </p:cond>
              </p:nextCondLst>
            </p:seq>
            <p:seq concurrent="1" nextAc="seek">
              <p:cTn id="8" restart="whenNotActive" fill="hold" evtFilter="cancelBubble" nodeType="interactiveSeq">
                <p:stCondLst>
                  <p:cond evt="onClick" delay="0">
                    <p:tgtEl>
                      <p:spTgt spid="3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38"/>
                                        </p:tgtEl>
                                      </p:cBhvr>
                                    </p:animEffect>
                                    <p:set>
                                      <p:cBhvr>
                                        <p:cTn id="13" dur="1" fill="hold">
                                          <p:stCondLst>
                                            <p:cond delay="499"/>
                                          </p:stCondLst>
                                        </p:cTn>
                                        <p:tgtEl>
                                          <p:spTgt spid="38"/>
                                        </p:tgtEl>
                                        <p:attrNameLst>
                                          <p:attrName>style.visibility</p:attrName>
                                        </p:attrNameLst>
                                      </p:cBhvr>
                                      <p:to>
                                        <p:strVal val="hidden"/>
                                      </p:to>
                                    </p:set>
                                  </p:childTnLst>
                                </p:cTn>
                              </p:par>
                            </p:childTnLst>
                          </p:cTn>
                        </p:par>
                      </p:childTnLst>
                    </p:cTn>
                  </p:par>
                </p:childTnLst>
              </p:cTn>
              <p:nextCondLst>
                <p:cond evt="onClick" delay="0">
                  <p:tgtEl>
                    <p:spTgt spid="38"/>
                  </p:tgtEl>
                </p:cond>
              </p:nextCondLst>
            </p:seq>
          </p:childTnLst>
        </p:cTn>
      </p:par>
    </p:tnLst>
    <p:bldLst>
      <p:bldP spid="37" grpId="0" animBg="1"/>
      <p:bldP spid="3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D6C8AE22-7161-49A0-82A0-6A04C64327DF}"/>
              </a:ext>
            </a:extLst>
          </p:cNvPr>
          <p:cNvSpPr txBox="1"/>
          <p:nvPr/>
        </p:nvSpPr>
        <p:spPr>
          <a:xfrm>
            <a:off x="597047" y="3068960"/>
            <a:ext cx="2537915"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dirty="0"/>
              <a:t>Recall that friction </a:t>
            </a:r>
            <a:r>
              <a:rPr lang="en-GB" sz="1200" b="1" i="1" dirty="0"/>
              <a:t>always</a:t>
            </a:r>
            <a:r>
              <a:rPr lang="en-GB" sz="1200" dirty="0"/>
              <a:t> acts in </a:t>
            </a:r>
            <a:r>
              <a:rPr lang="en-GB" sz="1200" b="1" i="1" dirty="0"/>
              <a:t>opposite direction </a:t>
            </a:r>
            <a:r>
              <a:rPr lang="en-GB" sz="1200" dirty="0"/>
              <a:t>to motion. </a:t>
            </a:r>
          </a:p>
        </p:txBody>
      </p:sp>
      <p:grpSp>
        <p:nvGrpSpPr>
          <p:cNvPr id="2" name="Group 1">
            <a:extLst>
              <a:ext uri="{FF2B5EF4-FFF2-40B4-BE49-F238E27FC236}">
                <a16:creationId xmlns:a16="http://schemas.microsoft.com/office/drawing/2014/main" id="{4DAF2D1F-95DE-4CC8-92D7-C09B6A20127D}"/>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95252E44-772F-46D2-B341-7353A5591468}"/>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Inclined Plane with Friction Example</a:t>
              </a:r>
              <a:endParaRPr lang="en-GB" sz="3200" dirty="0"/>
            </a:p>
          </p:txBody>
        </p:sp>
        <p:cxnSp>
          <p:nvCxnSpPr>
            <p:cNvPr id="4" name="Straight Connector 3">
              <a:extLst>
                <a:ext uri="{FF2B5EF4-FFF2-40B4-BE49-F238E27FC236}">
                  <a16:creationId xmlns:a16="http://schemas.microsoft.com/office/drawing/2014/main" id="{2A3C2BDA-9AAA-413A-9D39-09E6E68C1E29}"/>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AC6937A-7AB9-4D7D-8700-EC5842BA04CF}"/>
                  </a:ext>
                </a:extLst>
              </p:cNvPr>
              <p:cNvSpPr txBox="1"/>
              <p:nvPr/>
            </p:nvSpPr>
            <p:spPr>
              <a:xfrm>
                <a:off x="363383" y="840205"/>
                <a:ext cx="5648777" cy="1077218"/>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600" dirty="0"/>
                  <a:t>[Textbook] A particle of mass 2kg is sliding down a rough slope that is inclined at </a:t>
                </a:r>
                <a14:m>
                  <m:oMath xmlns:m="http://schemas.openxmlformats.org/officeDocument/2006/math">
                    <m:r>
                      <a:rPr lang="en-GB" sz="1600" b="0" i="1" smtClean="0">
                        <a:latin typeface="Cambria Math" panose="02040503050406030204" pitchFamily="18" charset="0"/>
                      </a:rPr>
                      <m:t>30°</m:t>
                    </m:r>
                  </m:oMath>
                </a14:m>
                <a:r>
                  <a:rPr lang="en-GB" sz="1600" dirty="0"/>
                  <a:t> to the horizontal. Given that the acceleration of the particle is 1ms</a:t>
                </a:r>
                <a:r>
                  <a:rPr lang="en-GB" sz="1600" baseline="30000" dirty="0"/>
                  <a:t>-2</a:t>
                </a:r>
                <a:r>
                  <a:rPr lang="en-GB" sz="1600" dirty="0"/>
                  <a:t>, find the coefficient of friction </a:t>
                </a:r>
                <a14:m>
                  <m:oMath xmlns:m="http://schemas.openxmlformats.org/officeDocument/2006/math">
                    <m:r>
                      <a:rPr lang="en-GB" sz="1600" b="0" i="1" smtClean="0">
                        <a:latin typeface="Cambria Math" panose="02040503050406030204" pitchFamily="18" charset="0"/>
                      </a:rPr>
                      <m:t>𝜇</m:t>
                    </m:r>
                  </m:oMath>
                </a14:m>
                <a:r>
                  <a:rPr lang="en-GB" sz="1600" dirty="0"/>
                  <a:t> between the particle and the slope.</a:t>
                </a:r>
              </a:p>
            </p:txBody>
          </p:sp>
        </mc:Choice>
        <mc:Fallback xmlns="">
          <p:sp>
            <p:nvSpPr>
              <p:cNvPr id="6" name="TextBox 5">
                <a:extLst>
                  <a:ext uri="{FF2B5EF4-FFF2-40B4-BE49-F238E27FC236}">
                    <a16:creationId xmlns:a16="http://schemas.microsoft.com/office/drawing/2014/main" id="{3AC6937A-7AB9-4D7D-8700-EC5842BA04CF}"/>
                  </a:ext>
                </a:extLst>
              </p:cNvPr>
              <p:cNvSpPr txBox="1">
                <a:spLocks noRot="1" noChangeAspect="1" noMove="1" noResize="1" noEditPoints="1" noAdjustHandles="1" noChangeArrowheads="1" noChangeShapeType="1" noTextEdit="1"/>
              </p:cNvSpPr>
              <p:nvPr/>
            </p:nvSpPr>
            <p:spPr>
              <a:xfrm>
                <a:off x="363383" y="840205"/>
                <a:ext cx="5648777" cy="1077218"/>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cxnSp>
        <p:nvCxnSpPr>
          <p:cNvPr id="7" name="Straight Connector 6">
            <a:extLst>
              <a:ext uri="{FF2B5EF4-FFF2-40B4-BE49-F238E27FC236}">
                <a16:creationId xmlns:a16="http://schemas.microsoft.com/office/drawing/2014/main" id="{3C900CED-9C43-4D8B-A401-08130B5776FE}"/>
              </a:ext>
            </a:extLst>
          </p:cNvPr>
          <p:cNvCxnSpPr/>
          <p:nvPr/>
        </p:nvCxnSpPr>
        <p:spPr>
          <a:xfrm flipV="1">
            <a:off x="686690" y="4524388"/>
            <a:ext cx="2448272" cy="936104"/>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A3E7FC85-BBFD-4FBC-BD3B-085225E451BD}"/>
              </a:ext>
            </a:extLst>
          </p:cNvPr>
          <p:cNvCxnSpPr>
            <a:cxnSpLocks/>
          </p:cNvCxnSpPr>
          <p:nvPr/>
        </p:nvCxnSpPr>
        <p:spPr>
          <a:xfrm>
            <a:off x="686690" y="5460492"/>
            <a:ext cx="2540551"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605E6E54-413F-4065-BFB6-467DDC73DE4F}"/>
                  </a:ext>
                </a:extLst>
              </p:cNvPr>
              <p:cNvSpPr/>
              <p:nvPr/>
            </p:nvSpPr>
            <p:spPr>
              <a:xfrm rot="20315908">
                <a:off x="1943719" y="4584082"/>
                <a:ext cx="503245" cy="28803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14:m>
                  <m:oMath xmlns:m="http://schemas.openxmlformats.org/officeDocument/2006/math">
                    <m:r>
                      <a:rPr lang="en-GB" sz="1100" b="0" i="1" smtClean="0">
                        <a:latin typeface="Cambria Math" panose="02040503050406030204" pitchFamily="18" charset="0"/>
                      </a:rPr>
                      <m:t>2</m:t>
                    </m:r>
                  </m:oMath>
                </a14:m>
                <a:r>
                  <a:rPr lang="en-GB" sz="1100" dirty="0"/>
                  <a:t> kg</a:t>
                </a:r>
              </a:p>
            </p:txBody>
          </p:sp>
        </mc:Choice>
        <mc:Fallback>
          <p:sp>
            <p:nvSpPr>
              <p:cNvPr id="9" name="Rectangle 8">
                <a:extLst>
                  <a:ext uri="{FF2B5EF4-FFF2-40B4-BE49-F238E27FC236}">
                    <a16:creationId xmlns:a16="http://schemas.microsoft.com/office/drawing/2014/main" id="{605E6E54-413F-4065-BFB6-467DDC73DE4F}"/>
                  </a:ext>
                </a:extLst>
              </p:cNvPr>
              <p:cNvSpPr>
                <a:spLocks noRot="1" noChangeAspect="1" noMove="1" noResize="1" noEditPoints="1" noAdjustHandles="1" noChangeArrowheads="1" noChangeShapeType="1" noTextEdit="1"/>
              </p:cNvSpPr>
              <p:nvPr/>
            </p:nvSpPr>
            <p:spPr>
              <a:xfrm rot="20315908">
                <a:off x="1943719" y="4584082"/>
                <a:ext cx="503245" cy="288032"/>
              </a:xfrm>
              <a:prstGeom prst="rect">
                <a:avLst/>
              </a:prstGeom>
              <a:blipFill>
                <a:blip r:embed="rId3"/>
                <a:stretch>
                  <a:fillRect/>
                </a:stretch>
              </a:blipFill>
              <a:ln w="9525">
                <a:solidFill>
                  <a:schemeClr val="tx1"/>
                </a:solidFill>
              </a:ln>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8CC56EC2-563B-4097-99E3-36928DA474C2}"/>
              </a:ext>
            </a:extLst>
          </p:cNvPr>
          <p:cNvCxnSpPr>
            <a:cxnSpLocks/>
          </p:cNvCxnSpPr>
          <p:nvPr/>
        </p:nvCxnSpPr>
        <p:spPr>
          <a:xfrm flipH="1">
            <a:off x="2218777" y="4864549"/>
            <a:ext cx="6898" cy="5585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C7F42AB-4822-4837-8FE2-BA37FD206F45}"/>
              </a:ext>
            </a:extLst>
          </p:cNvPr>
          <p:cNvCxnSpPr>
            <a:cxnSpLocks/>
          </p:cNvCxnSpPr>
          <p:nvPr/>
        </p:nvCxnSpPr>
        <p:spPr>
          <a:xfrm>
            <a:off x="2232747" y="4857946"/>
            <a:ext cx="234950" cy="444500"/>
          </a:xfrm>
          <a:prstGeom prst="line">
            <a:avLst/>
          </a:prstGeom>
          <a:ln>
            <a:solidFill>
              <a:schemeClr val="accent1"/>
            </a:solidFill>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F747B3A-62A1-4E71-957B-6B8EC1BFC33B}"/>
              </a:ext>
            </a:extLst>
          </p:cNvPr>
          <p:cNvCxnSpPr>
            <a:cxnSpLocks/>
          </p:cNvCxnSpPr>
          <p:nvPr/>
        </p:nvCxnSpPr>
        <p:spPr>
          <a:xfrm flipH="1">
            <a:off x="2264497" y="5289747"/>
            <a:ext cx="209550" cy="88899"/>
          </a:xfrm>
          <a:prstGeom prst="line">
            <a:avLst/>
          </a:prstGeom>
          <a:ln>
            <a:solidFill>
              <a:schemeClr val="accent1"/>
            </a:solidFill>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C1DFAB2-136A-4B24-BE7D-2CB48F661F1A}"/>
              </a:ext>
            </a:extLst>
          </p:cNvPr>
          <p:cNvCxnSpPr>
            <a:cxnSpLocks/>
          </p:cNvCxnSpPr>
          <p:nvPr/>
        </p:nvCxnSpPr>
        <p:spPr>
          <a:xfrm flipH="1" flipV="1">
            <a:off x="1978747" y="4313434"/>
            <a:ext cx="138114" cy="2857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1957D00-ADB1-4CDF-9C38-9E99AACB1523}"/>
                  </a:ext>
                </a:extLst>
              </p:cNvPr>
              <p:cNvSpPr txBox="1"/>
              <p:nvPr/>
            </p:nvSpPr>
            <p:spPr>
              <a:xfrm>
                <a:off x="2285187" y="4907382"/>
                <a:ext cx="524866"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800" b="0" i="1" smtClean="0">
                          <a:solidFill>
                            <a:schemeClr val="accent1"/>
                          </a:solidFill>
                          <a:latin typeface="Cambria Math" panose="02040503050406030204" pitchFamily="18" charset="0"/>
                        </a:rPr>
                        <m:t>2</m:t>
                      </m:r>
                      <m:r>
                        <a:rPr lang="en-GB" sz="800" b="0" i="1" smtClean="0">
                          <a:solidFill>
                            <a:schemeClr val="accent1"/>
                          </a:solidFill>
                          <a:latin typeface="Cambria Math" panose="02040503050406030204" pitchFamily="18" charset="0"/>
                        </a:rPr>
                        <m:t>𝑔</m:t>
                      </m:r>
                      <m:func>
                        <m:funcPr>
                          <m:ctrlPr>
                            <a:rPr lang="en-GB" sz="800" b="0" i="1" smtClean="0">
                              <a:solidFill>
                                <a:schemeClr val="accent1"/>
                              </a:solidFill>
                              <a:latin typeface="Cambria Math" panose="02040503050406030204" pitchFamily="18" charset="0"/>
                            </a:rPr>
                          </m:ctrlPr>
                        </m:funcPr>
                        <m:fName>
                          <m:r>
                            <m:rPr>
                              <m:sty m:val="p"/>
                            </m:rPr>
                            <a:rPr lang="en-GB" sz="800" b="0" i="0" smtClean="0">
                              <a:solidFill>
                                <a:schemeClr val="accent1"/>
                              </a:solidFill>
                              <a:latin typeface="Cambria Math" panose="02040503050406030204" pitchFamily="18" charset="0"/>
                            </a:rPr>
                            <m:t>cos</m:t>
                          </m:r>
                        </m:fName>
                        <m:e>
                          <m:r>
                            <a:rPr lang="en-GB" sz="800" b="0" i="1" smtClean="0">
                              <a:solidFill>
                                <a:schemeClr val="accent1"/>
                              </a:solidFill>
                              <a:latin typeface="Cambria Math" panose="02040503050406030204" pitchFamily="18" charset="0"/>
                            </a:rPr>
                            <m:t>30</m:t>
                          </m:r>
                        </m:e>
                      </m:func>
                    </m:oMath>
                  </m:oMathPara>
                </a14:m>
                <a:endParaRPr lang="en-GB" sz="1050" dirty="0">
                  <a:solidFill>
                    <a:schemeClr val="accent1"/>
                  </a:solidFill>
                </a:endParaRPr>
              </a:p>
            </p:txBody>
          </p:sp>
        </mc:Choice>
        <mc:Fallback>
          <p:sp>
            <p:nvSpPr>
              <p:cNvPr id="14" name="TextBox 13">
                <a:extLst>
                  <a:ext uri="{FF2B5EF4-FFF2-40B4-BE49-F238E27FC236}">
                    <a16:creationId xmlns:a16="http://schemas.microsoft.com/office/drawing/2014/main" id="{01957D00-ADB1-4CDF-9C38-9E99AACB1523}"/>
                  </a:ext>
                </a:extLst>
              </p:cNvPr>
              <p:cNvSpPr txBox="1">
                <a:spLocks noRot="1" noChangeAspect="1" noMove="1" noResize="1" noEditPoints="1" noAdjustHandles="1" noChangeArrowheads="1" noChangeShapeType="1" noTextEdit="1"/>
              </p:cNvSpPr>
              <p:nvPr/>
            </p:nvSpPr>
            <p:spPr>
              <a:xfrm>
                <a:off x="2285187" y="4907382"/>
                <a:ext cx="524866" cy="215444"/>
              </a:xfrm>
              <a:prstGeom prst="rect">
                <a:avLst/>
              </a:prstGeom>
              <a:blipFill>
                <a:blip r:embed="rId4"/>
                <a:stretch>
                  <a:fillRect r="-2326" b="-285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D125175F-EA3B-405C-8985-C99F555CEB28}"/>
                  </a:ext>
                </a:extLst>
              </p:cNvPr>
              <p:cNvSpPr txBox="1"/>
              <p:nvPr/>
            </p:nvSpPr>
            <p:spPr>
              <a:xfrm>
                <a:off x="2264794" y="5269061"/>
                <a:ext cx="728954" cy="21544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800" b="0" i="1" smtClean="0">
                          <a:solidFill>
                            <a:schemeClr val="accent1"/>
                          </a:solidFill>
                          <a:latin typeface="Cambria Math" panose="02040503050406030204" pitchFamily="18" charset="0"/>
                        </a:rPr>
                        <m:t>2</m:t>
                      </m:r>
                      <m:r>
                        <a:rPr lang="en-GB" sz="800" b="0" i="1" smtClean="0">
                          <a:solidFill>
                            <a:schemeClr val="accent1"/>
                          </a:solidFill>
                          <a:latin typeface="Cambria Math" panose="02040503050406030204" pitchFamily="18" charset="0"/>
                        </a:rPr>
                        <m:t>𝑔</m:t>
                      </m:r>
                      <m:func>
                        <m:funcPr>
                          <m:ctrlPr>
                            <a:rPr lang="en-GB" sz="800" b="0" i="1" smtClean="0">
                              <a:solidFill>
                                <a:schemeClr val="accent1"/>
                              </a:solidFill>
                              <a:latin typeface="Cambria Math" panose="02040503050406030204" pitchFamily="18" charset="0"/>
                            </a:rPr>
                          </m:ctrlPr>
                        </m:funcPr>
                        <m:fName>
                          <m:r>
                            <m:rPr>
                              <m:sty m:val="p"/>
                            </m:rPr>
                            <a:rPr lang="en-GB" sz="800" b="0" i="0" smtClean="0">
                              <a:solidFill>
                                <a:schemeClr val="accent1"/>
                              </a:solidFill>
                              <a:latin typeface="Cambria Math" panose="02040503050406030204" pitchFamily="18" charset="0"/>
                            </a:rPr>
                            <m:t>sin</m:t>
                          </m:r>
                        </m:fName>
                        <m:e>
                          <m:r>
                            <a:rPr lang="en-GB" sz="800" b="0" i="1" smtClean="0">
                              <a:solidFill>
                                <a:schemeClr val="accent1"/>
                              </a:solidFill>
                              <a:latin typeface="Cambria Math" panose="02040503050406030204" pitchFamily="18" charset="0"/>
                            </a:rPr>
                            <m:t>30</m:t>
                          </m:r>
                        </m:e>
                      </m:func>
                    </m:oMath>
                  </m:oMathPara>
                </a14:m>
                <a:endParaRPr lang="en-GB" sz="1050" dirty="0">
                  <a:solidFill>
                    <a:schemeClr val="accent1"/>
                  </a:solidFill>
                </a:endParaRPr>
              </a:p>
            </p:txBody>
          </p:sp>
        </mc:Choice>
        <mc:Fallback>
          <p:sp>
            <p:nvSpPr>
              <p:cNvPr id="15" name="TextBox 14">
                <a:extLst>
                  <a:ext uri="{FF2B5EF4-FFF2-40B4-BE49-F238E27FC236}">
                    <a16:creationId xmlns:a16="http://schemas.microsoft.com/office/drawing/2014/main" id="{D125175F-EA3B-405C-8985-C99F555CEB28}"/>
                  </a:ext>
                </a:extLst>
              </p:cNvPr>
              <p:cNvSpPr txBox="1">
                <a:spLocks noRot="1" noChangeAspect="1" noMove="1" noResize="1" noEditPoints="1" noAdjustHandles="1" noChangeArrowheads="1" noChangeShapeType="1" noTextEdit="1"/>
              </p:cNvSpPr>
              <p:nvPr/>
            </p:nvSpPr>
            <p:spPr>
              <a:xfrm>
                <a:off x="2264794" y="5269061"/>
                <a:ext cx="728954" cy="215444"/>
              </a:xfrm>
              <a:prstGeom prst="rect">
                <a:avLst/>
              </a:prstGeom>
              <a:blipFill>
                <a:blip r:embed="rId5"/>
                <a:stretch>
                  <a:fillRect/>
                </a:stretch>
              </a:blipFill>
            </p:spPr>
            <p:txBody>
              <a:bodyPr/>
              <a:lstStyle/>
              <a:p>
                <a:r>
                  <a:rPr lang="en-GB">
                    <a:noFill/>
                  </a:rPr>
                  <a:t> </a:t>
                </a:r>
              </a:p>
            </p:txBody>
          </p:sp>
        </mc:Fallback>
      </mc:AlternateContent>
      <p:sp>
        <p:nvSpPr>
          <p:cNvPr id="16" name="Freeform: Shape 15">
            <a:extLst>
              <a:ext uri="{FF2B5EF4-FFF2-40B4-BE49-F238E27FC236}">
                <a16:creationId xmlns:a16="http://schemas.microsoft.com/office/drawing/2014/main" id="{DB71E0AA-163E-4198-80D8-9433FAED713D}"/>
              </a:ext>
            </a:extLst>
          </p:cNvPr>
          <p:cNvSpPr/>
          <p:nvPr/>
        </p:nvSpPr>
        <p:spPr>
          <a:xfrm>
            <a:off x="2231160" y="5065909"/>
            <a:ext cx="100012" cy="28575"/>
          </a:xfrm>
          <a:custGeom>
            <a:avLst/>
            <a:gdLst>
              <a:gd name="connsiteX0" fmla="*/ 0 w 100012"/>
              <a:gd name="connsiteY0" fmla="*/ 28575 h 28575"/>
              <a:gd name="connsiteX1" fmla="*/ 52387 w 100012"/>
              <a:gd name="connsiteY1" fmla="*/ 23812 h 28575"/>
              <a:gd name="connsiteX2" fmla="*/ 100012 w 100012"/>
              <a:gd name="connsiteY2" fmla="*/ 0 h 28575"/>
            </a:gdLst>
            <a:ahLst/>
            <a:cxnLst>
              <a:cxn ang="0">
                <a:pos x="connsiteX0" y="connsiteY0"/>
              </a:cxn>
              <a:cxn ang="0">
                <a:pos x="connsiteX1" y="connsiteY1"/>
              </a:cxn>
              <a:cxn ang="0">
                <a:pos x="connsiteX2" y="connsiteY2"/>
              </a:cxn>
            </a:cxnLst>
            <a:rect l="l" t="t" r="r" b="b"/>
            <a:pathLst>
              <a:path w="100012" h="28575">
                <a:moveTo>
                  <a:pt x="0" y="28575"/>
                </a:moveTo>
                <a:cubicBezTo>
                  <a:pt x="17859" y="28574"/>
                  <a:pt x="35718" y="28574"/>
                  <a:pt x="52387" y="23812"/>
                </a:cubicBezTo>
                <a:cubicBezTo>
                  <a:pt x="69056" y="19049"/>
                  <a:pt x="84534" y="9524"/>
                  <a:pt x="100012"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14521731-ED54-477B-B3A0-FDADFA5442C8}"/>
                  </a:ext>
                </a:extLst>
              </p:cNvPr>
              <p:cNvSpPr txBox="1"/>
              <p:nvPr/>
            </p:nvSpPr>
            <p:spPr>
              <a:xfrm>
                <a:off x="2148063" y="5046502"/>
                <a:ext cx="278359" cy="2000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700" b="0" i="1" smtClean="0">
                          <a:solidFill>
                            <a:schemeClr val="tx1"/>
                          </a:solidFill>
                          <a:latin typeface="Cambria Math" panose="02040503050406030204" pitchFamily="18" charset="0"/>
                        </a:rPr>
                        <m:t>30</m:t>
                      </m:r>
                      <m:r>
                        <a:rPr lang="en-GB" sz="700" b="0" i="1" smtClean="0">
                          <a:solidFill>
                            <a:schemeClr val="accent1"/>
                          </a:solidFill>
                          <a:latin typeface="Cambria Math" panose="02040503050406030204" pitchFamily="18" charset="0"/>
                        </a:rPr>
                        <m:t>°</m:t>
                      </m:r>
                    </m:oMath>
                  </m:oMathPara>
                </a14:m>
                <a:endParaRPr lang="en-GB" sz="1000" dirty="0">
                  <a:solidFill>
                    <a:schemeClr val="accent1"/>
                  </a:solidFill>
                </a:endParaRPr>
              </a:p>
            </p:txBody>
          </p:sp>
        </mc:Choice>
        <mc:Fallback>
          <p:sp>
            <p:nvSpPr>
              <p:cNvPr id="17" name="TextBox 16">
                <a:extLst>
                  <a:ext uri="{FF2B5EF4-FFF2-40B4-BE49-F238E27FC236}">
                    <a16:creationId xmlns:a16="http://schemas.microsoft.com/office/drawing/2014/main" id="{14521731-ED54-477B-B3A0-FDADFA5442C8}"/>
                  </a:ext>
                </a:extLst>
              </p:cNvPr>
              <p:cNvSpPr txBox="1">
                <a:spLocks noRot="1" noChangeAspect="1" noMove="1" noResize="1" noEditPoints="1" noAdjustHandles="1" noChangeArrowheads="1" noChangeShapeType="1" noTextEdit="1"/>
              </p:cNvSpPr>
              <p:nvPr/>
            </p:nvSpPr>
            <p:spPr>
              <a:xfrm>
                <a:off x="2148063" y="5046502"/>
                <a:ext cx="278359" cy="200055"/>
              </a:xfrm>
              <a:prstGeom prst="rect">
                <a:avLst/>
              </a:prstGeom>
              <a:blipFill>
                <a:blip r:embed="rId6"/>
                <a:stretch>
                  <a:fillRect/>
                </a:stretch>
              </a:blipFill>
            </p:spPr>
            <p:txBody>
              <a:bodyPr/>
              <a:lstStyle/>
              <a:p>
                <a:r>
                  <a:rPr lang="en-GB">
                    <a:noFill/>
                  </a:rPr>
                  <a:t> </a:t>
                </a:r>
              </a:p>
            </p:txBody>
          </p:sp>
        </mc:Fallback>
      </mc:AlternateContent>
      <p:sp>
        <p:nvSpPr>
          <p:cNvPr id="18" name="Freeform: Shape 17">
            <a:extLst>
              <a:ext uri="{FF2B5EF4-FFF2-40B4-BE49-F238E27FC236}">
                <a16:creationId xmlns:a16="http://schemas.microsoft.com/office/drawing/2014/main" id="{DEE6A69B-77DE-4B2D-8E1A-88DBCBCB73A5}"/>
              </a:ext>
            </a:extLst>
          </p:cNvPr>
          <p:cNvSpPr/>
          <p:nvPr/>
        </p:nvSpPr>
        <p:spPr>
          <a:xfrm>
            <a:off x="1078634" y="5308796"/>
            <a:ext cx="57150" cy="157163"/>
          </a:xfrm>
          <a:custGeom>
            <a:avLst/>
            <a:gdLst>
              <a:gd name="connsiteX0" fmla="*/ 0 w 57150"/>
              <a:gd name="connsiteY0" fmla="*/ 0 h 157163"/>
              <a:gd name="connsiteX1" fmla="*/ 38100 w 57150"/>
              <a:gd name="connsiteY1" fmla="*/ 71438 h 157163"/>
              <a:gd name="connsiteX2" fmla="*/ 57150 w 57150"/>
              <a:gd name="connsiteY2" fmla="*/ 157163 h 157163"/>
            </a:gdLst>
            <a:ahLst/>
            <a:cxnLst>
              <a:cxn ang="0">
                <a:pos x="connsiteX0" y="connsiteY0"/>
              </a:cxn>
              <a:cxn ang="0">
                <a:pos x="connsiteX1" y="connsiteY1"/>
              </a:cxn>
              <a:cxn ang="0">
                <a:pos x="connsiteX2" y="connsiteY2"/>
              </a:cxn>
            </a:cxnLst>
            <a:rect l="l" t="t" r="r" b="b"/>
            <a:pathLst>
              <a:path w="57150" h="157163">
                <a:moveTo>
                  <a:pt x="0" y="0"/>
                </a:moveTo>
                <a:cubicBezTo>
                  <a:pt x="14287" y="22622"/>
                  <a:pt x="28575" y="45244"/>
                  <a:pt x="38100" y="71438"/>
                </a:cubicBezTo>
                <a:cubicBezTo>
                  <a:pt x="47625" y="97632"/>
                  <a:pt x="52387" y="127397"/>
                  <a:pt x="57150" y="15716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E854EE0-CFED-4CDF-BF81-4822B0592B4E}"/>
                  </a:ext>
                </a:extLst>
              </p:cNvPr>
              <p:cNvSpPr txBox="1"/>
              <p:nvPr/>
            </p:nvSpPr>
            <p:spPr>
              <a:xfrm>
                <a:off x="1083397" y="5250208"/>
                <a:ext cx="278359" cy="2308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900" b="0" i="1" smtClean="0">
                          <a:solidFill>
                            <a:schemeClr val="tx1"/>
                          </a:solidFill>
                          <a:latin typeface="Cambria Math" panose="02040503050406030204" pitchFamily="18" charset="0"/>
                        </a:rPr>
                        <m:t>30°</m:t>
                      </m:r>
                    </m:oMath>
                  </m:oMathPara>
                </a14:m>
                <a:endParaRPr lang="en-GB" sz="1100" dirty="0">
                  <a:solidFill>
                    <a:schemeClr val="tx1"/>
                  </a:solidFill>
                </a:endParaRPr>
              </a:p>
            </p:txBody>
          </p:sp>
        </mc:Choice>
        <mc:Fallback>
          <p:sp>
            <p:nvSpPr>
              <p:cNvPr id="19" name="TextBox 18">
                <a:extLst>
                  <a:ext uri="{FF2B5EF4-FFF2-40B4-BE49-F238E27FC236}">
                    <a16:creationId xmlns:a16="http://schemas.microsoft.com/office/drawing/2014/main" id="{AE854EE0-CFED-4CDF-BF81-4822B0592B4E}"/>
                  </a:ext>
                </a:extLst>
              </p:cNvPr>
              <p:cNvSpPr txBox="1">
                <a:spLocks noRot="1" noChangeAspect="1" noMove="1" noResize="1" noEditPoints="1" noAdjustHandles="1" noChangeArrowheads="1" noChangeShapeType="1" noTextEdit="1"/>
              </p:cNvSpPr>
              <p:nvPr/>
            </p:nvSpPr>
            <p:spPr>
              <a:xfrm>
                <a:off x="1083397" y="5250208"/>
                <a:ext cx="278359" cy="230832"/>
              </a:xfrm>
              <a:prstGeom prst="rect">
                <a:avLst/>
              </a:prstGeom>
              <a:blipFill>
                <a:blip r:embed="rId7"/>
                <a:stretch>
                  <a:fillRect r="-1333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B9F8C954-56F6-40D1-A1CC-0425F037CD25}"/>
                  </a:ext>
                </a:extLst>
              </p:cNvPr>
              <p:cNvSpPr txBox="1"/>
              <p:nvPr/>
            </p:nvSpPr>
            <p:spPr>
              <a:xfrm>
                <a:off x="1704963" y="4075662"/>
                <a:ext cx="524866"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050" b="0" i="1" smtClean="0">
                          <a:solidFill>
                            <a:schemeClr val="accent1"/>
                          </a:solidFill>
                          <a:latin typeface="Cambria Math" panose="02040503050406030204" pitchFamily="18" charset="0"/>
                        </a:rPr>
                        <m:t>𝑁</m:t>
                      </m:r>
                    </m:oMath>
                  </m:oMathPara>
                </a14:m>
                <a:endParaRPr lang="en-GB" sz="1400" dirty="0">
                  <a:solidFill>
                    <a:schemeClr val="accent1"/>
                  </a:solidFill>
                </a:endParaRPr>
              </a:p>
            </p:txBody>
          </p:sp>
        </mc:Choice>
        <mc:Fallback>
          <p:sp>
            <p:nvSpPr>
              <p:cNvPr id="20" name="TextBox 19">
                <a:extLst>
                  <a:ext uri="{FF2B5EF4-FFF2-40B4-BE49-F238E27FC236}">
                    <a16:creationId xmlns:a16="http://schemas.microsoft.com/office/drawing/2014/main" id="{B9F8C954-56F6-40D1-A1CC-0425F037CD25}"/>
                  </a:ext>
                </a:extLst>
              </p:cNvPr>
              <p:cNvSpPr txBox="1">
                <a:spLocks noRot="1" noChangeAspect="1" noMove="1" noResize="1" noEditPoints="1" noAdjustHandles="1" noChangeArrowheads="1" noChangeShapeType="1" noTextEdit="1"/>
              </p:cNvSpPr>
              <p:nvPr/>
            </p:nvSpPr>
            <p:spPr>
              <a:xfrm>
                <a:off x="1704963" y="4075662"/>
                <a:ext cx="524866" cy="261610"/>
              </a:xfrm>
              <a:prstGeom prst="rect">
                <a:avLst/>
              </a:prstGeom>
              <a:blipFill>
                <a:blip r:embed="rId8"/>
                <a:stretch>
                  <a:fillRect/>
                </a:stretch>
              </a:blipFill>
            </p:spPr>
            <p:txBody>
              <a:bodyPr/>
              <a:lstStyle/>
              <a:p>
                <a:r>
                  <a:rPr lang="en-GB">
                    <a:noFill/>
                  </a:rPr>
                  <a:t> </a:t>
                </a:r>
              </a:p>
            </p:txBody>
          </p:sp>
        </mc:Fallback>
      </mc:AlternateContent>
      <p:grpSp>
        <p:nvGrpSpPr>
          <p:cNvPr id="38" name="Group 37">
            <a:extLst>
              <a:ext uri="{FF2B5EF4-FFF2-40B4-BE49-F238E27FC236}">
                <a16:creationId xmlns:a16="http://schemas.microsoft.com/office/drawing/2014/main" id="{207CA87E-715E-4382-B65D-13593CBF3D68}"/>
              </a:ext>
            </a:extLst>
          </p:cNvPr>
          <p:cNvGrpSpPr/>
          <p:nvPr/>
        </p:nvGrpSpPr>
        <p:grpSpPr>
          <a:xfrm rot="10965038">
            <a:off x="1043188" y="4457277"/>
            <a:ext cx="379279" cy="174019"/>
            <a:chOff x="5576570" y="1489681"/>
            <a:chExt cx="379279" cy="174019"/>
          </a:xfrm>
        </p:grpSpPr>
        <p:cxnSp>
          <p:nvCxnSpPr>
            <p:cNvPr id="21" name="Straight Arrow Connector 20">
              <a:extLst>
                <a:ext uri="{FF2B5EF4-FFF2-40B4-BE49-F238E27FC236}">
                  <a16:creationId xmlns:a16="http://schemas.microsoft.com/office/drawing/2014/main" id="{492CD18E-C43F-473A-9599-263C3E540EBD}"/>
                </a:ext>
              </a:extLst>
            </p:cNvPr>
            <p:cNvCxnSpPr>
              <a:cxnSpLocks/>
            </p:cNvCxnSpPr>
            <p:nvPr/>
          </p:nvCxnSpPr>
          <p:spPr>
            <a:xfrm flipV="1">
              <a:off x="5576570" y="1586540"/>
              <a:ext cx="194230" cy="771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E6C816-38E1-4307-AF2C-4765A2F03E6A}"/>
                </a:ext>
              </a:extLst>
            </p:cNvPr>
            <p:cNvCxnSpPr>
              <a:cxnSpLocks/>
            </p:cNvCxnSpPr>
            <p:nvPr/>
          </p:nvCxnSpPr>
          <p:spPr>
            <a:xfrm flipV="1">
              <a:off x="5621020" y="1542185"/>
              <a:ext cx="241884" cy="10246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8F58F7F-B3BA-4719-BE7A-70EFD4761FE7}"/>
                </a:ext>
              </a:extLst>
            </p:cNvPr>
            <p:cNvCxnSpPr>
              <a:cxnSpLocks/>
            </p:cNvCxnSpPr>
            <p:nvPr/>
          </p:nvCxnSpPr>
          <p:spPr>
            <a:xfrm flipH="1">
              <a:off x="5682888" y="1489681"/>
              <a:ext cx="272961" cy="130076"/>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6F0AD9D-F730-4647-B2BD-147AA657B6FE}"/>
                  </a:ext>
                </a:extLst>
              </p:cNvPr>
              <p:cNvSpPr txBox="1"/>
              <p:nvPr/>
            </p:nvSpPr>
            <p:spPr>
              <a:xfrm>
                <a:off x="824232" y="4260646"/>
                <a:ext cx="735825" cy="2539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050" b="0" i="1" smtClean="0">
                          <a:solidFill>
                            <a:schemeClr val="tx1"/>
                          </a:solidFill>
                          <a:latin typeface="Cambria Math" panose="02040503050406030204" pitchFamily="18" charset="0"/>
                        </a:rPr>
                        <m:t>1 </m:t>
                      </m:r>
                      <m:r>
                        <a:rPr lang="en-GB" sz="1050" b="0" i="1" smtClean="0">
                          <a:solidFill>
                            <a:schemeClr val="tx1"/>
                          </a:solidFill>
                          <a:latin typeface="Cambria Math" panose="02040503050406030204" pitchFamily="18" charset="0"/>
                        </a:rPr>
                        <m:t>𝑚</m:t>
                      </m:r>
                      <m:sSup>
                        <m:sSupPr>
                          <m:ctrlPr>
                            <a:rPr lang="en-GB" sz="1050" b="0" i="1" smtClean="0">
                              <a:solidFill>
                                <a:schemeClr val="tx1"/>
                              </a:solidFill>
                              <a:latin typeface="Cambria Math" panose="02040503050406030204" pitchFamily="18" charset="0"/>
                            </a:rPr>
                          </m:ctrlPr>
                        </m:sSupPr>
                        <m:e>
                          <m:r>
                            <a:rPr lang="en-GB" sz="1050" b="0" i="1" smtClean="0">
                              <a:solidFill>
                                <a:schemeClr val="tx1"/>
                              </a:solidFill>
                              <a:latin typeface="Cambria Math" panose="02040503050406030204" pitchFamily="18" charset="0"/>
                            </a:rPr>
                            <m:t>𝑠</m:t>
                          </m:r>
                        </m:e>
                        <m:sup>
                          <m:r>
                            <a:rPr lang="en-GB" sz="1050" b="0" i="1" smtClean="0">
                              <a:solidFill>
                                <a:schemeClr val="tx1"/>
                              </a:solidFill>
                              <a:latin typeface="Cambria Math" panose="02040503050406030204" pitchFamily="18" charset="0"/>
                            </a:rPr>
                            <m:t>−2</m:t>
                          </m:r>
                        </m:sup>
                      </m:sSup>
                    </m:oMath>
                  </m:oMathPara>
                </a14:m>
                <a:endParaRPr lang="en-GB" sz="1400" dirty="0">
                  <a:solidFill>
                    <a:schemeClr val="tx1"/>
                  </a:solidFill>
                </a:endParaRPr>
              </a:p>
            </p:txBody>
          </p:sp>
        </mc:Choice>
        <mc:Fallback>
          <p:sp>
            <p:nvSpPr>
              <p:cNvPr id="24" name="TextBox 23">
                <a:extLst>
                  <a:ext uri="{FF2B5EF4-FFF2-40B4-BE49-F238E27FC236}">
                    <a16:creationId xmlns:a16="http://schemas.microsoft.com/office/drawing/2014/main" id="{16F0AD9D-F730-4647-B2BD-147AA657B6FE}"/>
                  </a:ext>
                </a:extLst>
              </p:cNvPr>
              <p:cNvSpPr txBox="1">
                <a:spLocks noRot="1" noChangeAspect="1" noMove="1" noResize="1" noEditPoints="1" noAdjustHandles="1" noChangeArrowheads="1" noChangeShapeType="1" noTextEdit="1"/>
              </p:cNvSpPr>
              <p:nvPr/>
            </p:nvSpPr>
            <p:spPr>
              <a:xfrm>
                <a:off x="824232" y="4260646"/>
                <a:ext cx="735825" cy="253916"/>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F1762030-7141-4345-B3CD-54CD2AB74030}"/>
                  </a:ext>
                </a:extLst>
              </p:cNvPr>
              <p:cNvSpPr txBox="1"/>
              <p:nvPr/>
            </p:nvSpPr>
            <p:spPr>
              <a:xfrm>
                <a:off x="1921489" y="5074859"/>
                <a:ext cx="290417"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050" b="0" i="1" smtClean="0">
                          <a:solidFill>
                            <a:schemeClr val="accent1"/>
                          </a:solidFill>
                          <a:latin typeface="Cambria Math" panose="02040503050406030204" pitchFamily="18" charset="0"/>
                        </a:rPr>
                        <m:t>2</m:t>
                      </m:r>
                      <m:r>
                        <a:rPr lang="en-GB" sz="1050" b="0" i="1" smtClean="0">
                          <a:solidFill>
                            <a:schemeClr val="accent1"/>
                          </a:solidFill>
                          <a:latin typeface="Cambria Math" panose="02040503050406030204" pitchFamily="18" charset="0"/>
                        </a:rPr>
                        <m:t>𝑔</m:t>
                      </m:r>
                    </m:oMath>
                  </m:oMathPara>
                </a14:m>
                <a:endParaRPr lang="en-GB" sz="1400" dirty="0">
                  <a:solidFill>
                    <a:schemeClr val="accent1"/>
                  </a:solidFill>
                </a:endParaRPr>
              </a:p>
            </p:txBody>
          </p:sp>
        </mc:Choice>
        <mc:Fallback>
          <p:sp>
            <p:nvSpPr>
              <p:cNvPr id="25" name="TextBox 24">
                <a:extLst>
                  <a:ext uri="{FF2B5EF4-FFF2-40B4-BE49-F238E27FC236}">
                    <a16:creationId xmlns:a16="http://schemas.microsoft.com/office/drawing/2014/main" id="{F1762030-7141-4345-B3CD-54CD2AB74030}"/>
                  </a:ext>
                </a:extLst>
              </p:cNvPr>
              <p:cNvSpPr txBox="1">
                <a:spLocks noRot="1" noChangeAspect="1" noMove="1" noResize="1" noEditPoints="1" noAdjustHandles="1" noChangeArrowheads="1" noChangeShapeType="1" noTextEdit="1"/>
              </p:cNvSpPr>
              <p:nvPr/>
            </p:nvSpPr>
            <p:spPr>
              <a:xfrm>
                <a:off x="1921489" y="5074859"/>
                <a:ext cx="290417" cy="261610"/>
              </a:xfrm>
              <a:prstGeom prst="rect">
                <a:avLst/>
              </a:prstGeom>
              <a:blipFill>
                <a:blip r:embed="rId10"/>
                <a:stretch>
                  <a:fillRect r="-6250" b="-2326"/>
                </a:stretch>
              </a:blipFill>
            </p:spPr>
            <p:txBody>
              <a:bodyPr/>
              <a:lstStyle/>
              <a:p>
                <a:r>
                  <a:rPr lang="en-GB">
                    <a:noFill/>
                  </a:rPr>
                  <a:t> </a:t>
                </a:r>
              </a:p>
            </p:txBody>
          </p:sp>
        </mc:Fallback>
      </mc:AlternateContent>
      <p:cxnSp>
        <p:nvCxnSpPr>
          <p:cNvPr id="26" name="Straight Arrow Connector 25">
            <a:extLst>
              <a:ext uri="{FF2B5EF4-FFF2-40B4-BE49-F238E27FC236}">
                <a16:creationId xmlns:a16="http://schemas.microsoft.com/office/drawing/2014/main" id="{3453B0F5-B5A7-4B4F-9668-AE1D3B6EF934}"/>
              </a:ext>
            </a:extLst>
          </p:cNvPr>
          <p:cNvCxnSpPr>
            <a:cxnSpLocks/>
          </p:cNvCxnSpPr>
          <p:nvPr/>
        </p:nvCxnSpPr>
        <p:spPr>
          <a:xfrm flipV="1">
            <a:off x="2438918" y="4468736"/>
            <a:ext cx="426720" cy="1752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B8E28C4C-8394-43BE-8AB0-95C818F669CF}"/>
                  </a:ext>
                </a:extLst>
              </p:cNvPr>
              <p:cNvSpPr txBox="1"/>
              <p:nvPr/>
            </p:nvSpPr>
            <p:spPr>
              <a:xfrm>
                <a:off x="1502901" y="4402447"/>
                <a:ext cx="290417"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050" b="0" i="1" smtClean="0">
                          <a:solidFill>
                            <a:schemeClr val="accent1"/>
                          </a:solidFill>
                          <a:latin typeface="Cambria Math" panose="02040503050406030204" pitchFamily="18" charset="0"/>
                        </a:rPr>
                        <m:t>5</m:t>
                      </m:r>
                      <m:r>
                        <a:rPr lang="en-GB" sz="1050" b="0" i="1" smtClean="0">
                          <a:solidFill>
                            <a:schemeClr val="accent1"/>
                          </a:solidFill>
                          <a:latin typeface="Cambria Math" panose="02040503050406030204" pitchFamily="18" charset="0"/>
                        </a:rPr>
                        <m:t>𝑔</m:t>
                      </m:r>
                    </m:oMath>
                  </m:oMathPara>
                </a14:m>
                <a:endParaRPr lang="en-GB" sz="1400" dirty="0">
                  <a:solidFill>
                    <a:schemeClr val="accent1"/>
                  </a:solidFill>
                </a:endParaRPr>
              </a:p>
            </p:txBody>
          </p:sp>
        </mc:Choice>
        <mc:Fallback>
          <p:sp>
            <p:nvSpPr>
              <p:cNvPr id="29" name="TextBox 28">
                <a:extLst>
                  <a:ext uri="{FF2B5EF4-FFF2-40B4-BE49-F238E27FC236}">
                    <a16:creationId xmlns:a16="http://schemas.microsoft.com/office/drawing/2014/main" id="{B8E28C4C-8394-43BE-8AB0-95C818F669CF}"/>
                  </a:ext>
                </a:extLst>
              </p:cNvPr>
              <p:cNvSpPr txBox="1">
                <a:spLocks noRot="1" noChangeAspect="1" noMove="1" noResize="1" noEditPoints="1" noAdjustHandles="1" noChangeArrowheads="1" noChangeShapeType="1" noTextEdit="1"/>
              </p:cNvSpPr>
              <p:nvPr/>
            </p:nvSpPr>
            <p:spPr>
              <a:xfrm>
                <a:off x="1502901" y="4402447"/>
                <a:ext cx="290417" cy="261610"/>
              </a:xfrm>
              <a:prstGeom prst="rect">
                <a:avLst/>
              </a:prstGeom>
              <a:blipFill>
                <a:blip r:embed="rId11"/>
                <a:stretch>
                  <a:fillRect r="-8511" b="-465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40F0EE8B-1998-46C5-BEA9-D14ECE32A091}"/>
                  </a:ext>
                </a:extLst>
              </p:cNvPr>
              <p:cNvSpPr txBox="1"/>
              <p:nvPr/>
            </p:nvSpPr>
            <p:spPr>
              <a:xfrm>
                <a:off x="2309910" y="4334002"/>
                <a:ext cx="524866"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050" b="0" i="1" smtClean="0">
                          <a:solidFill>
                            <a:schemeClr val="accent1"/>
                          </a:solidFill>
                          <a:latin typeface="Cambria Math" panose="02040503050406030204" pitchFamily="18" charset="0"/>
                        </a:rPr>
                        <m:t>𝜇</m:t>
                      </m:r>
                      <m:r>
                        <a:rPr lang="en-GB" sz="1050" b="0" i="1" smtClean="0">
                          <a:solidFill>
                            <a:schemeClr val="accent1"/>
                          </a:solidFill>
                          <a:latin typeface="Cambria Math" panose="02040503050406030204" pitchFamily="18" charset="0"/>
                        </a:rPr>
                        <m:t>𝑁</m:t>
                      </m:r>
                    </m:oMath>
                  </m:oMathPara>
                </a14:m>
                <a:endParaRPr lang="en-GB" sz="1400" dirty="0">
                  <a:solidFill>
                    <a:schemeClr val="accent1"/>
                  </a:solidFill>
                </a:endParaRPr>
              </a:p>
            </p:txBody>
          </p:sp>
        </mc:Choice>
        <mc:Fallback>
          <p:sp>
            <p:nvSpPr>
              <p:cNvPr id="37" name="TextBox 36">
                <a:extLst>
                  <a:ext uri="{FF2B5EF4-FFF2-40B4-BE49-F238E27FC236}">
                    <a16:creationId xmlns:a16="http://schemas.microsoft.com/office/drawing/2014/main" id="{40F0EE8B-1998-46C5-BEA9-D14ECE32A091}"/>
                  </a:ext>
                </a:extLst>
              </p:cNvPr>
              <p:cNvSpPr txBox="1">
                <a:spLocks noRot="1" noChangeAspect="1" noMove="1" noResize="1" noEditPoints="1" noAdjustHandles="1" noChangeArrowheads="1" noChangeShapeType="1" noTextEdit="1"/>
              </p:cNvSpPr>
              <p:nvPr/>
            </p:nvSpPr>
            <p:spPr>
              <a:xfrm>
                <a:off x="2309910" y="4334002"/>
                <a:ext cx="524866" cy="261610"/>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1BB9102D-A2BB-462E-A0F7-887564487381}"/>
                  </a:ext>
                </a:extLst>
              </p:cNvPr>
              <p:cNvSpPr txBox="1"/>
              <p:nvPr/>
            </p:nvSpPr>
            <p:spPr>
              <a:xfrm>
                <a:off x="5298152" y="3442854"/>
                <a:ext cx="3236130" cy="2424766"/>
              </a:xfrm>
              <a:prstGeom prst="rect">
                <a:avLst/>
              </a:prstGeom>
              <a:noFill/>
            </p:spPr>
            <p:txBody>
              <a:bodyPr wrap="square" rtlCol="0">
                <a:spAutoFit/>
              </a:bodyPr>
              <a:lstStyle/>
              <a:p>
                <a:br>
                  <a:rPr lang="en-GB" b="0" dirty="0">
                    <a:ea typeface="Cambria Math" panose="02040503050406030204" pitchFamily="18" charset="0"/>
                  </a:rPr>
                </a:br>
                <a14:m>
                  <m:oMath xmlns:m="http://schemas.openxmlformats.org/officeDocument/2006/math">
                    <m:r>
                      <a:rPr lang="en-GB" b="0" i="1" smtClean="0">
                        <a:latin typeface="Cambria Math" panose="02040503050406030204" pitchFamily="18" charset="0"/>
                        <a:ea typeface="Cambria Math" panose="02040503050406030204" pitchFamily="18" charset="0"/>
                      </a:rPr>
                      <m:t>𝑅</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m:t>
                        </m:r>
                      </m:e>
                    </m:d>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𝑔</m:t>
                    </m:r>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30°</m:t>
                        </m:r>
                      </m:e>
                    </m:func>
                  </m:oMath>
                </a14:m>
                <a:r>
                  <a:rPr lang="en-GB" b="0" dirty="0">
                    <a:ea typeface="Cambria Math" panose="02040503050406030204" pitchFamily="18" charset="0"/>
                  </a:rPr>
                  <a:t> </a:t>
                </a:r>
              </a:p>
              <a:p>
                <a:pPr/>
                <a:br>
                  <a:rPr lang="en-GB" b="0" dirty="0">
                    <a:ea typeface="Cambria Math" panose="02040503050406030204" pitchFamily="18" charset="0"/>
                  </a:rPr>
                </a:b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ea typeface="Cambria Math" panose="02040503050406030204" pitchFamily="18" charset="0"/>
                        </a:rPr>
                        <m:t>𝑅</m:t>
                      </m:r>
                      <m:d>
                        <m:dPr>
                          <m:ctrlPr>
                            <a:rPr lang="en-GB" i="1">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m:t>
                          </m:r>
                        </m:e>
                      </m:d>
                      <m:r>
                        <a:rPr lang="en-GB" i="1">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𝑔</m:t>
                      </m:r>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sin</m:t>
                          </m:r>
                        </m:fName>
                        <m:e>
                          <m:r>
                            <a:rPr lang="en-GB" b="0" i="1" smtClean="0">
                              <a:latin typeface="Cambria Math" panose="02040503050406030204" pitchFamily="18" charset="0"/>
                              <a:ea typeface="Cambria Math" panose="02040503050406030204" pitchFamily="18" charset="0"/>
                            </a:rPr>
                            <m:t>30°</m:t>
                          </m:r>
                        </m:e>
                      </m:func>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𝑎</m:t>
                      </m:r>
                    </m:oMath>
                    <m:oMath xmlns:m="http://schemas.openxmlformats.org/officeDocument/2006/math">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𝑔</m:t>
                      </m:r>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𝑔</m:t>
                      </m:r>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30°</m:t>
                          </m:r>
                        </m:e>
                      </m:func>
                      <m:r>
                        <a:rPr lang="en-GB" b="0" i="1" smtClean="0">
                          <a:latin typeface="Cambria Math" panose="02040503050406030204" pitchFamily="18" charset="0"/>
                          <a:ea typeface="Cambria Math" panose="02040503050406030204" pitchFamily="18" charset="0"/>
                        </a:rPr>
                        <m:t>=2</m:t>
                      </m:r>
                      <m:r>
                        <a:rPr lang="en-GB" b="0" i="1" smtClean="0">
                          <a:latin typeface="Cambria Math" panose="02040503050406030204" pitchFamily="18" charset="0"/>
                          <a:ea typeface="Cambria Math" panose="02040503050406030204" pitchFamily="18" charset="0"/>
                        </a:rPr>
                        <m:t>𝑎</m:t>
                      </m:r>
                    </m:oMath>
                    <m:oMath xmlns:m="http://schemas.openxmlformats.org/officeDocument/2006/math">
                      <m:r>
                        <a:rPr lang="en-GB" b="0" i="1" smtClean="0">
                          <a:latin typeface="Cambria Math" panose="02040503050406030204" pitchFamily="18" charset="0"/>
                          <a:ea typeface="Cambria Math" panose="02040503050406030204" pitchFamily="18" charset="0"/>
                        </a:rPr>
                        <m:t>                  …</m:t>
                      </m:r>
                    </m:oMath>
                  </m:oMathPara>
                </a14:m>
                <a:br>
                  <a:rPr lang="en-GB" b="0" dirty="0">
                    <a:ea typeface="Cambria Math" panose="02040503050406030204" pitchFamily="18" charset="0"/>
                  </a:rPr>
                </a:br>
                <a14:m>
                  <m:oMath xmlns:m="http://schemas.openxmlformats.org/officeDocument/2006/math">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7.8</m:t>
                        </m:r>
                      </m:num>
                      <m:den>
                        <m:r>
                          <a:rPr lang="en-GB" b="0" i="1" smtClean="0">
                            <a:latin typeface="Cambria Math" panose="02040503050406030204" pitchFamily="18" charset="0"/>
                            <a:ea typeface="Cambria Math" panose="02040503050406030204" pitchFamily="18" charset="0"/>
                          </a:rPr>
                          <m:t>16.974…</m:t>
                        </m:r>
                      </m:den>
                    </m:f>
                    <m:r>
                      <a:rPr lang="en-GB" b="0" i="1" smtClean="0">
                        <a:latin typeface="Cambria Math" panose="02040503050406030204" pitchFamily="18" charset="0"/>
                        <a:ea typeface="Cambria Math" panose="02040503050406030204" pitchFamily="18" charset="0"/>
                      </a:rPr>
                      <m:t>=0.46</m:t>
                    </m:r>
                  </m:oMath>
                </a14:m>
                <a:r>
                  <a:rPr lang="en-GB" b="0" dirty="0">
                    <a:ea typeface="Cambria Math" panose="02040503050406030204" pitchFamily="18" charset="0"/>
                  </a:rPr>
                  <a:t> </a:t>
                </a:r>
                <a:br>
                  <a:rPr lang="en-GB" b="0" dirty="0">
                    <a:ea typeface="Cambria Math" panose="02040503050406030204" pitchFamily="18" charset="0"/>
                  </a:rPr>
                </a:br>
                <a:r>
                  <a:rPr lang="en-GB" b="0" dirty="0">
                    <a:ea typeface="Cambria Math" panose="02040503050406030204" pitchFamily="18" charset="0"/>
                  </a:rPr>
                  <a:t>   </a:t>
                </a:r>
                <a:endParaRPr lang="en-GB" i="1" dirty="0">
                  <a:latin typeface="Cambria Math" panose="02040503050406030204" pitchFamily="18" charset="0"/>
                  <a:ea typeface="Cambria Math" panose="02040503050406030204" pitchFamily="18" charset="0"/>
                </a:endParaRPr>
              </a:p>
            </p:txBody>
          </p:sp>
        </mc:Choice>
        <mc:Fallback>
          <p:sp>
            <p:nvSpPr>
              <p:cNvPr id="40" name="TextBox 39">
                <a:extLst>
                  <a:ext uri="{FF2B5EF4-FFF2-40B4-BE49-F238E27FC236}">
                    <a16:creationId xmlns:a16="http://schemas.microsoft.com/office/drawing/2014/main" id="{1BB9102D-A2BB-462E-A0F7-887564487381}"/>
                  </a:ext>
                </a:extLst>
              </p:cNvPr>
              <p:cNvSpPr txBox="1">
                <a:spLocks noRot="1" noChangeAspect="1" noMove="1" noResize="1" noEditPoints="1" noAdjustHandles="1" noChangeArrowheads="1" noChangeShapeType="1" noTextEdit="1"/>
              </p:cNvSpPr>
              <p:nvPr/>
            </p:nvSpPr>
            <p:spPr>
              <a:xfrm>
                <a:off x="5298152" y="3442854"/>
                <a:ext cx="3236130" cy="2424766"/>
              </a:xfrm>
              <a:prstGeom prst="rect">
                <a:avLst/>
              </a:prstGeom>
              <a:blipFill>
                <a:blip r:embed="rId13"/>
                <a:stretch>
                  <a:fillRect/>
                </a:stretch>
              </a:blipFill>
            </p:spPr>
            <p:txBody>
              <a:bodyPr/>
              <a:lstStyle/>
              <a:p>
                <a:r>
                  <a:rPr lang="en-GB">
                    <a:noFill/>
                  </a:rPr>
                  <a:t> </a:t>
                </a:r>
              </a:p>
            </p:txBody>
          </p:sp>
        </mc:Fallback>
      </mc:AlternateContent>
      <p:sp>
        <p:nvSpPr>
          <p:cNvPr id="42" name="Rectangle 41">
            <a:extLst>
              <a:ext uri="{FF2B5EF4-FFF2-40B4-BE49-F238E27FC236}">
                <a16:creationId xmlns:a16="http://schemas.microsoft.com/office/drawing/2014/main" id="{D8A4C70E-6BDA-4F87-8CF0-72AD3B99B6D8}"/>
              </a:ext>
            </a:extLst>
          </p:cNvPr>
          <p:cNvSpPr/>
          <p:nvPr/>
        </p:nvSpPr>
        <p:spPr>
          <a:xfrm>
            <a:off x="4528629" y="2931383"/>
            <a:ext cx="4291844" cy="33388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Working</a:t>
            </a:r>
          </a:p>
        </p:txBody>
      </p:sp>
      <p:sp>
        <p:nvSpPr>
          <p:cNvPr id="34" name="Rectangle 33">
            <a:extLst>
              <a:ext uri="{FF2B5EF4-FFF2-40B4-BE49-F238E27FC236}">
                <a16:creationId xmlns:a16="http://schemas.microsoft.com/office/drawing/2014/main" id="{4CF95DEB-9F31-48A5-B04F-DF7BB3C02F2F}"/>
              </a:ext>
            </a:extLst>
          </p:cNvPr>
          <p:cNvSpPr/>
          <p:nvPr/>
        </p:nvSpPr>
        <p:spPr>
          <a:xfrm>
            <a:off x="363383" y="2931383"/>
            <a:ext cx="4158658" cy="33388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Diagram</a:t>
            </a:r>
          </a:p>
        </p:txBody>
      </p:sp>
    </p:spTree>
    <p:extLst>
      <p:ext uri="{BB962C8B-B14F-4D97-AF65-F5344CB8AC3E}">
        <p14:creationId xmlns:p14="http://schemas.microsoft.com/office/powerpoint/2010/main" val="171605884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childTnLst>
                          </p:cTn>
                        </p:par>
                      </p:childTnLst>
                    </p:cTn>
                  </p:par>
                </p:childTnLst>
              </p:cTn>
              <p:nextCondLst>
                <p:cond evt="onClick" delay="0">
                  <p:tgtEl>
                    <p:spTgt spid="34"/>
                  </p:tgtEl>
                </p:cond>
              </p:nextCondLst>
            </p:seq>
            <p:seq concurrent="1" nextAc="seek">
              <p:cTn id="8" restart="whenNotActive" fill="hold" evtFilter="cancelBubble" nodeType="interactiveSeq">
                <p:stCondLst>
                  <p:cond evt="onClick" delay="0">
                    <p:tgtEl>
                      <p:spTgt spid="42"/>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childTnLst>
                          </p:cTn>
                        </p:par>
                      </p:childTnLst>
                    </p:cTn>
                  </p:par>
                </p:childTnLst>
              </p:cTn>
              <p:nextCondLst>
                <p:cond evt="onClick" delay="0">
                  <p:tgtEl>
                    <p:spTgt spid="42"/>
                  </p:tgtEl>
                </p:cond>
              </p:nextCondLst>
            </p:seq>
          </p:childTnLst>
        </p:cTn>
      </p:par>
    </p:tnLst>
    <p:bldLst>
      <p:bldP spid="42"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04F706-D3E3-43DE-9AB5-71653DD1CC59}"/>
              </a:ext>
            </a:extLst>
          </p:cNvPr>
          <p:cNvPicPr>
            <a:picLocks noChangeAspect="1"/>
          </p:cNvPicPr>
          <p:nvPr/>
        </p:nvPicPr>
        <p:blipFill>
          <a:blip r:embed="rId2"/>
          <a:stretch>
            <a:fillRect/>
          </a:stretch>
        </p:blipFill>
        <p:spPr>
          <a:xfrm>
            <a:off x="2123728" y="4869160"/>
            <a:ext cx="4305300" cy="1885950"/>
          </a:xfrm>
          <a:prstGeom prst="rect">
            <a:avLst/>
          </a:prstGeom>
        </p:spPr>
      </p:pic>
      <p:grpSp>
        <p:nvGrpSpPr>
          <p:cNvPr id="2" name="Group 1">
            <a:extLst>
              <a:ext uri="{FF2B5EF4-FFF2-40B4-BE49-F238E27FC236}">
                <a16:creationId xmlns:a16="http://schemas.microsoft.com/office/drawing/2014/main" id="{32A51D95-6BAD-4BCB-9611-6C28130E77FF}"/>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BAE87ACC-D44E-4306-92D6-F3D42D3978D7}"/>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Test Your Understanding</a:t>
              </a:r>
              <a:endParaRPr lang="en-GB" sz="3200" dirty="0"/>
            </a:p>
          </p:txBody>
        </p:sp>
        <p:cxnSp>
          <p:nvCxnSpPr>
            <p:cNvPr id="4" name="Straight Connector 3">
              <a:extLst>
                <a:ext uri="{FF2B5EF4-FFF2-40B4-BE49-F238E27FC236}">
                  <a16:creationId xmlns:a16="http://schemas.microsoft.com/office/drawing/2014/main" id="{8B0C5B04-4BA3-4DF8-8909-4D1EE2F48247}"/>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 name="Picture 4">
            <a:extLst>
              <a:ext uri="{FF2B5EF4-FFF2-40B4-BE49-F238E27FC236}">
                <a16:creationId xmlns:a16="http://schemas.microsoft.com/office/drawing/2014/main" id="{8AAC31E5-8D4A-486A-A8A1-9EFFCF835FC0}"/>
              </a:ext>
            </a:extLst>
          </p:cNvPr>
          <p:cNvPicPr>
            <a:picLocks noChangeAspect="1"/>
          </p:cNvPicPr>
          <p:nvPr/>
        </p:nvPicPr>
        <p:blipFill>
          <a:blip r:embed="rId3"/>
          <a:stretch>
            <a:fillRect/>
          </a:stretch>
        </p:blipFill>
        <p:spPr>
          <a:xfrm>
            <a:off x="539552" y="1278051"/>
            <a:ext cx="5310532" cy="3570173"/>
          </a:xfrm>
          <a:prstGeom prst="rect">
            <a:avLst/>
          </a:prstGeom>
          <a:effectLst>
            <a:outerShdw blurRad="63500" sx="102000" sy="102000" algn="ctr" rotWithShape="0">
              <a:prstClr val="black">
                <a:alpha val="40000"/>
              </a:prstClr>
            </a:outerShdw>
          </a:effectLst>
        </p:spPr>
      </p:pic>
      <p:sp>
        <p:nvSpPr>
          <p:cNvPr id="6" name="TextBox 5">
            <a:extLst>
              <a:ext uri="{FF2B5EF4-FFF2-40B4-BE49-F238E27FC236}">
                <a16:creationId xmlns:a16="http://schemas.microsoft.com/office/drawing/2014/main" id="{21F40A4B-D617-4B79-A8D3-EF25E215DD16}"/>
              </a:ext>
            </a:extLst>
          </p:cNvPr>
          <p:cNvSpPr txBox="1"/>
          <p:nvPr/>
        </p:nvSpPr>
        <p:spPr>
          <a:xfrm>
            <a:off x="539552" y="908720"/>
            <a:ext cx="3168352"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Edexcel M1(Old) May 2013 Q3</a:t>
            </a:r>
          </a:p>
        </p:txBody>
      </p:sp>
      <p:sp>
        <p:nvSpPr>
          <p:cNvPr id="8" name="Rectangle 7">
            <a:extLst>
              <a:ext uri="{FF2B5EF4-FFF2-40B4-BE49-F238E27FC236}">
                <a16:creationId xmlns:a16="http://schemas.microsoft.com/office/drawing/2014/main" id="{81F6BA32-DD2B-4898-AC99-413221968FB1}"/>
              </a:ext>
            </a:extLst>
          </p:cNvPr>
          <p:cNvSpPr/>
          <p:nvPr/>
        </p:nvSpPr>
        <p:spPr>
          <a:xfrm>
            <a:off x="2094957" y="4852470"/>
            <a:ext cx="4493268" cy="20055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36552163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5.3</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25840"/>
            <a:ext cx="7920880" cy="830997"/>
          </a:xfrm>
          <a:prstGeom prst="rect">
            <a:avLst/>
          </a:prstGeom>
          <a:noFill/>
        </p:spPr>
        <p:txBody>
          <a:bodyPr wrap="square" rtlCol="0">
            <a:spAutoFit/>
          </a:bodyPr>
          <a:lstStyle/>
          <a:p>
            <a:r>
              <a:rPr lang="en-GB" sz="2400" dirty="0"/>
              <a:t>Pearson Stats/Mechanics Year 2</a:t>
            </a:r>
          </a:p>
          <a:p>
            <a:r>
              <a:rPr lang="en-GB" sz="2400"/>
              <a:t>Pages 46-47</a:t>
            </a:r>
            <a:endParaRPr lang="en-GB" sz="2400" dirty="0"/>
          </a:p>
        </p:txBody>
      </p:sp>
      <p:cxnSp>
        <p:nvCxnSpPr>
          <p:cNvPr id="6" name="Straight Connector 5"/>
          <p:cNvCxnSpPr/>
          <p:nvPr/>
        </p:nvCxnSpPr>
        <p:spPr>
          <a:xfrm>
            <a:off x="0" y="1739717"/>
            <a:ext cx="9144000" cy="0"/>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9CA087ED-E488-4900-AFBC-DB94B3DA3E97}"/>
              </a:ext>
            </a:extLst>
          </p:cNvPr>
          <p:cNvSpPr/>
          <p:nvPr/>
        </p:nvSpPr>
        <p:spPr>
          <a:xfrm>
            <a:off x="668710" y="2498896"/>
            <a:ext cx="360040" cy="2880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mj-lt"/>
              </a:rPr>
              <a:t>1</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878D637-2015-4EA7-AD8E-BB11881E56DC}"/>
                  </a:ext>
                </a:extLst>
              </p:cNvPr>
              <p:cNvSpPr txBox="1"/>
              <p:nvPr/>
            </p:nvSpPr>
            <p:spPr>
              <a:xfrm>
                <a:off x="1115616" y="2420888"/>
                <a:ext cx="5112568" cy="3150606"/>
              </a:xfrm>
              <a:prstGeom prst="rect">
                <a:avLst/>
              </a:prstGeom>
              <a:noFill/>
            </p:spPr>
            <p:txBody>
              <a:bodyPr wrap="square" rtlCol="0">
                <a:spAutoFit/>
              </a:bodyPr>
              <a:lstStyle/>
              <a:p>
                <a:r>
                  <a:rPr lang="en-GB" dirty="0"/>
                  <a:t>A block lies on a rough plane at an incline of </a:t>
                </a:r>
                <a14:m>
                  <m:oMath xmlns:m="http://schemas.openxmlformats.org/officeDocument/2006/math">
                    <m:r>
                      <a:rPr lang="en-GB" b="0" i="1" smtClean="0">
                        <a:latin typeface="Cambria Math" panose="02040503050406030204" pitchFamily="18" charset="0"/>
                      </a:rPr>
                      <m:t>𝜃</m:t>
                    </m:r>
                  </m:oMath>
                </a14:m>
                <a:r>
                  <a:rPr lang="en-GB" dirty="0"/>
                  <a:t>. The coefficient of friction between the block and plane is </a:t>
                </a:r>
                <a14:m>
                  <m:oMath xmlns:m="http://schemas.openxmlformats.org/officeDocument/2006/math">
                    <m:r>
                      <a:rPr lang="en-GB" b="0" i="1" smtClean="0">
                        <a:latin typeface="Cambria Math" panose="02040503050406030204" pitchFamily="18" charset="0"/>
                      </a:rPr>
                      <m:t>𝜇</m:t>
                    </m:r>
                  </m:oMath>
                </a14:m>
                <a:r>
                  <a:rPr lang="en-GB" dirty="0"/>
                  <a:t>. If the block is on the verge of sliding down the plane, prove that </a:t>
                </a:r>
                <a14:m>
                  <m:oMath xmlns:m="http://schemas.openxmlformats.org/officeDocument/2006/math">
                    <m:r>
                      <a:rPr lang="en-GB" b="0" i="1" smtClean="0">
                        <a:latin typeface="Cambria Math" panose="02040503050406030204" pitchFamily="18" charset="0"/>
                      </a:rPr>
                      <m:t>𝜇</m:t>
                    </m:r>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tan</m:t>
                        </m:r>
                      </m:fName>
                      <m:e>
                        <m:r>
                          <a:rPr lang="en-GB" b="0" i="1" smtClean="0">
                            <a:latin typeface="Cambria Math" panose="02040503050406030204" pitchFamily="18" charset="0"/>
                          </a:rPr>
                          <m:t>𝜃</m:t>
                        </m:r>
                      </m:e>
                    </m:func>
                  </m:oMath>
                </a14:m>
                <a:r>
                  <a:rPr lang="en-GB" dirty="0"/>
                  <a:t>. </a:t>
                </a:r>
              </a:p>
              <a:p>
                <a:endParaRPr lang="en-GB" dirty="0"/>
              </a:p>
              <a:p>
                <a:r>
                  <a:rPr lang="en-GB" b="1" dirty="0"/>
                  <a:t>Let mass of block be </a:t>
                </a:r>
                <a14:m>
                  <m:oMath xmlns:m="http://schemas.openxmlformats.org/officeDocument/2006/math">
                    <m:r>
                      <a:rPr lang="en-GB" b="1" i="1" smtClean="0">
                        <a:latin typeface="Cambria Math" panose="02040503050406030204" pitchFamily="18" charset="0"/>
                      </a:rPr>
                      <m:t>𝒎</m:t>
                    </m:r>
                  </m:oMath>
                </a14:m>
                <a:r>
                  <a:rPr lang="en-GB" b="1" dirty="0"/>
                  <a:t>.</a:t>
                </a:r>
              </a:p>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𝑹</m:t>
                      </m:r>
                      <m:d>
                        <m:dPr>
                          <m:ctrlPr>
                            <a:rPr lang="en-GB" b="1" i="1" smtClean="0">
                              <a:latin typeface="Cambria Math" panose="02040503050406030204" pitchFamily="18" charset="0"/>
                            </a:rPr>
                          </m:ctrlPr>
                        </m:dPr>
                        <m:e>
                          <m:r>
                            <a:rPr lang="en-GB" b="1" i="1" smtClean="0">
                              <a:latin typeface="Cambria Math" panose="02040503050406030204" pitchFamily="18" charset="0"/>
                            </a:rPr>
                            <m:t>↖</m:t>
                          </m:r>
                        </m:e>
                      </m:d>
                      <m:r>
                        <a:rPr lang="en-GB" b="1" i="1" smtClean="0">
                          <a:latin typeface="Cambria Math" panose="02040503050406030204" pitchFamily="18" charset="0"/>
                        </a:rPr>
                        <m:t>:  </m:t>
                      </m:r>
                      <m:r>
                        <a:rPr lang="en-GB" b="1" i="1" smtClean="0">
                          <a:latin typeface="Cambria Math" panose="02040503050406030204" pitchFamily="18" charset="0"/>
                        </a:rPr>
                        <m:t>𝑵</m:t>
                      </m:r>
                      <m:r>
                        <a:rPr lang="en-GB" b="1" i="1" smtClean="0">
                          <a:latin typeface="Cambria Math" panose="02040503050406030204" pitchFamily="18" charset="0"/>
                        </a:rPr>
                        <m:t>=</m:t>
                      </m:r>
                      <m:r>
                        <a:rPr lang="en-GB" b="1" i="1" smtClean="0">
                          <a:latin typeface="Cambria Math" panose="02040503050406030204" pitchFamily="18" charset="0"/>
                        </a:rPr>
                        <m:t>𝒎𝒈</m:t>
                      </m:r>
                      <m:func>
                        <m:funcPr>
                          <m:ctrlPr>
                            <a:rPr lang="en-GB" b="1" i="1" smtClean="0">
                              <a:latin typeface="Cambria Math" panose="02040503050406030204" pitchFamily="18" charset="0"/>
                            </a:rPr>
                          </m:ctrlPr>
                        </m:funcPr>
                        <m:fName>
                          <m:r>
                            <a:rPr lang="en-GB" b="1" i="0" smtClean="0">
                              <a:latin typeface="Cambria Math" panose="02040503050406030204" pitchFamily="18" charset="0"/>
                            </a:rPr>
                            <m:t>𝐜𝐨𝐬</m:t>
                          </m:r>
                        </m:fName>
                        <m:e>
                          <m:r>
                            <a:rPr lang="en-GB" b="1" i="1" smtClean="0">
                              <a:latin typeface="Cambria Math" panose="02040503050406030204" pitchFamily="18" charset="0"/>
                            </a:rPr>
                            <m:t>𝜽</m:t>
                          </m:r>
                        </m:e>
                      </m:func>
                    </m:oMath>
                    <m:oMath xmlns:m="http://schemas.openxmlformats.org/officeDocument/2006/math">
                      <m:r>
                        <a:rPr lang="en-GB" b="1" i="1" smtClean="0">
                          <a:latin typeface="Cambria Math" panose="02040503050406030204" pitchFamily="18" charset="0"/>
                        </a:rPr>
                        <m:t>𝑹</m:t>
                      </m:r>
                      <m:d>
                        <m:dPr>
                          <m:ctrlPr>
                            <a:rPr lang="en-GB" b="1" i="1" smtClean="0">
                              <a:latin typeface="Cambria Math" panose="02040503050406030204" pitchFamily="18" charset="0"/>
                            </a:rPr>
                          </m:ctrlPr>
                        </m:dPr>
                        <m:e>
                          <m:r>
                            <a:rPr lang="en-GB" b="1" i="1" smtClean="0">
                              <a:latin typeface="Cambria Math" panose="02040503050406030204" pitchFamily="18" charset="0"/>
                            </a:rPr>
                            <m:t>↙</m:t>
                          </m:r>
                        </m:e>
                      </m:d>
                      <m:r>
                        <a:rPr lang="en-GB" b="1" i="1" smtClean="0">
                          <a:latin typeface="Cambria Math" panose="02040503050406030204" pitchFamily="18" charset="0"/>
                        </a:rPr>
                        <m:t>:  </m:t>
                      </m:r>
                      <m:r>
                        <a:rPr lang="en-GB" b="1" i="1" smtClean="0">
                          <a:latin typeface="Cambria Math" panose="02040503050406030204" pitchFamily="18" charset="0"/>
                        </a:rPr>
                        <m:t>𝒎𝒈</m:t>
                      </m:r>
                      <m:func>
                        <m:funcPr>
                          <m:ctrlPr>
                            <a:rPr lang="en-GB" b="1" i="1" smtClean="0">
                              <a:latin typeface="Cambria Math" panose="02040503050406030204" pitchFamily="18" charset="0"/>
                            </a:rPr>
                          </m:ctrlPr>
                        </m:funcPr>
                        <m:fName>
                          <m:r>
                            <a:rPr lang="en-GB" b="1" i="0" smtClean="0">
                              <a:latin typeface="Cambria Math" panose="02040503050406030204" pitchFamily="18" charset="0"/>
                            </a:rPr>
                            <m:t>𝐬𝐢𝐧</m:t>
                          </m:r>
                        </m:fName>
                        <m:e>
                          <m:r>
                            <a:rPr lang="en-GB" b="1" i="1" smtClean="0">
                              <a:latin typeface="Cambria Math" panose="02040503050406030204" pitchFamily="18" charset="0"/>
                            </a:rPr>
                            <m:t>𝜽</m:t>
                          </m:r>
                        </m:e>
                      </m:func>
                      <m:r>
                        <a:rPr lang="en-GB" b="1" i="1" smtClean="0">
                          <a:latin typeface="Cambria Math" panose="02040503050406030204" pitchFamily="18" charset="0"/>
                        </a:rPr>
                        <m:t>=</m:t>
                      </m:r>
                      <m:r>
                        <a:rPr lang="en-GB" b="1" i="1" smtClean="0">
                          <a:latin typeface="Cambria Math" panose="02040503050406030204" pitchFamily="18" charset="0"/>
                        </a:rPr>
                        <m:t>𝝁</m:t>
                      </m:r>
                      <m:r>
                        <a:rPr lang="en-GB" b="1" i="1" smtClean="0">
                          <a:latin typeface="Cambria Math" panose="02040503050406030204" pitchFamily="18" charset="0"/>
                        </a:rPr>
                        <m:t>𝑵</m:t>
                      </m:r>
                    </m:oMath>
                    <m:oMath xmlns:m="http://schemas.openxmlformats.org/officeDocument/2006/math">
                      <m:r>
                        <a:rPr lang="en-GB" b="1" i="1" smtClean="0">
                          <a:latin typeface="Cambria Math" panose="02040503050406030204" pitchFamily="18" charset="0"/>
                        </a:rPr>
                        <m:t>              </m:t>
                      </m:r>
                      <m:r>
                        <a:rPr lang="en-GB" b="1" i="1" smtClean="0">
                          <a:latin typeface="Cambria Math" panose="02040503050406030204" pitchFamily="18" charset="0"/>
                        </a:rPr>
                        <m:t>𝒎𝒈</m:t>
                      </m:r>
                      <m:func>
                        <m:funcPr>
                          <m:ctrlPr>
                            <a:rPr lang="en-GB" b="1" i="1" smtClean="0">
                              <a:latin typeface="Cambria Math" panose="02040503050406030204" pitchFamily="18" charset="0"/>
                            </a:rPr>
                          </m:ctrlPr>
                        </m:funcPr>
                        <m:fName>
                          <m:r>
                            <a:rPr lang="en-GB" b="1" i="0" smtClean="0">
                              <a:latin typeface="Cambria Math" panose="02040503050406030204" pitchFamily="18" charset="0"/>
                            </a:rPr>
                            <m:t>𝐬𝐢𝐧</m:t>
                          </m:r>
                        </m:fName>
                        <m:e>
                          <m:r>
                            <a:rPr lang="en-GB" b="1" i="1" smtClean="0">
                              <a:latin typeface="Cambria Math" panose="02040503050406030204" pitchFamily="18" charset="0"/>
                            </a:rPr>
                            <m:t>𝜽</m:t>
                          </m:r>
                        </m:e>
                      </m:func>
                      <m:r>
                        <a:rPr lang="en-GB" b="1" i="1" smtClean="0">
                          <a:latin typeface="Cambria Math" panose="02040503050406030204" pitchFamily="18" charset="0"/>
                        </a:rPr>
                        <m:t>=</m:t>
                      </m:r>
                      <m:r>
                        <a:rPr lang="en-GB" b="1" i="1" smtClean="0">
                          <a:latin typeface="Cambria Math" panose="02040503050406030204" pitchFamily="18" charset="0"/>
                        </a:rPr>
                        <m:t>𝝁</m:t>
                      </m:r>
                      <m:r>
                        <a:rPr lang="en-GB" b="1" i="1" smtClean="0">
                          <a:latin typeface="Cambria Math" panose="02040503050406030204" pitchFamily="18" charset="0"/>
                        </a:rPr>
                        <m:t>𝒎𝒈</m:t>
                      </m:r>
                      <m:func>
                        <m:funcPr>
                          <m:ctrlPr>
                            <a:rPr lang="en-GB" b="1" i="1" smtClean="0">
                              <a:latin typeface="Cambria Math" panose="02040503050406030204" pitchFamily="18" charset="0"/>
                            </a:rPr>
                          </m:ctrlPr>
                        </m:funcPr>
                        <m:fName>
                          <m:r>
                            <a:rPr lang="en-GB" b="1" i="0" smtClean="0">
                              <a:latin typeface="Cambria Math" panose="02040503050406030204" pitchFamily="18" charset="0"/>
                            </a:rPr>
                            <m:t>𝐜𝐨𝐬</m:t>
                          </m:r>
                        </m:fName>
                        <m:e>
                          <m:r>
                            <a:rPr lang="en-GB" b="1" i="1" smtClean="0">
                              <a:latin typeface="Cambria Math" panose="02040503050406030204" pitchFamily="18" charset="0"/>
                            </a:rPr>
                            <m:t>𝜽</m:t>
                          </m:r>
                        </m:e>
                      </m:func>
                    </m:oMath>
                    <m:oMath xmlns:m="http://schemas.openxmlformats.org/officeDocument/2006/math">
                      <m:r>
                        <a:rPr lang="en-GB" b="1" i="1" smtClean="0">
                          <a:latin typeface="Cambria Math" panose="02040503050406030204" pitchFamily="18" charset="0"/>
                        </a:rPr>
                        <m:t>              </m:t>
                      </m:r>
                      <m:r>
                        <a:rPr lang="en-GB" b="1" i="1" smtClean="0">
                          <a:latin typeface="Cambria Math" panose="02040503050406030204" pitchFamily="18" charset="0"/>
                        </a:rPr>
                        <m:t>𝝁</m:t>
                      </m:r>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𝒎𝒈</m:t>
                          </m:r>
                          <m:func>
                            <m:funcPr>
                              <m:ctrlPr>
                                <a:rPr lang="en-GB" b="1" i="1" smtClean="0">
                                  <a:latin typeface="Cambria Math" panose="02040503050406030204" pitchFamily="18" charset="0"/>
                                </a:rPr>
                              </m:ctrlPr>
                            </m:funcPr>
                            <m:fName>
                              <m:r>
                                <a:rPr lang="en-GB" b="1" i="0" smtClean="0">
                                  <a:latin typeface="Cambria Math" panose="02040503050406030204" pitchFamily="18" charset="0"/>
                                </a:rPr>
                                <m:t>𝐬𝐢𝐧</m:t>
                              </m:r>
                            </m:fName>
                            <m:e>
                              <m:r>
                                <a:rPr lang="en-GB" b="1" i="1" smtClean="0">
                                  <a:latin typeface="Cambria Math" panose="02040503050406030204" pitchFamily="18" charset="0"/>
                                </a:rPr>
                                <m:t>𝜽</m:t>
                              </m:r>
                            </m:e>
                          </m:func>
                        </m:num>
                        <m:den>
                          <m:r>
                            <a:rPr lang="en-GB" b="1" i="1" smtClean="0">
                              <a:latin typeface="Cambria Math" panose="02040503050406030204" pitchFamily="18" charset="0"/>
                            </a:rPr>
                            <m:t>𝒎𝒈</m:t>
                          </m:r>
                          <m:func>
                            <m:funcPr>
                              <m:ctrlPr>
                                <a:rPr lang="en-GB" b="1" i="1" smtClean="0">
                                  <a:latin typeface="Cambria Math" panose="02040503050406030204" pitchFamily="18" charset="0"/>
                                </a:rPr>
                              </m:ctrlPr>
                            </m:funcPr>
                            <m:fName>
                              <m:r>
                                <a:rPr lang="en-GB" b="1" i="0" smtClean="0">
                                  <a:latin typeface="Cambria Math" panose="02040503050406030204" pitchFamily="18" charset="0"/>
                                </a:rPr>
                                <m:t>𝐜𝐨𝐬</m:t>
                              </m:r>
                            </m:fName>
                            <m:e>
                              <m:r>
                                <a:rPr lang="en-GB" b="1" i="1" smtClean="0">
                                  <a:latin typeface="Cambria Math" panose="02040503050406030204" pitchFamily="18" charset="0"/>
                                </a:rPr>
                                <m:t>𝜽</m:t>
                              </m:r>
                            </m:e>
                          </m:func>
                        </m:den>
                      </m:f>
                      <m:r>
                        <a:rPr lang="en-GB" b="1" i="1" smtClean="0">
                          <a:latin typeface="Cambria Math" panose="02040503050406030204" pitchFamily="18" charset="0"/>
                        </a:rPr>
                        <m:t>=</m:t>
                      </m:r>
                      <m:func>
                        <m:funcPr>
                          <m:ctrlPr>
                            <a:rPr lang="en-GB" b="1" i="1" smtClean="0">
                              <a:latin typeface="Cambria Math" panose="02040503050406030204" pitchFamily="18" charset="0"/>
                            </a:rPr>
                          </m:ctrlPr>
                        </m:funcPr>
                        <m:fName>
                          <m:r>
                            <a:rPr lang="en-GB" b="1" i="0" smtClean="0">
                              <a:latin typeface="Cambria Math" panose="02040503050406030204" pitchFamily="18" charset="0"/>
                            </a:rPr>
                            <m:t>𝐭𝐚𝐧</m:t>
                          </m:r>
                        </m:fName>
                        <m:e>
                          <m:r>
                            <a:rPr lang="en-GB" b="1" i="1" smtClean="0">
                              <a:latin typeface="Cambria Math" panose="02040503050406030204" pitchFamily="18" charset="0"/>
                            </a:rPr>
                            <m:t>𝜽</m:t>
                          </m:r>
                        </m:e>
                      </m:func>
                    </m:oMath>
                  </m:oMathPara>
                </a14:m>
                <a:endParaRPr lang="en-GB" b="1" dirty="0"/>
              </a:p>
            </p:txBody>
          </p:sp>
        </mc:Choice>
        <mc:Fallback>
          <p:sp>
            <p:nvSpPr>
              <p:cNvPr id="8" name="TextBox 7">
                <a:extLst>
                  <a:ext uri="{FF2B5EF4-FFF2-40B4-BE49-F238E27FC236}">
                    <a16:creationId xmlns:a16="http://schemas.microsoft.com/office/drawing/2014/main" id="{6878D637-2015-4EA7-AD8E-BB11881E56DC}"/>
                  </a:ext>
                </a:extLst>
              </p:cNvPr>
              <p:cNvSpPr txBox="1">
                <a:spLocks noRot="1" noChangeAspect="1" noMove="1" noResize="1" noEditPoints="1" noAdjustHandles="1" noChangeArrowheads="1" noChangeShapeType="1" noTextEdit="1"/>
              </p:cNvSpPr>
              <p:nvPr/>
            </p:nvSpPr>
            <p:spPr>
              <a:xfrm>
                <a:off x="1115616" y="2420888"/>
                <a:ext cx="5112568" cy="3150606"/>
              </a:xfrm>
              <a:prstGeom prst="rect">
                <a:avLst/>
              </a:prstGeom>
              <a:blipFill>
                <a:blip r:embed="rId2"/>
                <a:stretch>
                  <a:fillRect l="-954" t="-967" r="-1311"/>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245DE306-E81A-431D-9903-0443A1099432}"/>
              </a:ext>
            </a:extLst>
          </p:cNvPr>
          <p:cNvSpPr txBox="1"/>
          <p:nvPr/>
        </p:nvSpPr>
        <p:spPr>
          <a:xfrm>
            <a:off x="683567" y="1936293"/>
            <a:ext cx="2545407" cy="369332"/>
          </a:xfrm>
          <a:prstGeom prst="rect">
            <a:avLst/>
          </a:prstGeom>
          <a:noFill/>
        </p:spPr>
        <p:txBody>
          <a:bodyPr wrap="square" rtlCol="0">
            <a:spAutoFit/>
          </a:bodyPr>
          <a:lstStyle/>
          <a:p>
            <a:r>
              <a:rPr lang="en-GB" b="1" dirty="0"/>
              <a:t>Additional question:</a:t>
            </a:r>
          </a:p>
        </p:txBody>
      </p:sp>
      <p:sp>
        <p:nvSpPr>
          <p:cNvPr id="10" name="Rectangle 9">
            <a:extLst>
              <a:ext uri="{FF2B5EF4-FFF2-40B4-BE49-F238E27FC236}">
                <a16:creationId xmlns:a16="http://schemas.microsoft.com/office/drawing/2014/main" id="{59D5479C-91BF-4338-925D-627B771E7D63}"/>
              </a:ext>
            </a:extLst>
          </p:cNvPr>
          <p:cNvSpPr/>
          <p:nvPr/>
        </p:nvSpPr>
        <p:spPr>
          <a:xfrm>
            <a:off x="1157979" y="3721535"/>
            <a:ext cx="4926189" cy="18635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429BBC2-F251-42DD-89E1-8791E286771D}"/>
                  </a:ext>
                </a:extLst>
              </p:cNvPr>
              <p:cNvSpPr txBox="1"/>
              <p:nvPr/>
            </p:nvSpPr>
            <p:spPr>
              <a:xfrm>
                <a:off x="1140574" y="5805264"/>
                <a:ext cx="5231652" cy="646331"/>
              </a:xfrm>
              <a:prstGeom prst="rect">
                <a:avLst/>
              </a:prstGeom>
              <a:noFill/>
            </p:spPr>
            <p:txBody>
              <a:bodyPr wrap="square" rtlCol="0">
                <a:spAutoFit/>
              </a:bodyPr>
              <a:lstStyle/>
              <a:p>
                <a:r>
                  <a:rPr lang="en-GB" sz="1200" b="1" dirty="0"/>
                  <a:t>Side Note</a:t>
                </a:r>
                <a:r>
                  <a:rPr lang="en-GB" sz="1200" dirty="0"/>
                  <a:t>: Since </a:t>
                </a:r>
                <a14:m>
                  <m:oMath xmlns:m="http://schemas.openxmlformats.org/officeDocument/2006/math">
                    <m:func>
                      <m:funcPr>
                        <m:ctrlPr>
                          <a:rPr lang="en-GB" sz="1200" b="0" i="1" smtClean="0">
                            <a:latin typeface="Cambria Math" panose="02040503050406030204" pitchFamily="18" charset="0"/>
                          </a:rPr>
                        </m:ctrlPr>
                      </m:funcPr>
                      <m:fName>
                        <m:r>
                          <m:rPr>
                            <m:sty m:val="p"/>
                          </m:rPr>
                          <a:rPr lang="en-GB" sz="1200" b="0" i="0" smtClean="0">
                            <a:latin typeface="Cambria Math" panose="02040503050406030204" pitchFamily="18" charset="0"/>
                          </a:rPr>
                          <m:t>tan</m:t>
                        </m:r>
                      </m:fName>
                      <m:e>
                        <m:r>
                          <a:rPr lang="en-GB" sz="1200" b="0" i="1" smtClean="0">
                            <a:latin typeface="Cambria Math" panose="02040503050406030204" pitchFamily="18" charset="0"/>
                          </a:rPr>
                          <m:t>45</m:t>
                        </m:r>
                      </m:e>
                    </m:func>
                    <m:r>
                      <a:rPr lang="en-GB" sz="1200" b="0" i="1" smtClean="0">
                        <a:latin typeface="Cambria Math" panose="02040503050406030204" pitchFamily="18" charset="0"/>
                      </a:rPr>
                      <m:t>=1</m:t>
                    </m:r>
                  </m:oMath>
                </a14:m>
                <a:r>
                  <a:rPr lang="en-GB" sz="1200" dirty="0"/>
                  <a:t>, the implication is that it’s very much possible to have values of </a:t>
                </a:r>
                <a14:m>
                  <m:oMath xmlns:m="http://schemas.openxmlformats.org/officeDocument/2006/math">
                    <m:r>
                      <a:rPr lang="en-GB" sz="1200" b="0" i="1" smtClean="0">
                        <a:latin typeface="Cambria Math" panose="02040503050406030204" pitchFamily="18" charset="0"/>
                      </a:rPr>
                      <m:t>𝜇</m:t>
                    </m:r>
                  </m:oMath>
                </a14:m>
                <a:r>
                  <a:rPr lang="en-GB" sz="1200" dirty="0"/>
                  <a:t> greater than 1, i.e. if we have to raise the angle of the plane beyond </a:t>
                </a:r>
                <a14:m>
                  <m:oMath xmlns:m="http://schemas.openxmlformats.org/officeDocument/2006/math">
                    <m:r>
                      <a:rPr lang="en-GB" sz="1200" b="0" i="1" smtClean="0">
                        <a:latin typeface="Cambria Math" panose="02040503050406030204" pitchFamily="18" charset="0"/>
                      </a:rPr>
                      <m:t>45°</m:t>
                    </m:r>
                  </m:oMath>
                </a14:m>
                <a:r>
                  <a:rPr lang="en-GB" sz="1200" dirty="0"/>
                  <a:t> before the block starts sliding.</a:t>
                </a:r>
              </a:p>
            </p:txBody>
          </p:sp>
        </mc:Choice>
        <mc:Fallback xmlns="">
          <p:sp>
            <p:nvSpPr>
              <p:cNvPr id="11" name="TextBox 10">
                <a:extLst>
                  <a:ext uri="{FF2B5EF4-FFF2-40B4-BE49-F238E27FC236}">
                    <a16:creationId xmlns:a16="http://schemas.microsoft.com/office/drawing/2014/main" id="{5429BBC2-F251-42DD-89E1-8791E286771D}"/>
                  </a:ext>
                </a:extLst>
              </p:cNvPr>
              <p:cNvSpPr txBox="1">
                <a:spLocks noRot="1" noChangeAspect="1" noMove="1" noResize="1" noEditPoints="1" noAdjustHandles="1" noChangeArrowheads="1" noChangeShapeType="1" noTextEdit="1"/>
              </p:cNvSpPr>
              <p:nvPr/>
            </p:nvSpPr>
            <p:spPr>
              <a:xfrm>
                <a:off x="1140574" y="5805264"/>
                <a:ext cx="5231652" cy="646331"/>
              </a:xfrm>
              <a:prstGeom prst="rect">
                <a:avLst/>
              </a:prstGeom>
              <a:blipFill>
                <a:blip r:embed="rId3"/>
                <a:stretch>
                  <a:fillRect b="-6604"/>
                </a:stretch>
              </a:blipFill>
            </p:spPr>
            <p:txBody>
              <a:bodyPr/>
              <a:lstStyle/>
              <a:p>
                <a:r>
                  <a:rPr lang="en-GB">
                    <a:noFill/>
                  </a:rPr>
                  <a:t> </a:t>
                </a:r>
              </a:p>
            </p:txBody>
          </p:sp>
        </mc:Fallback>
      </mc:AlternateContent>
    </p:spTree>
    <p:extLst>
      <p:ext uri="{BB962C8B-B14F-4D97-AF65-F5344CB8AC3E}">
        <p14:creationId xmlns:p14="http://schemas.microsoft.com/office/powerpoint/2010/main" val="303095601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88E5A3CB-5C6A-0D44-3AFC-E33D2A657C67}"/>
              </a:ext>
            </a:extLst>
          </p:cNvPr>
          <p:cNvPicPr>
            <a:picLocks noChangeAspect="1"/>
          </p:cNvPicPr>
          <p:nvPr/>
        </p:nvPicPr>
        <p:blipFill>
          <a:blip r:embed="rId2"/>
          <a:stretch>
            <a:fillRect/>
          </a:stretch>
        </p:blipFill>
        <p:spPr>
          <a:xfrm>
            <a:off x="562873" y="635053"/>
            <a:ext cx="8017110" cy="6178323"/>
          </a:xfrm>
          <a:prstGeom prst="rect">
            <a:avLst/>
          </a:prstGeom>
        </p:spPr>
      </p:pic>
    </p:spTree>
    <p:extLst>
      <p:ext uri="{BB962C8B-B14F-4D97-AF65-F5344CB8AC3E}">
        <p14:creationId xmlns:p14="http://schemas.microsoft.com/office/powerpoint/2010/main" val="17388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8" name="Picture 7">
            <a:extLst>
              <a:ext uri="{FF2B5EF4-FFF2-40B4-BE49-F238E27FC236}">
                <a16:creationId xmlns:a16="http://schemas.microsoft.com/office/drawing/2014/main" id="{A70A703F-D2F4-3664-8F60-87B0FEED010C}"/>
              </a:ext>
            </a:extLst>
          </p:cNvPr>
          <p:cNvPicPr>
            <a:picLocks noChangeAspect="1"/>
          </p:cNvPicPr>
          <p:nvPr/>
        </p:nvPicPr>
        <p:blipFill>
          <a:blip r:embed="rId2"/>
          <a:stretch>
            <a:fillRect/>
          </a:stretch>
        </p:blipFill>
        <p:spPr>
          <a:xfrm>
            <a:off x="1271015" y="885031"/>
            <a:ext cx="6600825" cy="4848225"/>
          </a:xfrm>
          <a:prstGeom prst="rect">
            <a:avLst/>
          </a:prstGeom>
        </p:spPr>
      </p:pic>
    </p:spTree>
    <p:extLst>
      <p:ext uri="{BB962C8B-B14F-4D97-AF65-F5344CB8AC3E}">
        <p14:creationId xmlns:p14="http://schemas.microsoft.com/office/powerpoint/2010/main" val="3629087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aa1ecaf-a1aa-4fc9-8c75-2805352e1f65">
      <Terms xmlns="http://schemas.microsoft.com/office/infopath/2007/PartnerControls"/>
    </lcf76f155ced4ddcb4097134ff3c332f>
    <TaxCatchAll xmlns="f9cd3b9a-9a6c-485a-81b7-4082693b516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145CED0C8C3544A5BCCC2783BB773D" ma:contentTypeVersion="18" ma:contentTypeDescription="Create a new document." ma:contentTypeScope="" ma:versionID="071d80e8befb16289be70b0ed95d7a13">
  <xsd:schema xmlns:xsd="http://www.w3.org/2001/XMLSchema" xmlns:xs="http://www.w3.org/2001/XMLSchema" xmlns:p="http://schemas.microsoft.com/office/2006/metadata/properties" xmlns:ns2="faa1ecaf-a1aa-4fc9-8c75-2805352e1f65" xmlns:ns3="f9cd3b9a-9a6c-485a-81b7-4082693b5161" targetNamespace="http://schemas.microsoft.com/office/2006/metadata/properties" ma:root="true" ma:fieldsID="bfedc4b824bdcf7bc3afcdacf96d42fb" ns2:_="" ns3:_="">
    <xsd:import namespace="faa1ecaf-a1aa-4fc9-8c75-2805352e1f65"/>
    <xsd:import namespace="f9cd3b9a-9a6c-485a-81b7-4082693b516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a1ecaf-a1aa-4fc9-8c75-2805352e1f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5c9266d-873e-4384-88ad-117b2e21bbbb"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cd3b9a-9a6c-485a-81b7-4082693b516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37dd2894-802d-4a2b-8969-adc31d00c97c}" ma:internalName="TaxCatchAll" ma:showField="CatchAllData" ma:web="f9cd3b9a-9a6c-485a-81b7-4082693b51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68E4AD-CD3D-41B6-9FF9-BDBB0DF434CF}">
  <ds:schemaRefs>
    <ds:schemaRef ds:uri="http://schemas.microsoft.com/office/2006/metadata/properties"/>
    <ds:schemaRef ds:uri="http://schemas.microsoft.com/office/infopath/2007/PartnerControls"/>
    <ds:schemaRef ds:uri="faa1ecaf-a1aa-4fc9-8c75-2805352e1f65"/>
    <ds:schemaRef ds:uri="f9cd3b9a-9a6c-485a-81b7-4082693b5161"/>
  </ds:schemaRefs>
</ds:datastoreItem>
</file>

<file path=customXml/itemProps2.xml><?xml version="1.0" encoding="utf-8"?>
<ds:datastoreItem xmlns:ds="http://schemas.openxmlformats.org/officeDocument/2006/customXml" ds:itemID="{FC15B373-7C2E-4AF4-BD35-984C3768A7C1}">
  <ds:schemaRefs>
    <ds:schemaRef ds:uri="http://schemas.microsoft.com/sharepoint/v3/contenttype/forms"/>
  </ds:schemaRefs>
</ds:datastoreItem>
</file>

<file path=customXml/itemProps3.xml><?xml version="1.0" encoding="utf-8"?>
<ds:datastoreItem xmlns:ds="http://schemas.openxmlformats.org/officeDocument/2006/customXml" ds:itemID="{62104A64-D39D-4FDB-9375-6F24442E71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a1ecaf-a1aa-4fc9-8c75-2805352e1f65"/>
    <ds:schemaRef ds:uri="f9cd3b9a-9a6c-485a-81b7-4082693b51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23488</TotalTime>
  <Words>740</Words>
  <Application>Microsoft Office PowerPoint</Application>
  <PresentationFormat>On-screen Show (4:3)</PresentationFormat>
  <Paragraphs>85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 Math</vt:lpstr>
      <vt:lpstr>Wingdings</vt:lpstr>
      <vt:lpstr>Office Theme</vt:lpstr>
      <vt:lpstr>M2 Chapter 5: Inclined Planes  Friction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Frost J</dc:creator>
  <cp:lastModifiedBy>Dieter Beaven</cp:lastModifiedBy>
  <cp:revision>875</cp:revision>
  <dcterms:created xsi:type="dcterms:W3CDTF">2013-02-28T07:36:55Z</dcterms:created>
  <dcterms:modified xsi:type="dcterms:W3CDTF">2024-06-19T15:37:11Z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0x010100E2145CED0C8C3544A5BCCC2783BB773D</vt:lpwstr>
  </property>
</Properties>
</file>