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481" r:id="rId5"/>
    <p:sldId id="555" r:id="rId6"/>
    <p:sldId id="556" r:id="rId7"/>
    <p:sldId id="584" r:id="rId8"/>
    <p:sldId id="557" r:id="rId9"/>
    <p:sldId id="558" r:id="rId10"/>
    <p:sldId id="559" r:id="rId11"/>
    <p:sldId id="583" r:id="rId12"/>
    <p:sldId id="533" r:id="rId13"/>
    <p:sldId id="700" r:id="rId14"/>
    <p:sldId id="701" r:id="rId15"/>
    <p:sldId id="702" r:id="rId16"/>
    <p:sldId id="53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59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There’s a slip to print out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8B649-8F2A-4EEB-AFF1-64749DA986A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70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37.png"/><Relationship Id="rId4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2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4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1.png"/><Relationship Id="rId5" Type="http://schemas.openxmlformats.org/officeDocument/2006/relationships/image" Target="../media/image92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76872"/>
            <a:ext cx="7772400" cy="203115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Stats1 Chapter 2: </a:t>
            </a:r>
            <a:r>
              <a:rPr lang="en-GB" dirty="0">
                <a:solidFill>
                  <a:schemeClr val="accent5"/>
                </a:solidFill>
              </a:rPr>
              <a:t>Measures of Data</a:t>
            </a:r>
            <a:br>
              <a:rPr lang="en-GB" dirty="0"/>
            </a:br>
            <a:br>
              <a:rPr lang="en-GB" dirty="0"/>
            </a:br>
            <a:r>
              <a:rPr lang="en-GB" dirty="0"/>
              <a:t>Measures of Spread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01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14E3FC4-B2EA-9AAC-088B-CC1587BFD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065" y="836712"/>
            <a:ext cx="65627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8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C6064CC6-CD46-B677-D739-FCEE66C91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203" y="908720"/>
            <a:ext cx="66484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98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1416824-D601-F58E-606E-F6E782452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528" y="836712"/>
            <a:ext cx="67818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8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C237B98-85AB-B65B-9A00-51380107F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65" y="729605"/>
            <a:ext cx="5343525" cy="3419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E01A44-B940-72EA-4662-1B08D9025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951" y="4112171"/>
            <a:ext cx="55626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Quartiles – which item?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267963" y="684312"/>
            <a:ext cx="8702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You need to be able to find the </a:t>
            </a:r>
            <a:r>
              <a:rPr lang="en-GB" sz="2000" b="1" dirty="0"/>
              <a:t>quartiles</a:t>
            </a:r>
            <a:r>
              <a:rPr lang="en-GB" sz="2000" dirty="0"/>
              <a:t> of both listed data and of grouped data. The rule is exactly the same as for the median.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146" y="1552355"/>
            <a:ext cx="316835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Listed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4950528"/>
                  </p:ext>
                </p:extLst>
              </p:nvPr>
            </p:nvGraphicFramePr>
            <p:xfrm>
              <a:off x="59458" y="2042128"/>
              <a:ext cx="5433187" cy="1676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0132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52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0798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7664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Items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smtClean="0">
                                    <a:latin typeface="Cambria Math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Position of</a:t>
                          </a:r>
                          <a:r>
                            <a:rPr lang="en-GB" sz="1600" baseline="0" dirty="0"/>
                            <a:t> LQ &amp; UQ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LQ &amp; UQ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smtClean="0">
                                    <a:latin typeface="Cambria Math"/>
                                  </a:rPr>
                                  <m:t>1,4,7,9,10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/>
                            <a:t>2</a:t>
                          </a:r>
                          <a:r>
                            <a:rPr lang="en-GB" sz="1600" baseline="30000" dirty="0"/>
                            <a:t>nd</a:t>
                          </a:r>
                          <a:r>
                            <a:rPr lang="en-GB" sz="1600" dirty="0"/>
                            <a:t> &amp; 4</a:t>
                          </a:r>
                          <a:r>
                            <a:rPr lang="en-GB" sz="1600" baseline="30000" dirty="0"/>
                            <a:t>th</a:t>
                          </a:r>
                          <a:r>
                            <a:rPr lang="en-GB" sz="1600" dirty="0"/>
                            <a:t> </a:t>
                          </a:r>
                          <a:endParaRPr lang="en-GB" sz="1600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aseline="0" dirty="0"/>
                            <a:t>4 &amp; 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63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smtClean="0">
                                    <a:latin typeface="Cambria Math"/>
                                  </a:rPr>
                                  <m:t>4,9,10,15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aseline="0" dirty="0"/>
                            <a:t>1</a:t>
                          </a:r>
                          <a:r>
                            <a:rPr lang="en-GB" sz="1600" baseline="30000" dirty="0"/>
                            <a:t>st</a:t>
                          </a:r>
                          <a:r>
                            <a:rPr lang="en-GB" sz="1600" baseline="0" dirty="0"/>
                            <a:t>/2</a:t>
                          </a:r>
                          <a:r>
                            <a:rPr lang="en-GB" sz="1600" baseline="30000" dirty="0"/>
                            <a:t>nd</a:t>
                          </a:r>
                          <a:r>
                            <a:rPr lang="en-GB" sz="1600" baseline="0" dirty="0"/>
                            <a:t> &amp; 3</a:t>
                          </a:r>
                          <a:r>
                            <a:rPr lang="en-GB" sz="1600" baseline="30000" dirty="0"/>
                            <a:t>rd</a:t>
                          </a:r>
                          <a:r>
                            <a:rPr lang="en-GB" sz="1600" baseline="0" dirty="0"/>
                            <a:t>/4</a:t>
                          </a:r>
                          <a:r>
                            <a:rPr lang="en-GB" sz="1600" baseline="30000" dirty="0"/>
                            <a:t>th</a:t>
                          </a:r>
                          <a:r>
                            <a:rPr lang="en-GB" sz="1600" baseline="0" dirty="0"/>
                            <a:t> </a:t>
                          </a:r>
                          <a:endParaRPr lang="en-GB" sz="1600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aseline="0" dirty="0"/>
                            <a:t>6.5 &amp; 12.5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smtClean="0">
                                    <a:latin typeface="Cambria Math"/>
                                  </a:rPr>
                                  <m:t>2,4,5,7,8,9,11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aseline="0" dirty="0"/>
                            <a:t>2</a:t>
                          </a:r>
                          <a:r>
                            <a:rPr lang="en-GB" sz="1600" baseline="30000" dirty="0"/>
                            <a:t>nd</a:t>
                          </a:r>
                          <a:r>
                            <a:rPr lang="en-GB" sz="1600" baseline="0" dirty="0"/>
                            <a:t> &amp; 6</a:t>
                          </a:r>
                          <a:r>
                            <a:rPr lang="en-GB" sz="1600" baseline="30000" dirty="0"/>
                            <a:t>th</a:t>
                          </a:r>
                          <a:r>
                            <a:rPr lang="en-GB" sz="1600" baseline="0" dirty="0"/>
                            <a:t> </a:t>
                          </a:r>
                          <a:endParaRPr lang="en-GB" sz="1600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aseline="0" dirty="0"/>
                            <a:t>4 &amp; 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548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smtClean="0">
                                    <a:latin typeface="Cambria Math"/>
                                  </a:rPr>
                                  <m:t>1,2,3,5,6,</m:t>
                                </m:r>
                                <m:r>
                                  <a:rPr lang="en-GB" sz="16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GB" sz="1600" smtClean="0">
                                    <a:latin typeface="Cambria Math"/>
                                  </a:rPr>
                                  <m:t>,9,10,11</m:t>
                                </m:r>
                                <m:r>
                                  <a:rPr lang="en-GB" sz="1600" b="0" i="0" smtClean="0">
                                    <a:latin typeface="Cambria Math" panose="02040503050406030204" pitchFamily="18" charset="0"/>
                                  </a:rPr>
                                  <m:t>,12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aseline="0" dirty="0"/>
                            <a:t>3</a:t>
                          </a:r>
                          <a:r>
                            <a:rPr lang="en-GB" sz="1600" baseline="30000" dirty="0"/>
                            <a:t>rd</a:t>
                          </a:r>
                          <a:r>
                            <a:rPr lang="en-GB" sz="1600" baseline="0" dirty="0"/>
                            <a:t> and 8</a:t>
                          </a:r>
                          <a:r>
                            <a:rPr lang="en-GB" sz="1600" baseline="30000" dirty="0"/>
                            <a:t>th</a:t>
                          </a:r>
                          <a:r>
                            <a:rPr lang="en-GB" sz="1600" baseline="0" dirty="0"/>
                            <a:t> </a:t>
                          </a:r>
                          <a:endParaRPr lang="en-GB" sz="1600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aseline="0" dirty="0"/>
                            <a:t>3 &amp; 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4950528"/>
                  </p:ext>
                </p:extLst>
              </p:nvPr>
            </p:nvGraphicFramePr>
            <p:xfrm>
              <a:off x="59458" y="2042128"/>
              <a:ext cx="5433187" cy="1676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0132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52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0798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7664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Items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7606" t="-3636" r="-697183" b="-4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Position of</a:t>
                          </a:r>
                          <a:r>
                            <a:rPr lang="en-GB" sz="1600" baseline="0" dirty="0"/>
                            <a:t> LQ &amp; UQ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LQ &amp; UQ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" t="-103636" r="-170997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/>
                            <a:t>2</a:t>
                          </a:r>
                          <a:r>
                            <a:rPr lang="en-GB" sz="1600" baseline="30000" dirty="0"/>
                            <a:t>nd</a:t>
                          </a:r>
                          <a:r>
                            <a:rPr lang="en-GB" sz="1600" dirty="0"/>
                            <a:t> &amp; 4</a:t>
                          </a:r>
                          <a:r>
                            <a:rPr lang="en-GB" sz="1600" baseline="30000" dirty="0"/>
                            <a:t>th</a:t>
                          </a:r>
                          <a:r>
                            <a:rPr lang="en-GB" sz="1600" dirty="0"/>
                            <a:t> </a:t>
                          </a:r>
                          <a:endParaRPr lang="en-GB" sz="1600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aseline="0" dirty="0" smtClean="0"/>
                            <a:t>4 &amp; 9</a:t>
                          </a:r>
                          <a:endParaRPr lang="en-GB" sz="1600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" t="-200000" r="-170997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aseline="0" dirty="0"/>
                            <a:t>1</a:t>
                          </a:r>
                          <a:r>
                            <a:rPr lang="en-GB" sz="1600" baseline="30000" dirty="0"/>
                            <a:t>st</a:t>
                          </a:r>
                          <a:r>
                            <a:rPr lang="en-GB" sz="1600" baseline="0" dirty="0"/>
                            <a:t>/2</a:t>
                          </a:r>
                          <a:r>
                            <a:rPr lang="en-GB" sz="1600" baseline="30000" dirty="0"/>
                            <a:t>nd</a:t>
                          </a:r>
                          <a:r>
                            <a:rPr lang="en-GB" sz="1600" baseline="0" dirty="0"/>
                            <a:t> &amp; 3</a:t>
                          </a:r>
                          <a:r>
                            <a:rPr lang="en-GB" sz="1600" baseline="30000" dirty="0"/>
                            <a:t>rd</a:t>
                          </a:r>
                          <a:r>
                            <a:rPr lang="en-GB" sz="1600" baseline="0" dirty="0"/>
                            <a:t>/4</a:t>
                          </a:r>
                          <a:r>
                            <a:rPr lang="en-GB" sz="1600" baseline="30000" dirty="0"/>
                            <a:t>th</a:t>
                          </a:r>
                          <a:r>
                            <a:rPr lang="en-GB" sz="1600" baseline="0" dirty="0"/>
                            <a:t> </a:t>
                          </a:r>
                          <a:endParaRPr lang="en-GB" sz="1600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aseline="0" dirty="0"/>
                            <a:t>6.5 &amp; 12.5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" t="-305455" r="-170997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aseline="0" dirty="0"/>
                            <a:t>2</a:t>
                          </a:r>
                          <a:r>
                            <a:rPr lang="en-GB" sz="1600" baseline="30000" dirty="0"/>
                            <a:t>nd</a:t>
                          </a:r>
                          <a:r>
                            <a:rPr lang="en-GB" sz="1600" baseline="0" dirty="0"/>
                            <a:t> &amp; 6</a:t>
                          </a:r>
                          <a:r>
                            <a:rPr lang="en-GB" sz="1600" baseline="30000" dirty="0"/>
                            <a:t>th</a:t>
                          </a:r>
                          <a:r>
                            <a:rPr lang="en-GB" sz="1600" baseline="0" dirty="0"/>
                            <a:t> </a:t>
                          </a:r>
                          <a:endParaRPr lang="en-GB" sz="1600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aseline="0" dirty="0"/>
                            <a:t>4 &amp; 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" t="-405455" r="-170997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aseline="0" dirty="0"/>
                            <a:t>3</a:t>
                          </a:r>
                          <a:r>
                            <a:rPr lang="en-GB" sz="1600" baseline="30000" dirty="0"/>
                            <a:t>rd</a:t>
                          </a:r>
                          <a:r>
                            <a:rPr lang="en-GB" sz="1600" baseline="0" dirty="0"/>
                            <a:t> and 8</a:t>
                          </a:r>
                          <a:r>
                            <a:rPr lang="en-GB" sz="1600" baseline="30000" dirty="0"/>
                            <a:t>th</a:t>
                          </a:r>
                          <a:r>
                            <a:rPr lang="en-GB" sz="1600" baseline="0" dirty="0"/>
                            <a:t> </a:t>
                          </a:r>
                          <a:endParaRPr lang="en-GB" sz="1600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baseline="0" dirty="0"/>
                            <a:t>3 &amp; 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69146" y="3731228"/>
                <a:ext cx="368155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Can you think of a rule to find the position of the LQ/UQ given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?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46" y="3731228"/>
                <a:ext cx="3681553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1493" t="-32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1551" y="4622893"/>
                <a:ext cx="4387819" cy="159203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Wingdings" panose="05000000000000000000" pitchFamily="2" charset="2"/>
                  </a:rPr>
                  <a:t>!</a:t>
                </a:r>
                <a:r>
                  <a:rPr lang="en-GB" dirty="0"/>
                  <a:t> To find the position of the LQ/UQ for</a:t>
                </a:r>
                <a:br>
                  <a:rPr lang="en-GB" dirty="0"/>
                </a:br>
                <a:r>
                  <a:rPr lang="en-GB" dirty="0"/>
                  <a:t>      listed data, 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then as before:</a:t>
                </a:r>
              </a:p>
              <a:p>
                <a:r>
                  <a:rPr lang="en-GB" dirty="0"/>
                  <a:t>     - If a decimal, round up.</a:t>
                </a:r>
              </a:p>
              <a:p>
                <a:r>
                  <a:rPr lang="en-GB" dirty="0"/>
                  <a:t>     - If whole, use halfway between this</a:t>
                </a:r>
                <a:br>
                  <a:rPr lang="en-GB" dirty="0"/>
                </a:br>
                <a:r>
                  <a:rPr lang="en-GB" dirty="0"/>
                  <a:t>       item and the one after.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51" y="4622893"/>
                <a:ext cx="4387819" cy="1592039"/>
              </a:xfrm>
              <a:prstGeom prst="rect">
                <a:avLst/>
              </a:prstGeom>
              <a:blipFill rotWithShape="0">
                <a:blip r:embed="rId4"/>
                <a:stretch>
                  <a:fillRect l="-829" t="-1504" b="-41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/>
            </p:nvGraphicFramePr>
            <p:xfrm>
              <a:off x="5555740" y="1697202"/>
              <a:ext cx="3364231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234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408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IQ of L6Ms2 (</a:t>
                          </a:r>
                          <a14:m>
                            <m:oMath xmlns:m="http://schemas.openxmlformats.org/officeDocument/2006/math">
                              <m:r>
                                <a:rPr lang="en-GB" smtClean="0">
                                  <a:latin typeface="Cambria Math"/>
                                </a:rPr>
                                <m:t>𝒒</m:t>
                              </m:r>
                            </m:oMath>
                          </a14:m>
                          <a:r>
                            <a:rPr lang="en-GB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Frequency (</a:t>
                          </a:r>
                          <a14:m>
                            <m:oMath xmlns:m="http://schemas.openxmlformats.org/officeDocument/2006/math">
                              <m:r>
                                <a:rPr lang="en-GB" smtClean="0">
                                  <a:latin typeface="Cambria Math"/>
                                </a:rPr>
                                <m:t>𝒇</m:t>
                              </m:r>
                            </m:oMath>
                          </a14:m>
                          <a:r>
                            <a:rPr lang="en-GB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mtClean="0">
                                    <a:latin typeface="Cambria Math"/>
                                  </a:rPr>
                                  <m:t>80</m:t>
                                </m:r>
                                <m:r>
                                  <a:rPr lang="en-GB" i="1" smtClean="0"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en-GB" smtClean="0">
                                    <a:latin typeface="Cambria Math"/>
                                  </a:rPr>
                                  <m:t>𝑞</m:t>
                                </m:r>
                                <m: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GB" smtClean="0">
                                    <a:latin typeface="Cambria Math"/>
                                  </a:rPr>
                                  <m:t>90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mtClean="0">
                                    <a:latin typeface="Cambria Math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mtClean="0">
                                    <a:latin typeface="Cambria Math"/>
                                  </a:rPr>
                                  <m:t>90≤</m:t>
                                </m:r>
                                <m:r>
                                  <a:rPr lang="en-GB" smtClean="0">
                                    <a:latin typeface="Cambria Math"/>
                                  </a:rPr>
                                  <m:t>𝑞</m:t>
                                </m:r>
                                <m:r>
                                  <a:rPr lang="en-GB" smtClean="0">
                                    <a:latin typeface="Cambria Math"/>
                                  </a:rPr>
                                  <m:t>&lt;100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mtClean="0"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mtClean="0">
                                    <a:latin typeface="Cambria Math"/>
                                  </a:rPr>
                                  <m:t>100≤</m:t>
                                </m:r>
                                <m:r>
                                  <a:rPr lang="en-GB" smtClean="0">
                                    <a:latin typeface="Cambria Math"/>
                                  </a:rPr>
                                  <m:t>𝑞</m:t>
                                </m:r>
                                <m:r>
                                  <a:rPr lang="en-GB" smtClean="0">
                                    <a:latin typeface="Cambria Math"/>
                                  </a:rPr>
                                  <m:t>&lt;120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mtClean="0">
                                    <a:latin typeface="Cambria Math"/>
                                  </a:rPr>
                                  <m:t>120≤</m:t>
                                </m:r>
                                <m:r>
                                  <a:rPr lang="en-GB" smtClean="0">
                                    <a:latin typeface="Cambria Math"/>
                                  </a:rPr>
                                  <m:t>𝑞</m:t>
                                </m:r>
                                <m:r>
                                  <a:rPr lang="en-GB" smtClean="0">
                                    <a:latin typeface="Cambria Math"/>
                                  </a:rPr>
                                  <m:t>&lt;200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555740" y="1697202"/>
              <a:ext cx="3364231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23403"/>
                    <a:gridCol w="1540828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33" t="-8197" r="-85667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18972" t="-8197" r="-1581" b="-40491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33" t="-108197" r="-85667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18972" t="-108197" r="-1581" b="-30491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33" t="-208197" r="-85667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18972" t="-208197" r="-1581" b="-20491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33" t="-308197" r="-85667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18972" t="-308197" r="-1581" b="-10491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33" t="-408197" r="-85667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18972" t="-408197" r="-1581" b="-491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TextBox 10"/>
          <p:cNvSpPr txBox="1"/>
          <p:nvPr/>
        </p:nvSpPr>
        <p:spPr>
          <a:xfrm>
            <a:off x="5555740" y="1200525"/>
            <a:ext cx="316835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Grouped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63542" y="3724234"/>
            <a:ext cx="27527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Position to use for LQ:</a:t>
            </a:r>
          </a:p>
          <a:p>
            <a:r>
              <a:rPr lang="en-GB" sz="2400" b="1" dirty="0"/>
              <a:t>4.25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63542" y="4653116"/>
                <a:ext cx="3184030" cy="103746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Wingdings" panose="05000000000000000000" pitchFamily="2" charset="2"/>
                  </a:rPr>
                  <a:t>!</a:t>
                </a:r>
                <a:r>
                  <a:rPr lang="en-GB" dirty="0"/>
                  <a:t> To find the LQ and UQ of grouped data, 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, then use linear interpolation.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542" y="4653116"/>
                <a:ext cx="3184030" cy="1037463"/>
              </a:xfrm>
              <a:prstGeom prst="rect">
                <a:avLst/>
              </a:prstGeom>
              <a:blipFill rotWithShape="1">
                <a:blip r:embed="rId6"/>
                <a:stretch>
                  <a:fillRect l="-1139" t="-2299" b="-74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5640615" y="5761126"/>
            <a:ext cx="3344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Again, </a:t>
            </a:r>
            <a:r>
              <a:rPr lang="en-GB" sz="1400" b="1" dirty="0"/>
              <a:t>DO NOT </a:t>
            </a:r>
            <a:r>
              <a:rPr lang="en-GB" sz="1400" dirty="0"/>
              <a:t>round this value.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25486" y="2361184"/>
            <a:ext cx="1889564" cy="3384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15050" y="2354946"/>
            <a:ext cx="1056836" cy="363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25486" y="2704704"/>
            <a:ext cx="1889564" cy="3384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15050" y="2699657"/>
            <a:ext cx="1056836" cy="363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25486" y="3048224"/>
            <a:ext cx="1889564" cy="3384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415050" y="3043177"/>
            <a:ext cx="1056836" cy="363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525486" y="3391744"/>
            <a:ext cx="1889564" cy="3178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15050" y="3387888"/>
            <a:ext cx="1056836" cy="3409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25994" y="4663339"/>
            <a:ext cx="4023376" cy="15214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499596" y="1289425"/>
            <a:ext cx="0" cy="5324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763542" y="4093566"/>
            <a:ext cx="854532" cy="4197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8928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Percentiles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221928" y="763577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LQ, median and UQ give you 25%, 50% and 75% along the data respectively.</a:t>
            </a:r>
          </a:p>
          <a:p>
            <a:r>
              <a:rPr lang="en-GB" sz="2000" dirty="0"/>
              <a:t>But we can have any percentage you like!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75084" y="1635913"/>
                <a:ext cx="309634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=43</m:t>
                      </m:r>
                    </m:oMath>
                  </m:oMathPara>
                </a14:m>
                <a:endParaRPr lang="en-GB" sz="2400" b="0" dirty="0"/>
              </a:p>
              <a:p>
                <a:r>
                  <a:rPr lang="en-GB" sz="2400" dirty="0"/>
                  <a:t>Item to use for 57</a:t>
                </a:r>
                <a:r>
                  <a:rPr lang="en-GB" sz="2400" baseline="30000" dirty="0"/>
                  <a:t>th</a:t>
                </a:r>
                <a:r>
                  <a:rPr lang="en-GB" sz="2400" dirty="0"/>
                  <a:t> percentile?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084" y="1635913"/>
                <a:ext cx="3096344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3150" b="-10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4542408" y="1988840"/>
            <a:ext cx="1037704" cy="4320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778036" y="1997537"/>
                <a:ext cx="32052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𝟒𝟑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𝟓𝟕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𝟐𝟒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𝟓𝟏</m:t>
                      </m:r>
                    </m:oMath>
                  </m:oMathPara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036" y="1997537"/>
                <a:ext cx="320529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5990688" y="1810687"/>
            <a:ext cx="2757776" cy="8173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1008" y="3154289"/>
            <a:ext cx="756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You will always find these for grouped data in an exam, </a:t>
            </a:r>
            <a:r>
              <a:rPr lang="en-GB" sz="2000" b="1" dirty="0"/>
              <a:t>so never round this position</a:t>
            </a:r>
            <a:r>
              <a:rPr lang="en-GB" sz="20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8015" y="4970394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Lower Quartile: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358355" y="4837115"/>
                <a:ext cx="122413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GB" sz="4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355" y="4837115"/>
                <a:ext cx="1224136" cy="7078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040069" y="4927245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Median: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814739" y="4763366"/>
                <a:ext cx="122413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GB" sz="4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739" y="4763366"/>
                <a:ext cx="1224136" cy="7078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98015" y="5785101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Upper Quartile: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58355" y="5616725"/>
                <a:ext cx="122413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GB" sz="4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355" y="5616725"/>
                <a:ext cx="1224136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910550" y="5785101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57</a:t>
            </a:r>
            <a:r>
              <a:rPr lang="en-GB" sz="3600" baseline="30000" dirty="0"/>
              <a:t>th</a:t>
            </a:r>
            <a:r>
              <a:rPr lang="en-GB" sz="3600" dirty="0"/>
              <a:t> Percentile: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69765" y="5643812"/>
                <a:ext cx="122413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GB" sz="4000" b="0" i="1" smtClean="0">
                              <a:latin typeface="Cambria Math"/>
                            </a:rPr>
                            <m:t>57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765" y="5643812"/>
                <a:ext cx="1224136" cy="70788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3610383" y="4837115"/>
            <a:ext cx="972108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66767" y="4824921"/>
            <a:ext cx="972108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10383" y="5678280"/>
            <a:ext cx="972108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921793" y="5705367"/>
            <a:ext cx="972108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0502" y="4283771"/>
            <a:ext cx="1944216" cy="52322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800" dirty="0"/>
              <a:t>Notation:</a:t>
            </a:r>
          </a:p>
        </p:txBody>
      </p:sp>
    </p:spTree>
    <p:extLst>
      <p:ext uri="{BB962C8B-B14F-4D97-AF65-F5344CB8AC3E}">
        <p14:creationId xmlns:p14="http://schemas.microsoft.com/office/powerpoint/2010/main" val="323847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0" y="1443877"/>
            <a:ext cx="9142856" cy="2350403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Measures of Spread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285428" y="836836"/>
            <a:ext cx="842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interquartile range and </a:t>
            </a:r>
            <a:r>
              <a:rPr lang="en-GB" dirty="0" err="1"/>
              <a:t>interpercentile</a:t>
            </a:r>
            <a:r>
              <a:rPr lang="en-GB" dirty="0"/>
              <a:t> range are examples of </a:t>
            </a:r>
            <a:r>
              <a:rPr lang="en-GB" b="1" dirty="0"/>
              <a:t>measures of spread.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82948" y="3885482"/>
                <a:ext cx="7198940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b="1" dirty="0"/>
                  <a:t>Interquartile Range = Upper Quartile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sz="2000" b="1" dirty="0"/>
                  <a:t> Lower Quartile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48" y="3885482"/>
                <a:ext cx="7198940" cy="400110"/>
              </a:xfrm>
              <a:prstGeom prst="rect">
                <a:avLst/>
              </a:prstGeom>
              <a:blipFill>
                <a:blip r:embed="rId2"/>
                <a:stretch>
                  <a:fillRect t="-7576" b="-257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7648" y="4420344"/>
                <a:ext cx="827375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Why might we favour the interquartile range over the range?</a:t>
                </a:r>
              </a:p>
              <a:p>
                <a:r>
                  <a:rPr lang="en-GB" dirty="0"/>
                  <a:t>Because it gives us the spread of the data excluding the extreme values at either end.</a:t>
                </a:r>
              </a:p>
              <a:p>
                <a:endParaRPr lang="en-GB" dirty="0"/>
              </a:p>
              <a:p>
                <a:r>
                  <a:rPr lang="en-GB" dirty="0"/>
                  <a:t>We can control this further by having for example the “</a:t>
                </a:r>
                <a:r>
                  <a:rPr lang="en-GB" i="1" dirty="0"/>
                  <a:t>10</a:t>
                </a:r>
                <a:r>
                  <a:rPr lang="en-GB" i="1" baseline="30000" dirty="0"/>
                  <a:t>th</a:t>
                </a:r>
                <a:r>
                  <a:rPr lang="en-GB" i="1" dirty="0"/>
                  <a:t> to 90</a:t>
                </a:r>
                <a:r>
                  <a:rPr lang="en-GB" i="1" baseline="30000" dirty="0"/>
                  <a:t>th</a:t>
                </a:r>
                <a:r>
                  <a:rPr lang="en-GB" i="1" dirty="0"/>
                  <a:t> </a:t>
                </a:r>
                <a:r>
                  <a:rPr lang="en-GB" i="1" dirty="0" err="1"/>
                  <a:t>interpercentile</a:t>
                </a:r>
                <a:r>
                  <a:rPr lang="en-GB" i="1" dirty="0"/>
                  <a:t> range</a:t>
                </a:r>
                <a:r>
                  <a:rPr lang="en-GB" dirty="0"/>
                  <a:t>”, which would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90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. This would typically be symmetrical about the median, so that we could interpret this as “</a:t>
                </a:r>
                <a:r>
                  <a:rPr lang="en-GB" i="1" dirty="0"/>
                  <a:t>the range of the data with the most extreme 10% of values at either end excluded</a:t>
                </a:r>
                <a:r>
                  <a:rPr lang="en-GB" dirty="0"/>
                  <a:t>”.  </a:t>
                </a:r>
              </a:p>
              <a:p>
                <a:r>
                  <a:rPr lang="en-GB" dirty="0"/>
                  <a:t>The 10</a:t>
                </a:r>
                <a:r>
                  <a:rPr lang="en-GB" baseline="30000" dirty="0"/>
                  <a:t>th</a:t>
                </a:r>
                <a:r>
                  <a:rPr lang="en-GB" dirty="0"/>
                  <a:t> percentile is also known as the 1</a:t>
                </a:r>
                <a:r>
                  <a:rPr lang="en-GB" baseline="30000" dirty="0"/>
                  <a:t>st</a:t>
                </a:r>
                <a:r>
                  <a:rPr lang="en-GB" dirty="0"/>
                  <a:t> </a:t>
                </a:r>
                <a:r>
                  <a:rPr lang="en-GB" b="1" dirty="0"/>
                  <a:t>decile</a:t>
                </a:r>
                <a:r>
                  <a:rPr lang="en-GB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), and similarly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90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48" y="4420344"/>
                <a:ext cx="8273752" cy="2308324"/>
              </a:xfrm>
              <a:prstGeom prst="rect">
                <a:avLst/>
              </a:prstGeom>
              <a:blipFill>
                <a:blip r:embed="rId3"/>
                <a:stretch>
                  <a:fillRect l="-663" t="-1319" b="-31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578694" y="2880704"/>
            <a:ext cx="756084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6334100" y="288070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373660" y="288070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3392" y="3038996"/>
            <a:ext cx="1475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Bottom 25% of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98292" y="3038996"/>
            <a:ext cx="1475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Middle 50% of data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81279" y="3051696"/>
            <a:ext cx="1475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Top 25% of data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373660" y="2450232"/>
            <a:ext cx="396044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95092" y="2060848"/>
            <a:ext cx="212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Interquartile Range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0048" y="2060848"/>
            <a:ext cx="761653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95092" y="1600675"/>
            <a:ext cx="212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Range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26817" y="4782180"/>
            <a:ext cx="8393655" cy="1946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2514104"/>
            <a:ext cx="59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74900" y="2514104"/>
                <a:ext cx="597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900" y="2514104"/>
                <a:ext cx="597520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035340" y="2521069"/>
                <a:ext cx="597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340" y="2521069"/>
                <a:ext cx="597520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7806848" y="2521069"/>
            <a:ext cx="59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314821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Test Your Understanding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686568" y="1844824"/>
          <a:ext cx="3441256" cy="1558290"/>
        </p:xfrm>
        <a:graphic>
          <a:graphicData uri="http://schemas.openxmlformats.org/drawingml/2006/table">
            <a:tbl>
              <a:tblPr firstRow="1" firstCol="1" bandRow="1"/>
              <a:tblGrid>
                <a:gridCol w="2149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 of relic (years)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Frequency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0-1000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1001-1500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1501-1700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1701-2000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063709" y="661402"/>
            <a:ext cx="5316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These are the same as the ‘Test Your Understanding’ questions on your supplementary sheet from before.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65212" y="3767469"/>
                <a:ext cx="4283968" cy="3014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0" dirty="0">
                    <a:latin typeface="+mj-lt"/>
                  </a:rPr>
                  <a:t>Item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000" b="0" dirty="0">
                    <a:latin typeface="+mj-lt"/>
                  </a:rPr>
                  <a:t>:</a:t>
                </a:r>
              </a:p>
              <a:p>
                <a:r>
                  <a:rPr lang="en-GB" sz="2000" b="1" dirty="0">
                    <a:latin typeface="+mj-lt"/>
                  </a:rPr>
                  <a:t>25</a:t>
                </a:r>
                <a:r>
                  <a:rPr lang="en-GB" sz="2000" b="1" baseline="30000" dirty="0">
                    <a:latin typeface="+mj-lt"/>
                  </a:rPr>
                  <a:t>th</a:t>
                </a:r>
                <a:r>
                  <a:rPr lang="en-GB" sz="2000" b="1" dirty="0">
                    <a:latin typeface="+mj-lt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/>
                        </a:rPr>
                        <m:t>1000.5+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000" b="0" i="1" smtClean="0">
                                  <a:latin typeface="Cambria Math"/>
                                </a:rPr>
                                <m:t>29</m:t>
                              </m:r>
                            </m:den>
                          </m:f>
                          <m:r>
                            <a:rPr lang="en-GB" sz="2000" b="0" i="1" smtClean="0">
                              <a:latin typeface="Cambria Math"/>
                            </a:rPr>
                            <m:t>×500</m:t>
                          </m:r>
                        </m:e>
                      </m:d>
                    </m:oMath>
                  </m:oMathPara>
                </a14:m>
                <a:br>
                  <a:rPr lang="en-GB" sz="20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GB" sz="2000" b="0" i="1" smtClean="0">
                        <a:latin typeface="Cambria Math"/>
                      </a:rPr>
                      <m:t>=1017.74</m:t>
                    </m:r>
                  </m:oMath>
                </a14:m>
                <a:r>
                  <a:rPr lang="en-GB" sz="2000" dirty="0"/>
                  <a:t> years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=1700.5+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den>
                          </m:f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×300</m:t>
                          </m:r>
                        </m:e>
                      </m:d>
                    </m:oMath>
                  </m:oMathPara>
                </a14:m>
                <a:br>
                  <a:rPr lang="en-GB" sz="2000" b="0" dirty="0"/>
                </a:b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                     =1786.21</m:t>
                    </m:r>
                  </m:oMath>
                </a14:m>
                <a:r>
                  <a:rPr lang="en-GB" sz="2000" b="0" i="0" dirty="0">
                    <a:latin typeface="+mj-lt"/>
                  </a:rPr>
                  <a:t> years</a:t>
                </a:r>
              </a:p>
              <a:p>
                <a:r>
                  <a:rPr lang="en-GB" sz="2000" b="0" dirty="0"/>
                  <a:t>         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𝐼𝑄𝑅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=768.47</m:t>
                    </m:r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12" y="3767469"/>
                <a:ext cx="4283968" cy="3014287"/>
              </a:xfrm>
              <a:prstGeom prst="rect">
                <a:avLst/>
              </a:prstGeom>
              <a:blipFill rotWithShape="0">
                <a:blip r:embed="rId3"/>
                <a:stretch>
                  <a:fillRect l="-1567" t="-1012" b="-6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1939674"/>
                  </p:ext>
                </p:extLst>
              </p:nvPr>
            </p:nvGraphicFramePr>
            <p:xfrm>
              <a:off x="5059340" y="1844824"/>
              <a:ext cx="3336671" cy="161620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04508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159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0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Shark length (cm)</a:t>
                          </a:r>
                          <a:endParaRPr lang="en-GB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000" b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Frequency</a:t>
                          </a:r>
                          <a:endParaRPr lang="en-GB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40≤</m:t>
                                </m:r>
                                <m:r>
                                  <a:rPr lang="en-GB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GB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&lt;100</m:t>
                                </m:r>
                              </m:oMath>
                            </m:oMathPara>
                          </a14:m>
                          <a:endParaRPr lang="en-GB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0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100≤</m:t>
                                </m:r>
                                <m:r>
                                  <a:rPr lang="en-GB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GB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&lt;300</m:t>
                                </m:r>
                              </m:oMath>
                            </m:oMathPara>
                          </a14:m>
                          <a:endParaRPr lang="en-GB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0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300≤</m:t>
                                </m:r>
                                <m:r>
                                  <a:rPr lang="en-GB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GB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&lt;600</m:t>
                                </m:r>
                              </m:oMath>
                            </m:oMathPara>
                          </a14:m>
                          <a:endParaRPr lang="en-GB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0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600≤</m:t>
                                </m:r>
                                <m:r>
                                  <a:rPr lang="en-GB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GB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&lt;1000</m:t>
                                </m:r>
                              </m:oMath>
                            </m:oMathPara>
                          </a14:m>
                          <a:endParaRPr lang="en-GB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0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1939674"/>
                  </p:ext>
                </p:extLst>
              </p:nvPr>
            </p:nvGraphicFramePr>
            <p:xfrm>
              <a:off x="5059340" y="1844824"/>
              <a:ext cx="3336671" cy="161620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04508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159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1165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0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Shark length (cm)</a:t>
                          </a:r>
                          <a:endParaRPr lang="en-GB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000" b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Frequency</a:t>
                          </a:r>
                          <a:endParaRPr lang="en-GB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61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8" t="-114815" r="-63988" b="-34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0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61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8" t="-214815" r="-63988" b="-24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0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61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8" t="-320755" r="-63988" b="-1452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0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261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8" t="-412963" r="-63988" b="-42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0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529832" y="3767469"/>
                <a:ext cx="4283968" cy="2090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0" dirty="0">
                    <a:latin typeface="+mj-lt"/>
                  </a:rPr>
                  <a:t>Item to use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a:rPr lang="en-GB" sz="2000" b="0" i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sz="2000" b="0" dirty="0">
                    <a:latin typeface="+mj-lt"/>
                  </a:rPr>
                  <a:t>:   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latin typeface="Cambria Math" panose="02040503050406030204" pitchFamily="18" charset="0"/>
                      </a:rPr>
                      <m:t>𝟒𝟏</m:t>
                    </m:r>
                    <m:r>
                      <a:rPr lang="en-GB" sz="2000" b="1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0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sz="20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1" i="1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GB" sz="20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GB" sz="2000" b="1" dirty="0">
                  <a:latin typeface="+mj-lt"/>
                </a:endParaRPr>
              </a:p>
              <a:p>
                <a:endParaRPr lang="en-GB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GB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GB" sz="2000" b="1" i="1" smtClean="0">
                                  <a:latin typeface="Cambria Math" panose="02040503050406030204" pitchFamily="18" charset="0"/>
                                </a:rPr>
                                <m:t>𝟏𝟕</m:t>
                              </m:r>
                            </m:den>
                          </m:f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𝟔𝟎</m:t>
                          </m:r>
                        </m:e>
                      </m:d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𝟓𝟒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𝟒𝟕</m:t>
                      </m:r>
                    </m:oMath>
                  </m:oMathPara>
                </a14:m>
                <a:endParaRPr lang="en-GB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𝟔𝟎𝟎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en-GB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2000" b="1" i="1" smtClean="0"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num>
                            <m:den>
                              <m:r>
                                <a:rPr lang="en-GB" sz="2000" b="1" i="1" smtClean="0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den>
                          </m:f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𝟒𝟎𝟎</m:t>
                          </m:r>
                        </m:e>
                      </m:d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𝟖𝟓𝟎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𝟗𝟏</m:t>
                      </m:r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832" y="3767469"/>
                <a:ext cx="4283968" cy="2090957"/>
              </a:xfrm>
              <a:prstGeom prst="rect">
                <a:avLst/>
              </a:prstGeom>
              <a:blipFill>
                <a:blip r:embed="rId5"/>
                <a:stretch>
                  <a:fillRect l="-1422" t="-14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325646" y="4123189"/>
            <a:ext cx="966125" cy="3472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753380" y="3665389"/>
            <a:ext cx="1844520" cy="5517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39889" y="4414719"/>
            <a:ext cx="2500786" cy="10165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39889" y="5431283"/>
            <a:ext cx="2500786" cy="10165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59184" y="6422962"/>
            <a:ext cx="2381491" cy="3697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22512" y="4331404"/>
            <a:ext cx="3167239" cy="7829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0933" y="5114347"/>
            <a:ext cx="3495567" cy="6813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427984" y="1651238"/>
            <a:ext cx="0" cy="4608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49180" y="5858426"/>
                <a:ext cx="38468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10</a:t>
                </a:r>
                <a:r>
                  <a:rPr lang="en-GB" baseline="30000" dirty="0"/>
                  <a:t>th</a:t>
                </a:r>
                <a:r>
                  <a:rPr lang="en-GB" dirty="0"/>
                  <a:t> to 90</a:t>
                </a:r>
                <a:r>
                  <a:rPr lang="en-GB" baseline="30000" dirty="0"/>
                  <a:t>th</a:t>
                </a:r>
                <a:r>
                  <a:rPr lang="en-GB" dirty="0"/>
                  <a:t> </a:t>
                </a:r>
                <a:r>
                  <a:rPr lang="en-GB" dirty="0" err="1"/>
                  <a:t>interpercentile</a:t>
                </a:r>
                <a:r>
                  <a:rPr lang="en-GB" dirty="0"/>
                  <a:t> range:</a:t>
                </a:r>
              </a:p>
              <a:p>
                <a:r>
                  <a:rPr lang="en-GB" b="1" dirty="0"/>
                  <a:t>  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𝟖𝟓𝟎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𝟗𝟏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𝟓𝟒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𝟒𝟕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𝟕𝟗𝟔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𝟒𝟒</m:t>
                    </m:r>
                  </m:oMath>
                </a14:m>
                <a:endParaRPr lang="en-GB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180" y="5858426"/>
                <a:ext cx="3846831" cy="646331"/>
              </a:xfrm>
              <a:prstGeom prst="rect">
                <a:avLst/>
              </a:prstGeom>
              <a:blipFill>
                <a:blip r:embed="rId6"/>
                <a:stretch>
                  <a:fillRect l="-1268" t="-47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4751795" y="6217333"/>
            <a:ext cx="3249206" cy="4628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6681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Supplementary Exercise 2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08720"/>
            <a:ext cx="3857625" cy="28003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836712"/>
            <a:ext cx="3629025" cy="41052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4038808"/>
            <a:ext cx="4392488" cy="8639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561" y="5135470"/>
            <a:ext cx="4742727" cy="9348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1764" y="3907943"/>
            <a:ext cx="4519388" cy="10826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97703" y="5072852"/>
            <a:ext cx="4736127" cy="10965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3829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Supplementary Exercise 2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36713"/>
            <a:ext cx="2984043" cy="28803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107" y="869763"/>
            <a:ext cx="2779113" cy="28980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836713"/>
            <a:ext cx="2671448" cy="346736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5150" y="3861048"/>
                <a:ext cx="3194891" cy="1475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𝟑𝟗</m:t>
                              </m:r>
                            </m:num>
                            <m:den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𝟗𝟐</m:t>
                              </m:r>
                            </m:den>
                          </m:f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</m:e>
                      </m:d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𝟐𝟖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𝟔𝟎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𝟐𝟑</m:t>
                              </m:r>
                            </m:num>
                            <m:den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𝟑𝟗</m:t>
                              </m:r>
                            </m:den>
                          </m:f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𝟒𝟎</m:t>
                          </m:r>
                        </m:e>
                      </m:d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𝟖𝟑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GB" sz="1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𝐼𝑄𝑅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𝟓𝟓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0" y="3861048"/>
                <a:ext cx="3194891" cy="147578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311937" y="4393045"/>
                <a:ext cx="2835476" cy="1468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𝟏𝟓</m:t>
                              </m:r>
                            </m:num>
                            <m:den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𝟑𝟏</m:t>
                              </m:r>
                            </m:den>
                          </m:f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𝟑𝟎</m:t>
                          </m:r>
                        </m:e>
                      </m:d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𝟒𝟒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𝟗𝟎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num>
                            <m:den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𝟐𝟑</m:t>
                              </m:r>
                            </m:den>
                          </m:f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𝟑𝟎</m:t>
                          </m:r>
                        </m:e>
                      </m:d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𝟏𝟎𝟓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𝟏𝟐𝟎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num>
                            <m:den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𝟏𝟕</m:t>
                              </m:r>
                            </m:den>
                          </m:f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𝟏𝟐𝟎</m:t>
                          </m:r>
                        </m:e>
                      </m:d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𝟏𝟔𝟗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937" y="4393045"/>
                <a:ext cx="2835476" cy="14682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14202" y="3717866"/>
                <a:ext cx="3243099" cy="1445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𝟏𝟗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𝟒𝟑</m:t>
                              </m:r>
                            </m:den>
                          </m:f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d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smtClean="0">
                          <a:latin typeface="Cambria Math"/>
                        </a:rPr>
                        <m:t>𝟏𝟗</m:t>
                      </m:r>
                      <m:r>
                        <a:rPr lang="en-GB" sz="1600" b="1" i="1" smtClean="0">
                          <a:latin typeface="Cambria Math"/>
                        </a:rPr>
                        <m:t>.</m:t>
                      </m:r>
                      <m:r>
                        <a:rPr lang="en-GB" sz="1600" b="1" i="1" smtClean="0">
                          <a:latin typeface="Cambria Math"/>
                        </a:rPr>
                        <m:t>𝟕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𝟐𝟗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𝟏𝟖</m:t>
                              </m:r>
                            </m:num>
                            <m:den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𝟐𝟓</m:t>
                              </m:r>
                            </m:den>
                          </m:f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d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𝟑𝟔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𝐼𝑄𝑅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smtClean="0">
                          <a:latin typeface="Cambria Math"/>
                        </a:rPr>
                        <m:t>𝟏𝟕</m:t>
                      </m:r>
                      <m:r>
                        <a:rPr lang="en-GB" sz="1600" b="1" i="1" smtClean="0">
                          <a:latin typeface="Cambria Math"/>
                        </a:rPr>
                        <m:t>.</m:t>
                      </m:r>
                      <m:r>
                        <a:rPr lang="en-GB" sz="1600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202" y="3717866"/>
                <a:ext cx="3243099" cy="1445011"/>
              </a:xfrm>
              <a:prstGeom prst="rect">
                <a:avLst/>
              </a:prstGeom>
              <a:blipFill rotWithShape="1">
                <a:blip r:embed="rId7"/>
                <a:stretch>
                  <a:fillRect b="-8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309597" y="3838963"/>
            <a:ext cx="2786143" cy="15372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28671" y="4445982"/>
            <a:ext cx="2786143" cy="15372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04390" y="3761310"/>
            <a:ext cx="2847652" cy="15093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7582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Exercises 2.3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90872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Statistics &amp; Mechanics Year 1/AS</a:t>
            </a:r>
          </a:p>
          <a:p>
            <a:r>
              <a:rPr lang="en-GB" sz="2400" dirty="0"/>
              <a:t>Pages 10-11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98884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333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3C53F13-FB5D-D549-3227-2DF275B29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30" y="668510"/>
            <a:ext cx="6621140" cy="614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A8443949-A070-4B02-B688-682970F2A3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4A8004-AFC1-47C1-BDAF-05F0EAC1B5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D9F73C-A9EF-4398-84FF-736A67D92F44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19559</TotalTime>
  <Words>769</Words>
  <Application>Microsoft Office PowerPoint</Application>
  <PresentationFormat>On-screen Show (4:3)</PresentationFormat>
  <Paragraphs>154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Wingdings</vt:lpstr>
      <vt:lpstr>Office Theme</vt:lpstr>
      <vt:lpstr>Stats1 Chapter 2: Measures of Data  Measures of Spread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752</cp:revision>
  <dcterms:created xsi:type="dcterms:W3CDTF">2013-02-28T07:36:55Z</dcterms:created>
  <dcterms:modified xsi:type="dcterms:W3CDTF">2024-06-05T16:02:27Z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