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481" r:id="rId5"/>
    <p:sldId id="735" r:id="rId6"/>
    <p:sldId id="736" r:id="rId7"/>
    <p:sldId id="737" r:id="rId8"/>
    <p:sldId id="754" r:id="rId9"/>
    <p:sldId id="755" r:id="rId10"/>
    <p:sldId id="738" r:id="rId11"/>
    <p:sldId id="533" r:id="rId12"/>
    <p:sldId id="756" r:id="rId13"/>
    <p:sldId id="700" r:id="rId14"/>
    <p:sldId id="70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5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50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18.png"/><Relationship Id="rId3" Type="http://schemas.openxmlformats.org/officeDocument/2006/relationships/image" Target="../media/image108.png"/><Relationship Id="rId7" Type="http://schemas.openxmlformats.org/officeDocument/2006/relationships/image" Target="../media/image113.png"/><Relationship Id="rId12" Type="http://schemas.openxmlformats.org/officeDocument/2006/relationships/image" Target="../media/image117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11" Type="http://schemas.openxmlformats.org/officeDocument/2006/relationships/image" Target="../media/image116.png"/><Relationship Id="rId5" Type="http://schemas.openxmlformats.org/officeDocument/2006/relationships/image" Target="../media/image111.png"/><Relationship Id="rId15" Type="http://schemas.openxmlformats.org/officeDocument/2006/relationships/image" Target="../media/image12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7" Type="http://schemas.openxmlformats.org/officeDocument/2006/relationships/image" Target="../media/image16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8.png"/><Relationship Id="rId5" Type="http://schemas.openxmlformats.org/officeDocument/2006/relationships/image" Target="../media/image167.png"/><Relationship Id="rId4" Type="http://schemas.openxmlformats.org/officeDocument/2006/relationships/image" Target="../media/image16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6688" y="2130425"/>
            <a:ext cx="8001000" cy="2594719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Stats Yr2 Chapter 3: </a:t>
            </a:r>
            <a:r>
              <a:rPr lang="en-GB" dirty="0">
                <a:solidFill>
                  <a:schemeClr val="accent5"/>
                </a:solidFill>
              </a:rPr>
              <a:t>Distribution-N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Mean and Variance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01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5BED514-BA10-8296-4D77-2981EA448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28" y="1052736"/>
            <a:ext cx="71628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8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EA57804-234A-F327-09D8-ED8BA81A2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953" y="898156"/>
            <a:ext cx="455295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2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0FB1B33-2FD1-4236-81D9-144CA81DB082}"/>
              </a:ext>
            </a:extLst>
          </p:cNvPr>
          <p:cNvSpPr/>
          <p:nvPr/>
        </p:nvSpPr>
        <p:spPr>
          <a:xfrm>
            <a:off x="1744980" y="3741420"/>
            <a:ext cx="480060" cy="281940"/>
          </a:xfrm>
          <a:custGeom>
            <a:avLst/>
            <a:gdLst>
              <a:gd name="connsiteX0" fmla="*/ 0 w 480060"/>
              <a:gd name="connsiteY0" fmla="*/ 281940 h 281940"/>
              <a:gd name="connsiteX1" fmla="*/ 7620 w 480060"/>
              <a:gd name="connsiteY1" fmla="*/ 0 h 281940"/>
              <a:gd name="connsiteX2" fmla="*/ 182880 w 480060"/>
              <a:gd name="connsiteY2" fmla="*/ 114300 h 281940"/>
              <a:gd name="connsiteX3" fmla="*/ 381000 w 480060"/>
              <a:gd name="connsiteY3" fmla="*/ 205740 h 281940"/>
              <a:gd name="connsiteX4" fmla="*/ 449580 w 480060"/>
              <a:gd name="connsiteY4" fmla="*/ 228600 h 281940"/>
              <a:gd name="connsiteX5" fmla="*/ 449580 w 480060"/>
              <a:gd name="connsiteY5" fmla="*/ 228600 h 281940"/>
              <a:gd name="connsiteX6" fmla="*/ 480060 w 480060"/>
              <a:gd name="connsiteY6" fmla="*/ 281940 h 281940"/>
              <a:gd name="connsiteX7" fmla="*/ 0 w 480060"/>
              <a:gd name="connsiteY7" fmla="*/ 281940 h 28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060" h="281940">
                <a:moveTo>
                  <a:pt x="0" y="281940"/>
                </a:moveTo>
                <a:lnTo>
                  <a:pt x="7620" y="0"/>
                </a:lnTo>
                <a:lnTo>
                  <a:pt x="182880" y="114300"/>
                </a:lnTo>
                <a:lnTo>
                  <a:pt x="381000" y="205740"/>
                </a:lnTo>
                <a:lnTo>
                  <a:pt x="449580" y="228600"/>
                </a:lnTo>
                <a:lnTo>
                  <a:pt x="449580" y="228600"/>
                </a:lnTo>
                <a:lnTo>
                  <a:pt x="480060" y="281940"/>
                </a:lnTo>
                <a:lnTo>
                  <a:pt x="0" y="2819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780CE81-0E00-4788-AB8A-E9CD3E9DE9C6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32">
                  <a:extLst>
                    <a:ext uri="{FF2B5EF4-FFF2-40B4-BE49-F238E27FC236}">
                      <a16:creationId xmlns:a16="http://schemas.microsoft.com/office/drawing/2014/main" id="{24515EDE-97ED-448D-B799-CFC1D197A58A}"/>
                    </a:ext>
                  </a:extLst>
                </p:cNvPr>
                <p:cNvSpPr txBox="1"/>
                <p:nvPr/>
              </p:nvSpPr>
              <p:spPr>
                <a:xfrm>
                  <a:off x="0" y="13335"/>
                  <a:ext cx="9144000" cy="59912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lIns="32400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GB" sz="3200" dirty="0">
                      <a:latin typeface="+mj-lt"/>
                    </a:rPr>
                    <a:t>Missing </a:t>
                  </a:r>
                  <a14:m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GB" sz="3200" dirty="0"/>
                    <a:t> and </a:t>
                  </a:r>
                  <a14:m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endParaRPr lang="en-GB" sz="3200" dirty="0"/>
                </a:p>
              </p:txBody>
            </p:sp>
          </mc:Choice>
          <mc:Fallback xmlns="">
            <p:sp>
              <p:nvSpPr>
                <p:cNvPr id="3" name="TextBox 32">
                  <a:extLst>
                    <a:ext uri="{FF2B5EF4-FFF2-40B4-BE49-F238E27FC236}">
                      <a16:creationId xmlns:a16="http://schemas.microsoft.com/office/drawing/2014/main" id="{24515EDE-97ED-448D-B799-CFC1D197A5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3335"/>
                  <a:ext cx="9144000" cy="599127"/>
                </a:xfrm>
                <a:prstGeom prst="rect">
                  <a:avLst/>
                </a:prstGeom>
                <a:blipFill>
                  <a:blip r:embed="rId2"/>
                  <a:stretch>
                    <a:fillRect t="-12245" b="-316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F3DA599-7571-4CBA-9751-4E9BA5F8CC48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511C99-35D5-42E9-BB03-20290BFCFF3C}"/>
                  </a:ext>
                </a:extLst>
              </p:cNvPr>
              <p:cNvSpPr txBox="1"/>
              <p:nvPr/>
            </p:nvSpPr>
            <p:spPr>
              <a:xfrm>
                <a:off x="323528" y="743620"/>
                <a:ext cx="828092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In the last section, you may have thought, “what’s the point of standardising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GB" dirty="0"/>
                  <a:t> when I can just use the DISTRIBUTION mode on my calculator?”</a:t>
                </a:r>
              </a:p>
              <a:p>
                <a:r>
                  <a:rPr lang="en-GB" dirty="0"/>
                  <a:t>Fair point, but both forward and reverse normal lookups on the calculator </a:t>
                </a:r>
                <a:r>
                  <a:rPr lang="en-GB" b="1" dirty="0"/>
                  <a:t>required you to specify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GB" b="1" dirty="0"/>
                  <a:t> and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GB" b="1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511C99-35D5-42E9-BB03-20290BFCF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743620"/>
                <a:ext cx="8280920" cy="1200329"/>
              </a:xfrm>
              <a:prstGeom prst="rect">
                <a:avLst/>
              </a:prstGeom>
              <a:blipFill>
                <a:blip r:embed="rId3"/>
                <a:stretch>
                  <a:fillRect l="-589" t="-3046" r="-1178" b="-71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95A073-3789-40D4-8E6B-8BF4DE28DEE6}"/>
                  </a:ext>
                </a:extLst>
              </p:cNvPr>
              <p:cNvSpPr txBox="1"/>
              <p:nvPr/>
            </p:nvSpPr>
            <p:spPr>
              <a:xfrm>
                <a:off x="422424" y="2342442"/>
                <a:ext cx="7334820" cy="36933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b="0" dirty="0"/>
                  <a:t>[Textbook]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/>
                  <a:t>. Given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&gt;20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en-GB" dirty="0"/>
                  <a:t>, find the value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95A073-3789-40D4-8E6B-8BF4DE28D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24" y="2342442"/>
                <a:ext cx="7334820" cy="369332"/>
              </a:xfrm>
              <a:prstGeom prst="rect">
                <a:avLst/>
              </a:prstGeom>
              <a:blipFill>
                <a:blip r:embed="rId4"/>
                <a:stretch>
                  <a:fillRect b="-3529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9A5F00-1A69-4718-BBD3-3BC99831A87C}"/>
                  </a:ext>
                </a:extLst>
              </p:cNvPr>
              <p:cNvSpPr txBox="1"/>
              <p:nvPr/>
            </p:nvSpPr>
            <p:spPr>
              <a:xfrm>
                <a:off x="2451512" y="2910840"/>
                <a:ext cx="2400900" cy="116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&gt;20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0.8416=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=17.5 (3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9A5F00-1A69-4718-BBD3-3BC99831A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512" y="2910840"/>
                <a:ext cx="2400900" cy="1166730"/>
              </a:xfrm>
              <a:prstGeom prst="rect">
                <a:avLst/>
              </a:prstGeom>
              <a:blipFill>
                <a:blip r:embed="rId5"/>
                <a:stretch>
                  <a:fillRect b="-36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1ED9FD99-BD07-47C0-BBD5-E826DAEB9358}"/>
              </a:ext>
            </a:extLst>
          </p:cNvPr>
          <p:cNvGrpSpPr/>
          <p:nvPr/>
        </p:nvGrpSpPr>
        <p:grpSpPr>
          <a:xfrm>
            <a:off x="613779" y="2960756"/>
            <a:ext cx="1699086" cy="1347779"/>
            <a:chOff x="5139864" y="4548503"/>
            <a:chExt cx="2653556" cy="2028581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0933AE8-5959-4EA9-8611-E9A67AE2D98B}"/>
                </a:ext>
              </a:extLst>
            </p:cNvPr>
            <p:cNvCxnSpPr>
              <a:cxnSpLocks/>
            </p:cNvCxnSpPr>
            <p:nvPr/>
          </p:nvCxnSpPr>
          <p:spPr>
            <a:xfrm>
              <a:off x="5201132" y="6149943"/>
              <a:ext cx="25922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Freeform: Shape 32">
              <a:extLst>
                <a:ext uri="{FF2B5EF4-FFF2-40B4-BE49-F238E27FC236}">
                  <a16:creationId xmlns:a16="http://schemas.microsoft.com/office/drawing/2014/main" id="{A1494CAA-9840-41FA-8EE0-BD478FCD2152}"/>
                </a:ext>
              </a:extLst>
            </p:cNvPr>
            <p:cNvSpPr/>
            <p:nvPr/>
          </p:nvSpPr>
          <p:spPr>
            <a:xfrm>
              <a:off x="5139864" y="4827903"/>
              <a:ext cx="2578100" cy="1270000"/>
            </a:xfrm>
            <a:custGeom>
              <a:avLst/>
              <a:gdLst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1200" h="1778139">
                  <a:moveTo>
                    <a:pt x="0" y="1778139"/>
                  </a:moveTo>
                  <a:cubicBezTo>
                    <a:pt x="518583" y="1685005"/>
                    <a:pt x="808567" y="1439472"/>
                    <a:pt x="1181100" y="1143139"/>
                  </a:cubicBezTo>
                  <a:cubicBezTo>
                    <a:pt x="1553633" y="846806"/>
                    <a:pt x="1913467" y="-12561"/>
                    <a:pt x="2235200" y="139"/>
                  </a:cubicBezTo>
                  <a:cubicBezTo>
                    <a:pt x="2556933" y="12839"/>
                    <a:pt x="2730500" y="931472"/>
                    <a:pt x="3111500" y="1219339"/>
                  </a:cubicBezTo>
                  <a:cubicBezTo>
                    <a:pt x="3492500" y="1507206"/>
                    <a:pt x="3994150" y="1680772"/>
                    <a:pt x="4521200" y="172733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665A9A0-6BC7-4F87-BAD6-0C7F24B485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5268" y="4548503"/>
              <a:ext cx="0" cy="160144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132288E-4DE6-4A59-9116-C924BF3F042E}"/>
                    </a:ext>
                  </a:extLst>
                </p:cNvPr>
                <p:cNvSpPr txBox="1"/>
                <p:nvPr/>
              </p:nvSpPr>
              <p:spPr>
                <a:xfrm>
                  <a:off x="6005523" y="6144209"/>
                  <a:ext cx="834363" cy="416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132288E-4DE6-4A59-9116-C924BF3F04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5523" y="6144209"/>
                  <a:ext cx="834363" cy="41691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B3AAECF-2879-46FC-858B-86CBD2EEF58F}"/>
                    </a:ext>
                  </a:extLst>
                </p:cNvPr>
                <p:cNvSpPr txBox="1"/>
                <p:nvPr/>
              </p:nvSpPr>
              <p:spPr>
                <a:xfrm>
                  <a:off x="6502081" y="6160165"/>
                  <a:ext cx="834363" cy="416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B3AAECF-2879-46FC-858B-86CBD2EEF5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2081" y="6160165"/>
                  <a:ext cx="834363" cy="41691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7FBD8286-361F-416C-BB5A-8FE2C1D9CD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6213" y="2753674"/>
            <a:ext cx="2337787" cy="14781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6BAB2E5-0687-458A-BEC1-5998469A0B63}"/>
                  </a:ext>
                </a:extLst>
              </p:cNvPr>
              <p:cNvSpPr txBox="1"/>
              <p:nvPr/>
            </p:nvSpPr>
            <p:spPr>
              <a:xfrm>
                <a:off x="6719312" y="4306956"/>
                <a:ext cx="2308304" cy="233724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The method here is exactly the same as before:</a:t>
                </a:r>
              </a:p>
              <a:p>
                <a:r>
                  <a:rPr lang="en-GB" sz="1400" dirty="0"/>
                  <a:t>1. Using a sketch, determine whether you’re expecting a positive or negative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sz="1400" dirty="0"/>
                  <a:t> value.</a:t>
                </a:r>
              </a:p>
              <a:p>
                <a:r>
                  <a:rPr lang="en-GB" sz="1400" dirty="0"/>
                  <a:t>2. Look up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sz="1400" dirty="0"/>
                  <a:t> value, using tables if you can (otherwise your calculator). Make negative if in bottom half.</a:t>
                </a:r>
              </a:p>
              <a:p>
                <a:r>
                  <a:rPr lang="en-GB" sz="1400" dirty="0"/>
                  <a:t>3. Use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en-GB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6BAB2E5-0687-458A-BEC1-5998469A0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312" y="4306956"/>
                <a:ext cx="2308304" cy="2337243"/>
              </a:xfrm>
              <a:prstGeom prst="rect">
                <a:avLst/>
              </a:prstGeom>
              <a:blipFill>
                <a:blip r:embed="rId9"/>
                <a:stretch>
                  <a:fillRect l="-2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58B6F9C-4C91-4C63-85FC-3FDD2D14CCFE}"/>
              </a:ext>
            </a:extLst>
          </p:cNvPr>
          <p:cNvSpPr txBox="1"/>
          <p:nvPr/>
        </p:nvSpPr>
        <p:spPr>
          <a:xfrm>
            <a:off x="1683677" y="3799304"/>
            <a:ext cx="652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0.2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9FD241-D35B-40D4-B58C-C602BA6CF418}"/>
                  </a:ext>
                </a:extLst>
              </p:cNvPr>
              <p:cNvSpPr txBox="1"/>
              <p:nvPr/>
            </p:nvSpPr>
            <p:spPr>
              <a:xfrm>
                <a:off x="422424" y="4464559"/>
                <a:ext cx="5949776" cy="1077218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b="0" dirty="0"/>
                  <a:t>[Textbook] A machine makes metal sheets with width,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1600" dirty="0"/>
                  <a:t> cm, modelled as a normal distribution such that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50,</m:t>
                        </m:r>
                        <m:sSup>
                          <m:sSup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1600" dirty="0"/>
                  <a:t>.</a:t>
                </a:r>
              </a:p>
              <a:p>
                <a:pPr marL="342900" indent="-342900">
                  <a:buAutoNum type="alphaLcParenBoth"/>
                </a:pPr>
                <a:r>
                  <a:rPr lang="en-GB" sz="1600" dirty="0"/>
                  <a:t>Given that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&lt;46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=0.2119</m:t>
                    </m:r>
                  </m:oMath>
                </a14:m>
                <a:r>
                  <a:rPr lang="en-GB" sz="1600" dirty="0"/>
                  <a:t>, find the value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sz="1600" dirty="0"/>
                  <a:t>.</a:t>
                </a:r>
              </a:p>
              <a:p>
                <a:pPr marL="342900" indent="-342900">
                  <a:buAutoNum type="alphaLcParenBoth"/>
                </a:pPr>
                <a:r>
                  <a:rPr lang="en-GB" sz="1600" dirty="0"/>
                  <a:t>Find the 90</a:t>
                </a:r>
                <a:r>
                  <a:rPr lang="en-GB" sz="1600" baseline="30000" dirty="0"/>
                  <a:t>th</a:t>
                </a:r>
                <a:r>
                  <a:rPr lang="en-GB" sz="1600" dirty="0"/>
                  <a:t> percentile of the widths.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9FD241-D35B-40D4-B58C-C602BA6CF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24" y="4464559"/>
                <a:ext cx="5949776" cy="10772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935D250-72DF-470A-894C-E1B366E95756}"/>
                  </a:ext>
                </a:extLst>
              </p:cNvPr>
              <p:cNvSpPr txBox="1"/>
              <p:nvPr/>
            </p:nvSpPr>
            <p:spPr>
              <a:xfrm>
                <a:off x="2390676" y="5589055"/>
                <a:ext cx="1851124" cy="932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&lt;46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=0.2119</m:t>
                      </m:r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−0.80=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46−50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935D250-72DF-470A-894C-E1B366E95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676" y="5589055"/>
                <a:ext cx="1851124" cy="93230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BB89223-B03C-48C2-9C4F-6BE84D94D600}"/>
              </a:ext>
            </a:extLst>
          </p:cNvPr>
          <p:cNvSpPr/>
          <p:nvPr/>
        </p:nvSpPr>
        <p:spPr>
          <a:xfrm flipH="1">
            <a:off x="391856" y="6315015"/>
            <a:ext cx="389194" cy="281940"/>
          </a:xfrm>
          <a:custGeom>
            <a:avLst/>
            <a:gdLst>
              <a:gd name="connsiteX0" fmla="*/ 0 w 480060"/>
              <a:gd name="connsiteY0" fmla="*/ 281940 h 281940"/>
              <a:gd name="connsiteX1" fmla="*/ 7620 w 480060"/>
              <a:gd name="connsiteY1" fmla="*/ 0 h 281940"/>
              <a:gd name="connsiteX2" fmla="*/ 182880 w 480060"/>
              <a:gd name="connsiteY2" fmla="*/ 114300 h 281940"/>
              <a:gd name="connsiteX3" fmla="*/ 381000 w 480060"/>
              <a:gd name="connsiteY3" fmla="*/ 205740 h 281940"/>
              <a:gd name="connsiteX4" fmla="*/ 449580 w 480060"/>
              <a:gd name="connsiteY4" fmla="*/ 228600 h 281940"/>
              <a:gd name="connsiteX5" fmla="*/ 449580 w 480060"/>
              <a:gd name="connsiteY5" fmla="*/ 228600 h 281940"/>
              <a:gd name="connsiteX6" fmla="*/ 480060 w 480060"/>
              <a:gd name="connsiteY6" fmla="*/ 281940 h 281940"/>
              <a:gd name="connsiteX7" fmla="*/ 0 w 480060"/>
              <a:gd name="connsiteY7" fmla="*/ 281940 h 28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060" h="281940">
                <a:moveTo>
                  <a:pt x="0" y="281940"/>
                </a:moveTo>
                <a:lnTo>
                  <a:pt x="7620" y="0"/>
                </a:lnTo>
                <a:lnTo>
                  <a:pt x="182880" y="114300"/>
                </a:lnTo>
                <a:lnTo>
                  <a:pt x="381000" y="205740"/>
                </a:lnTo>
                <a:lnTo>
                  <a:pt x="449580" y="228600"/>
                </a:lnTo>
                <a:lnTo>
                  <a:pt x="449580" y="228600"/>
                </a:lnTo>
                <a:lnTo>
                  <a:pt x="480060" y="281940"/>
                </a:lnTo>
                <a:lnTo>
                  <a:pt x="0" y="2819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27C9269-D978-4470-84EA-5BFF225151F0}"/>
              </a:ext>
            </a:extLst>
          </p:cNvPr>
          <p:cNvGrpSpPr/>
          <p:nvPr/>
        </p:nvGrpSpPr>
        <p:grpSpPr>
          <a:xfrm>
            <a:off x="359205" y="5547052"/>
            <a:ext cx="1699086" cy="1339509"/>
            <a:chOff x="5139864" y="4548503"/>
            <a:chExt cx="2653556" cy="2016133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1A77AFA-3EB7-4568-8A9D-12BC78CA0652}"/>
                </a:ext>
              </a:extLst>
            </p:cNvPr>
            <p:cNvCxnSpPr>
              <a:cxnSpLocks/>
            </p:cNvCxnSpPr>
            <p:nvPr/>
          </p:nvCxnSpPr>
          <p:spPr>
            <a:xfrm>
              <a:off x="5201132" y="6149943"/>
              <a:ext cx="25922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Freeform: Shape 32">
              <a:extLst>
                <a:ext uri="{FF2B5EF4-FFF2-40B4-BE49-F238E27FC236}">
                  <a16:creationId xmlns:a16="http://schemas.microsoft.com/office/drawing/2014/main" id="{A4C9053D-42CE-4765-B02E-ED3D12763E17}"/>
                </a:ext>
              </a:extLst>
            </p:cNvPr>
            <p:cNvSpPr/>
            <p:nvPr/>
          </p:nvSpPr>
          <p:spPr>
            <a:xfrm>
              <a:off x="5139864" y="4827903"/>
              <a:ext cx="2578100" cy="1270000"/>
            </a:xfrm>
            <a:custGeom>
              <a:avLst/>
              <a:gdLst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1200" h="1778139">
                  <a:moveTo>
                    <a:pt x="0" y="1778139"/>
                  </a:moveTo>
                  <a:cubicBezTo>
                    <a:pt x="518583" y="1685005"/>
                    <a:pt x="808567" y="1439472"/>
                    <a:pt x="1181100" y="1143139"/>
                  </a:cubicBezTo>
                  <a:cubicBezTo>
                    <a:pt x="1553633" y="846806"/>
                    <a:pt x="1913467" y="-12561"/>
                    <a:pt x="2235200" y="139"/>
                  </a:cubicBezTo>
                  <a:cubicBezTo>
                    <a:pt x="2556933" y="12839"/>
                    <a:pt x="2730500" y="931472"/>
                    <a:pt x="3111500" y="1219339"/>
                  </a:cubicBezTo>
                  <a:cubicBezTo>
                    <a:pt x="3492500" y="1507206"/>
                    <a:pt x="3994150" y="1680772"/>
                    <a:pt x="4521200" y="172733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B3E61C6-E009-493E-82B7-6EC9E3B88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5268" y="4548503"/>
              <a:ext cx="0" cy="160144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628DB5B-65C5-4B0E-9453-36DD7AC068DA}"/>
                    </a:ext>
                  </a:extLst>
                </p:cNvPr>
                <p:cNvSpPr txBox="1"/>
                <p:nvPr/>
              </p:nvSpPr>
              <p:spPr>
                <a:xfrm>
                  <a:off x="5985689" y="6115536"/>
                  <a:ext cx="834363" cy="416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628DB5B-65C5-4B0E-9453-36DD7AC068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5689" y="6115536"/>
                  <a:ext cx="834363" cy="41691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CC1B323-15F7-4A2D-BC5A-2240580CA25B}"/>
                    </a:ext>
                  </a:extLst>
                </p:cNvPr>
                <p:cNvSpPr txBox="1"/>
                <p:nvPr/>
              </p:nvSpPr>
              <p:spPr>
                <a:xfrm>
                  <a:off x="5331858" y="6147717"/>
                  <a:ext cx="834363" cy="416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46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CC1B323-15F7-4A2D-BC5A-2240580CA2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1858" y="6147717"/>
                  <a:ext cx="834363" cy="41691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E4B0012-5A9B-45BA-AD4E-76A7C7F92F71}"/>
              </a:ext>
            </a:extLst>
          </p:cNvPr>
          <p:cNvSpPr txBox="1"/>
          <p:nvPr/>
        </p:nvSpPr>
        <p:spPr>
          <a:xfrm>
            <a:off x="1611779" y="5843090"/>
            <a:ext cx="652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0.2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F8E5A8-58CE-47B8-AE08-01CC67C30FCE}"/>
              </a:ext>
            </a:extLst>
          </p:cNvPr>
          <p:cNvSpPr txBox="1"/>
          <p:nvPr/>
        </p:nvSpPr>
        <p:spPr>
          <a:xfrm>
            <a:off x="479365" y="6362009"/>
            <a:ext cx="652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0.2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674AB37-EC42-4FC5-AC48-CE4019D118D4}"/>
                  </a:ext>
                </a:extLst>
              </p:cNvPr>
              <p:cNvSpPr txBox="1"/>
              <p:nvPr/>
            </p:nvSpPr>
            <p:spPr>
              <a:xfrm>
                <a:off x="4573666" y="5590501"/>
                <a:ext cx="185112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50,5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=56.4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(1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𝑑𝑝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674AB37-EC42-4FC5-AC48-CE4019D11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666" y="5590501"/>
                <a:ext cx="1851124" cy="738664"/>
              </a:xfrm>
              <a:prstGeom prst="rect">
                <a:avLst/>
              </a:prstGeom>
              <a:blipFill>
                <a:blip r:embed="rId14"/>
                <a:stretch>
                  <a:fillRect b="-24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3346288-FB92-4DC2-8376-82CBAB526E6B}"/>
                  </a:ext>
                </a:extLst>
              </p:cNvPr>
              <p:cNvSpPr txBox="1"/>
              <p:nvPr/>
            </p:nvSpPr>
            <p:spPr>
              <a:xfrm>
                <a:off x="3102124" y="6359581"/>
                <a:ext cx="3220050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To use inverse normal distribution on calculator, note that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  <m:sup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1200" dirty="0"/>
                  <a:t>, so use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200" dirty="0"/>
                  <a:t> and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1200" dirty="0"/>
                  <a:t>.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3346288-FB92-4DC2-8376-82CBAB526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124" y="6359581"/>
                <a:ext cx="3220050" cy="461665"/>
              </a:xfrm>
              <a:prstGeom prst="rect">
                <a:avLst/>
              </a:prstGeom>
              <a:blipFill>
                <a:blip r:embed="rId15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70EDE0B-7BA3-421F-A3D8-FF9DDD80C6AC}"/>
              </a:ext>
            </a:extLst>
          </p:cNvPr>
          <p:cNvCxnSpPr/>
          <p:nvPr/>
        </p:nvCxnSpPr>
        <p:spPr>
          <a:xfrm flipH="1" flipV="1">
            <a:off x="3902149" y="6124353"/>
            <a:ext cx="339651" cy="237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CA9E525-71BC-4C47-BF61-DE69FC7C2904}"/>
              </a:ext>
            </a:extLst>
          </p:cNvPr>
          <p:cNvSpPr/>
          <p:nvPr/>
        </p:nvSpPr>
        <p:spPr>
          <a:xfrm>
            <a:off x="414651" y="2738084"/>
            <a:ext cx="4661405" cy="1500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DFA633-1452-40CE-8B90-BD145FB6D13D}"/>
              </a:ext>
            </a:extLst>
          </p:cNvPr>
          <p:cNvSpPr/>
          <p:nvPr/>
        </p:nvSpPr>
        <p:spPr>
          <a:xfrm>
            <a:off x="359205" y="5541777"/>
            <a:ext cx="6003495" cy="12908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3910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4CA8C80-4D88-4FED-A3D4-50FEF58AA48A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300FC615-F0A4-42DB-B12A-356EE8013FC1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When both are missing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BF61B7A-31D6-48C9-8871-D0D77F9B805A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" name="Picture 2">
            <a:extLst>
              <a:ext uri="{FF2B5EF4-FFF2-40B4-BE49-F238E27FC236}">
                <a16:creationId xmlns:a16="http://schemas.microsoft.com/office/drawing/2014/main" id="{9BB7101E-7733-4106-9BD8-6088CE01E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74" y="3528561"/>
            <a:ext cx="2627520" cy="2161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5C652BC-302F-4C9D-A1D8-FB2F06F14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300" y="1938040"/>
            <a:ext cx="7056784" cy="1136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9CD530-79F4-4603-9629-D3B885DFB8DE}"/>
              </a:ext>
            </a:extLst>
          </p:cNvPr>
          <p:cNvSpPr txBox="1"/>
          <p:nvPr/>
        </p:nvSpPr>
        <p:spPr>
          <a:xfrm>
            <a:off x="395536" y="1556792"/>
            <a:ext cx="216024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err="1"/>
              <a:t>Edexcel</a:t>
            </a:r>
            <a:r>
              <a:rPr lang="en-GB" dirty="0"/>
              <a:t> S1 Jan 2011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BC67D1-D87C-4791-90E7-99D4E9D9FB75}"/>
              </a:ext>
            </a:extLst>
          </p:cNvPr>
          <p:cNvSpPr/>
          <p:nvPr/>
        </p:nvSpPr>
        <p:spPr>
          <a:xfrm>
            <a:off x="934074" y="3480350"/>
            <a:ext cx="2773830" cy="2209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B8875A-8F18-4CAE-8331-E394F16E3FB0}"/>
                  </a:ext>
                </a:extLst>
              </p:cNvPr>
              <p:cNvSpPr txBox="1"/>
              <p:nvPr/>
            </p:nvSpPr>
            <p:spPr>
              <a:xfrm>
                <a:off x="395536" y="764704"/>
                <a:ext cx="55446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If both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dirty="0"/>
                  <a:t> are missing, we end up with simultaneous equations which we must solve.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B8875A-8F18-4CAE-8331-E394F16E3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764704"/>
                <a:ext cx="5544616" cy="646331"/>
              </a:xfrm>
              <a:prstGeom prst="rect">
                <a:avLst/>
              </a:prstGeom>
              <a:blipFill>
                <a:blip r:embed="rId4"/>
                <a:stretch>
                  <a:fillRect l="-990" t="-4717" r="-1430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BE6368F3-14F0-414D-8A70-2616B9F6E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6165304"/>
            <a:ext cx="1051676" cy="1703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C83006-18E6-4567-894C-9813C3346BD1}"/>
              </a:ext>
            </a:extLst>
          </p:cNvPr>
          <p:cNvSpPr txBox="1"/>
          <p:nvPr/>
        </p:nvSpPr>
        <p:spPr>
          <a:xfrm>
            <a:off x="1165562" y="6163838"/>
            <a:ext cx="5311438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b="1" dirty="0"/>
              <a:t>“Use of Technology” Monkey says:</a:t>
            </a:r>
          </a:p>
          <a:p>
            <a:r>
              <a:rPr lang="en-GB" sz="1200" dirty="0"/>
              <a:t>Your </a:t>
            </a:r>
            <a:r>
              <a:rPr lang="en-GB" sz="1200" dirty="0" err="1"/>
              <a:t>Classwiz</a:t>
            </a:r>
            <a:r>
              <a:rPr lang="en-GB" sz="1200" dirty="0"/>
              <a:t> solves simultaneous equations. Look under the EQUATIONS mode.</a:t>
            </a:r>
          </a:p>
        </p:txBody>
      </p:sp>
    </p:spTree>
    <p:extLst>
      <p:ext uri="{BB962C8B-B14F-4D97-AF65-F5344CB8AC3E}">
        <p14:creationId xmlns:p14="http://schemas.microsoft.com/office/powerpoint/2010/main" val="107140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AD91411-AA9F-4622-B84D-DD7847062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700" y="3863910"/>
            <a:ext cx="4527985" cy="297754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E413F11-6747-4505-BBB0-A5CADBE2FABB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CE383F07-D24E-4703-ADCF-3C599ED44851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Test Your Understanding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A1735A2-4143-4C80-8F0E-FC4229F0D38F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" name="Picture 3">
            <a:extLst>
              <a:ext uri="{FF2B5EF4-FFF2-40B4-BE49-F238E27FC236}">
                <a16:creationId xmlns:a16="http://schemas.microsoft.com/office/drawing/2014/main" id="{CF99D9CC-E362-4684-B757-D9271E5E0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468" y="1669597"/>
            <a:ext cx="3463488" cy="73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81DC7D4-D11D-4A7E-B426-13CEACC24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660" y="1467644"/>
            <a:ext cx="5112568" cy="1165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1951E0-DBF9-4DD4-AF51-30DFF73655AC}"/>
              </a:ext>
            </a:extLst>
          </p:cNvPr>
          <p:cNvSpPr txBox="1"/>
          <p:nvPr/>
        </p:nvSpPr>
        <p:spPr>
          <a:xfrm>
            <a:off x="306636" y="1107604"/>
            <a:ext cx="324036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Edexcel S1 May 2013 (R)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7A7A4D4C-3D38-4B09-B280-19C7195D7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929" y="3789536"/>
            <a:ext cx="4872663" cy="2001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467074-5578-4CB2-B889-B7A99873C4AE}"/>
              </a:ext>
            </a:extLst>
          </p:cNvPr>
          <p:cNvSpPr txBox="1"/>
          <p:nvPr/>
        </p:nvSpPr>
        <p:spPr>
          <a:xfrm>
            <a:off x="268536" y="3382888"/>
            <a:ext cx="216024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err="1"/>
              <a:t>Edexcel</a:t>
            </a:r>
            <a:r>
              <a:rPr lang="en-GB" dirty="0"/>
              <a:t> S1 Jan 2002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982FCD-EC7A-4E8C-B317-C43B75EAD44E}"/>
              </a:ext>
            </a:extLst>
          </p:cNvPr>
          <p:cNvSpPr/>
          <p:nvPr/>
        </p:nvSpPr>
        <p:spPr>
          <a:xfrm>
            <a:off x="5635908" y="1244003"/>
            <a:ext cx="3312368" cy="13849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A428E5-59CB-4920-81BF-1E75E1B7B502}"/>
              </a:ext>
            </a:extLst>
          </p:cNvPr>
          <p:cNvSpPr/>
          <p:nvPr/>
        </p:nvSpPr>
        <p:spPr>
          <a:xfrm>
            <a:off x="5166758" y="3896621"/>
            <a:ext cx="3913743" cy="9518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267DAC-1501-42F3-B9DB-F5278EA6F8D5}"/>
              </a:ext>
            </a:extLst>
          </p:cNvPr>
          <p:cNvSpPr/>
          <p:nvPr/>
        </p:nvSpPr>
        <p:spPr>
          <a:xfrm>
            <a:off x="5166758" y="4848447"/>
            <a:ext cx="3913743" cy="7868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D3F08E-B6E0-465D-A24E-24174BB0AA01}"/>
              </a:ext>
            </a:extLst>
          </p:cNvPr>
          <p:cNvSpPr/>
          <p:nvPr/>
        </p:nvSpPr>
        <p:spPr>
          <a:xfrm>
            <a:off x="5183834" y="5636440"/>
            <a:ext cx="3902813" cy="6686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911594-108D-44A6-8F7F-60DF663F034D}"/>
              </a:ext>
            </a:extLst>
          </p:cNvPr>
          <p:cNvSpPr/>
          <p:nvPr/>
        </p:nvSpPr>
        <p:spPr>
          <a:xfrm>
            <a:off x="5238201" y="6305108"/>
            <a:ext cx="3842300" cy="4893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2590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C91ADEE-81C1-47DB-A431-C995429F6EB1}"/>
              </a:ext>
            </a:extLst>
          </p:cNvPr>
          <p:cNvSpPr/>
          <p:nvPr/>
        </p:nvSpPr>
        <p:spPr>
          <a:xfrm>
            <a:off x="806450" y="5543550"/>
            <a:ext cx="349250" cy="317500"/>
          </a:xfrm>
          <a:custGeom>
            <a:avLst/>
            <a:gdLst>
              <a:gd name="connsiteX0" fmla="*/ 349250 w 349250"/>
              <a:gd name="connsiteY0" fmla="*/ 317500 h 317500"/>
              <a:gd name="connsiteX1" fmla="*/ 349250 w 349250"/>
              <a:gd name="connsiteY1" fmla="*/ 0 h 317500"/>
              <a:gd name="connsiteX2" fmla="*/ 171450 w 349250"/>
              <a:gd name="connsiteY2" fmla="*/ 158750 h 317500"/>
              <a:gd name="connsiteX3" fmla="*/ 57150 w 349250"/>
              <a:gd name="connsiteY3" fmla="*/ 234950 h 317500"/>
              <a:gd name="connsiteX4" fmla="*/ 0 w 349250"/>
              <a:gd name="connsiteY4" fmla="*/ 260350 h 317500"/>
              <a:gd name="connsiteX5" fmla="*/ 6350 w 349250"/>
              <a:gd name="connsiteY5" fmla="*/ 311150 h 317500"/>
              <a:gd name="connsiteX6" fmla="*/ 349250 w 349250"/>
              <a:gd name="connsiteY6" fmla="*/ 317500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9250" h="317500">
                <a:moveTo>
                  <a:pt x="349250" y="317500"/>
                </a:moveTo>
                <a:lnTo>
                  <a:pt x="349250" y="0"/>
                </a:lnTo>
                <a:lnTo>
                  <a:pt x="171450" y="158750"/>
                </a:lnTo>
                <a:lnTo>
                  <a:pt x="57150" y="234950"/>
                </a:lnTo>
                <a:lnTo>
                  <a:pt x="0" y="260350"/>
                </a:lnTo>
                <a:lnTo>
                  <a:pt x="6350" y="311150"/>
                </a:lnTo>
                <a:lnTo>
                  <a:pt x="349250" y="317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C3F92A-BFFC-4050-BA22-0714DE921036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32D06E80-B0AC-4401-B729-CB6875C90D06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Conditional Probabilities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3B8C5E1-7284-423A-9A32-1EFE57C536C1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AD4171D-2ADA-4B71-9C95-C1EF3B881C81}"/>
              </a:ext>
            </a:extLst>
          </p:cNvPr>
          <p:cNvSpPr txBox="1"/>
          <p:nvPr/>
        </p:nvSpPr>
        <p:spPr>
          <a:xfrm>
            <a:off x="323528" y="814106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not in the textbook. But given the recent Chapter 2 on Conditional Probabilities and the fact that the type of question below occurred frequently in S1 papers, it seems worthwhile to cover!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6D8919-A2C6-4FD0-9249-BCF7A98F5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00" y="2373468"/>
            <a:ext cx="7829550" cy="20383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3DC2B3-E38B-428E-A13F-6AEB3476B6FA}"/>
              </a:ext>
            </a:extLst>
          </p:cNvPr>
          <p:cNvSpPr txBox="1"/>
          <p:nvPr/>
        </p:nvSpPr>
        <p:spPr>
          <a:xfrm>
            <a:off x="387400" y="2004136"/>
            <a:ext cx="288032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Edexcel S1 May 2014(R) Q4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496C0C0-C4F6-419C-831D-BAC22BEEF708}"/>
              </a:ext>
            </a:extLst>
          </p:cNvPr>
          <p:cNvGrpSpPr/>
          <p:nvPr/>
        </p:nvGrpSpPr>
        <p:grpSpPr>
          <a:xfrm>
            <a:off x="734260" y="4797916"/>
            <a:ext cx="1699086" cy="1340988"/>
            <a:chOff x="5139864" y="4548503"/>
            <a:chExt cx="2653556" cy="2018359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C53167E-FB46-4465-973F-41F2640FC386}"/>
                </a:ext>
              </a:extLst>
            </p:cNvPr>
            <p:cNvCxnSpPr>
              <a:cxnSpLocks/>
            </p:cNvCxnSpPr>
            <p:nvPr/>
          </p:nvCxnSpPr>
          <p:spPr>
            <a:xfrm>
              <a:off x="5201132" y="6149943"/>
              <a:ext cx="25922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Freeform: Shape 32">
              <a:extLst>
                <a:ext uri="{FF2B5EF4-FFF2-40B4-BE49-F238E27FC236}">
                  <a16:creationId xmlns:a16="http://schemas.microsoft.com/office/drawing/2014/main" id="{FD3255BC-86DE-4479-9EBB-00A718B5E38E}"/>
                </a:ext>
              </a:extLst>
            </p:cNvPr>
            <p:cNvSpPr/>
            <p:nvPr/>
          </p:nvSpPr>
          <p:spPr>
            <a:xfrm>
              <a:off x="5139864" y="4827903"/>
              <a:ext cx="2578100" cy="1270000"/>
            </a:xfrm>
            <a:custGeom>
              <a:avLst/>
              <a:gdLst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1200" h="1778139">
                  <a:moveTo>
                    <a:pt x="0" y="1778139"/>
                  </a:moveTo>
                  <a:cubicBezTo>
                    <a:pt x="518583" y="1685005"/>
                    <a:pt x="808567" y="1439472"/>
                    <a:pt x="1181100" y="1143139"/>
                  </a:cubicBezTo>
                  <a:cubicBezTo>
                    <a:pt x="1553633" y="846806"/>
                    <a:pt x="1913467" y="-12561"/>
                    <a:pt x="2235200" y="139"/>
                  </a:cubicBezTo>
                  <a:cubicBezTo>
                    <a:pt x="2556933" y="12839"/>
                    <a:pt x="2730500" y="931472"/>
                    <a:pt x="3111500" y="1219339"/>
                  </a:cubicBezTo>
                  <a:cubicBezTo>
                    <a:pt x="3492500" y="1507206"/>
                    <a:pt x="3994150" y="1680772"/>
                    <a:pt x="4521200" y="172733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E6C844-A135-446E-883C-1A022A120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5268" y="4548503"/>
              <a:ext cx="0" cy="160144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F9066A0-1DEF-4BA0-923C-6FDD7F403039}"/>
                    </a:ext>
                  </a:extLst>
                </p:cNvPr>
                <p:cNvSpPr txBox="1"/>
                <p:nvPr/>
              </p:nvSpPr>
              <p:spPr>
                <a:xfrm>
                  <a:off x="6125316" y="6149943"/>
                  <a:ext cx="599531" cy="416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F9066A0-1DEF-4BA0-923C-6FDD7F4030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5316" y="6149943"/>
                  <a:ext cx="599531" cy="41691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9A06B01-C108-45D1-B902-07A4A9646DAB}"/>
                    </a:ext>
                  </a:extLst>
                </p:cNvPr>
                <p:cNvSpPr txBox="1"/>
                <p:nvPr/>
              </p:nvSpPr>
              <p:spPr>
                <a:xfrm>
                  <a:off x="5354193" y="6172132"/>
                  <a:ext cx="955505" cy="3705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−15</m:t>
                        </m:r>
                      </m:oMath>
                    </m:oMathPara>
                  </a14:m>
                  <a:endParaRPr lang="en-GB" sz="10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9A06B01-C108-45D1-B902-07A4A9646D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4193" y="6172132"/>
                  <a:ext cx="955505" cy="37059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BBD7018-666E-4632-AD7C-7F7FBD4F4C24}"/>
                    </a:ext>
                  </a:extLst>
                </p:cNvPr>
                <p:cNvSpPr txBox="1"/>
                <p:nvPr/>
              </p:nvSpPr>
              <p:spPr>
                <a:xfrm>
                  <a:off x="6644888" y="6162077"/>
                  <a:ext cx="1017585" cy="3937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+15</m:t>
                        </m:r>
                      </m:oMath>
                    </m:oMathPara>
                  </a14:m>
                  <a:endParaRPr lang="en-GB" sz="105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BBD7018-666E-4632-AD7C-7F7FBD4F4C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4888" y="6162077"/>
                  <a:ext cx="1017585" cy="39375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840A3D8-C913-416A-B377-68BEDF0F81A8}"/>
              </a:ext>
            </a:extLst>
          </p:cNvPr>
          <p:cNvSpPr txBox="1"/>
          <p:nvPr/>
        </p:nvSpPr>
        <p:spPr>
          <a:xfrm>
            <a:off x="801646" y="5650706"/>
            <a:ext cx="476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0.35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81C1EED-4CE7-4281-AC88-36328A7799C7}"/>
                  </a:ext>
                </a:extLst>
              </p:cNvPr>
              <p:cNvSpPr txBox="1"/>
              <p:nvPr/>
            </p:nvSpPr>
            <p:spPr>
              <a:xfrm>
                <a:off x="3059832" y="4983548"/>
                <a:ext cx="5284068" cy="1476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+15 </m:t>
                          </m:r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−15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+15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−15</m:t>
                              </m:r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0.35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0.65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81C1EED-4CE7-4281-AC88-36328A779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4983548"/>
                <a:ext cx="5284068" cy="14762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E4E8CE-7683-41B6-BFF5-983DA3746F4E}"/>
                  </a:ext>
                </a:extLst>
              </p:cNvPr>
              <p:cNvSpPr txBox="1"/>
              <p:nvPr/>
            </p:nvSpPr>
            <p:spPr>
              <a:xfrm>
                <a:off x="6371704" y="5010150"/>
                <a:ext cx="2520280" cy="13849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The intersection of “above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+15</m:t>
                    </m:r>
                  </m:oMath>
                </a14:m>
                <a:r>
                  <a:rPr lang="en-GB" sz="1200" dirty="0"/>
                  <a:t>” and “above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−15</m:t>
                    </m:r>
                  </m:oMath>
                </a14:m>
                <a:r>
                  <a:rPr lang="en-GB" sz="1200" dirty="0"/>
                  <a:t>” is just “above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+15</m:t>
                    </m:r>
                  </m:oMath>
                </a14:m>
                <a:r>
                  <a:rPr lang="en-GB" sz="1200" dirty="0"/>
                  <a:t>” because the stronger statements takes precedent. If I said “my age is above 20, and above 30”, this is equivalent to saying just “my age is above 30”.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E4E8CE-7683-41B6-BFF5-983DA3746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704" y="5010150"/>
                <a:ext cx="2520280" cy="1384995"/>
              </a:xfrm>
              <a:prstGeom prst="rect">
                <a:avLst/>
              </a:prstGeom>
              <a:blipFill>
                <a:blip r:embed="rId7"/>
                <a:stretch>
                  <a:fillRect b="-17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0EA535-BF8D-41E6-A361-B532B1E02F0C}"/>
              </a:ext>
            </a:extLst>
          </p:cNvPr>
          <p:cNvCxnSpPr/>
          <p:nvPr/>
        </p:nvCxnSpPr>
        <p:spPr>
          <a:xfrm flipH="1" flipV="1">
            <a:off x="5372100" y="5702300"/>
            <a:ext cx="999604" cy="420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18118D8-878A-40F9-91E5-CC716050E95E}"/>
              </a:ext>
            </a:extLst>
          </p:cNvPr>
          <p:cNvSpPr/>
          <p:nvPr/>
        </p:nvSpPr>
        <p:spPr>
          <a:xfrm>
            <a:off x="379097" y="4581127"/>
            <a:ext cx="8657399" cy="2016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6769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FC90BEE-F1EE-4EDC-B96C-CA0F3CEEC370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D4DFB330-6822-4045-8B49-4A73BF935ACD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Test Your Understanding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D7BDC8D-59BF-468F-9CE3-10A104952628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A179EDC-6434-4F3A-9049-B9C00164B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20" y="1344768"/>
            <a:ext cx="7658100" cy="2438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D0CD65-E081-4F61-B86A-40B9058FC76D}"/>
              </a:ext>
            </a:extLst>
          </p:cNvPr>
          <p:cNvSpPr txBox="1"/>
          <p:nvPr/>
        </p:nvSpPr>
        <p:spPr>
          <a:xfrm>
            <a:off x="362000" y="975436"/>
            <a:ext cx="288032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Edexcel S1 Jan 2013 Q4a,c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BF1884-B2CB-4509-8DB7-2AD504554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362" y="3952875"/>
            <a:ext cx="6696075" cy="26860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822400-C522-4274-8E5F-DA7A3151E6E2}"/>
              </a:ext>
            </a:extLst>
          </p:cNvPr>
          <p:cNvSpPr/>
          <p:nvPr/>
        </p:nvSpPr>
        <p:spPr>
          <a:xfrm>
            <a:off x="1509397" y="3857227"/>
            <a:ext cx="6466203" cy="11719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4F009F-176B-4F65-A525-850F4C48DDB0}"/>
              </a:ext>
            </a:extLst>
          </p:cNvPr>
          <p:cNvSpPr/>
          <p:nvPr/>
        </p:nvSpPr>
        <p:spPr>
          <a:xfrm>
            <a:off x="1509397" y="5029200"/>
            <a:ext cx="6466203" cy="1676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82950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3.5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Stats/Mechanics Year 2</a:t>
            </a:r>
          </a:p>
          <a:p>
            <a:r>
              <a:rPr lang="en-GB" sz="2400" dirty="0"/>
              <a:t>Pages 26-27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428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205C928-A3C3-444F-1DC1-7493CC04A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278" y="955306"/>
            <a:ext cx="697230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8952CB8-270C-68B9-44B1-3BED1616D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078" y="980728"/>
            <a:ext cx="71247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98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970142-E2A7-4536-AAAD-AFDBC0F3E9D4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2.xml><?xml version="1.0" encoding="utf-8"?>
<ds:datastoreItem xmlns:ds="http://schemas.openxmlformats.org/officeDocument/2006/customXml" ds:itemID="{7BCAE1A8-1C78-4387-9F29-EF220A3997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92387DC-CB83-4699-9874-35D6B967CE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30448</TotalTime>
  <Words>493</Words>
  <Application>Microsoft Office PowerPoint</Application>
  <PresentationFormat>On-screen Show (4:3)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Office Theme</vt:lpstr>
      <vt:lpstr>Stats Yr2 Chapter 3: Distribution-N  Mean and Variance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1207</cp:revision>
  <dcterms:created xsi:type="dcterms:W3CDTF">2013-02-28T07:36:55Z</dcterms:created>
  <dcterms:modified xsi:type="dcterms:W3CDTF">2024-05-22T15:03:39Z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