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481" r:id="rId5"/>
    <p:sldId id="534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33" r:id="rId14"/>
    <p:sldId id="535" r:id="rId15"/>
    <p:sldId id="700" r:id="rId16"/>
    <p:sldId id="703" r:id="rId17"/>
    <p:sldId id="704" r:id="rId18"/>
    <p:sldId id="701" r:id="rId19"/>
    <p:sldId id="70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alifications.pearson.com/content/dam/pdf/A%20Level/Mathematics/2017/specification-and-sample-assesment/Pearson%20Edexcel%20GCE%20AS%20and%20AL%20Mathematics%20data%20set%20-%20Issue%201%20(1).xl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1: </a:t>
            </a:r>
            <a:r>
              <a:rPr lang="en-GB" dirty="0">
                <a:solidFill>
                  <a:schemeClr val="accent5"/>
                </a:solidFill>
              </a:rPr>
              <a:t>Data Collection</a:t>
            </a:r>
            <a:br>
              <a:rPr lang="en-GB" dirty="0"/>
            </a:br>
            <a:br>
              <a:rPr lang="en-GB"/>
            </a:br>
            <a:r>
              <a:rPr lang="en-GB"/>
              <a:t>1.5 </a:t>
            </a:r>
            <a:r>
              <a:rPr lang="en-GB" dirty="0"/>
              <a:t>The Large Data Set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1.5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9087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Statistics &amp; Mechanics Year 1/AS</a:t>
            </a:r>
          </a:p>
          <a:p>
            <a:r>
              <a:rPr lang="en-GB" sz="2400" dirty="0"/>
              <a:t>Page 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98884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1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EB22E7D-9BE7-337B-23FB-244D698CB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620688"/>
            <a:ext cx="6649738" cy="61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0CBD942-1645-08F0-1E94-FB8AA506F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03" y="685800"/>
            <a:ext cx="64198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CFBB48D-9B3D-BE8F-22DC-7CCA1D839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90" y="764704"/>
            <a:ext cx="66198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5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1AEDB6-59A7-86B9-284D-8A7513C1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68760"/>
            <a:ext cx="65913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5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1F9802F-FD17-858A-D88A-427BBAE7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764704"/>
            <a:ext cx="4320480" cy="59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4CE05B5-A89B-1579-CA51-B7DA2FF5A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69" y="841523"/>
            <a:ext cx="7164662" cy="517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1642" y="615686"/>
            <a:ext cx="9143782" cy="1000463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3200" dirty="0">
                  <a:latin typeface="+mj-lt"/>
                </a:rPr>
                <a:t>Name That Sampling Method!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12896" y="1916955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Suggest a suitable sampling method.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896" y="2789654"/>
            <a:ext cx="3672408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“You wish to test lightbulbs produced by a factory in a daily batch.” </a:t>
            </a:r>
          </a:p>
          <a:p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22744" y="760763"/>
            <a:ext cx="6614793" cy="637527"/>
            <a:chOff x="765519" y="1351313"/>
            <a:chExt cx="7626321" cy="864096"/>
          </a:xfrm>
        </p:grpSpPr>
        <p:sp>
          <p:nvSpPr>
            <p:cNvPr id="7" name="Rectangle 6"/>
            <p:cNvSpPr/>
            <p:nvPr/>
          </p:nvSpPr>
          <p:spPr>
            <a:xfrm>
              <a:off x="765519" y="1351313"/>
              <a:ext cx="1524698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Simple Random Sampling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0217" y="1351313"/>
              <a:ext cx="1533077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Systematic Sampling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4915" y="1351313"/>
              <a:ext cx="1530303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Stratified Sampling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45218" y="1351313"/>
              <a:ext cx="1524698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Quota</a:t>
              </a:r>
            </a:p>
            <a:p>
              <a:pPr algn="ctr"/>
              <a:r>
                <a:rPr lang="en-GB" sz="1200" dirty="0"/>
                <a:t>Sampling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67142" y="1351313"/>
              <a:ext cx="1524698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Opportunity</a:t>
              </a:r>
            </a:p>
            <a:p>
              <a:pPr algn="ctr"/>
              <a:r>
                <a:rPr lang="en-GB" sz="1200" dirty="0"/>
                <a:t>Sampling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168188" y="2718043"/>
            <a:ext cx="4752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Probably </a:t>
            </a:r>
            <a:r>
              <a:rPr lang="en-GB" sz="1600" b="1" dirty="0"/>
              <a:t>systematic sampling</a:t>
            </a:r>
            <a:r>
              <a:rPr lang="en-GB" sz="1600" dirty="0"/>
              <a:t>, as the method of choosing items is simpler than simple random sampling (where it would be time-consuming to find specifically chosen random light bulbs). Sampling frame is known.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5100" y="4013790"/>
            <a:ext cx="3672408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“You wish to survey consumer opinion on your new drink </a:t>
            </a:r>
            <a:r>
              <a:rPr lang="en-GB" i="1" dirty="0" err="1"/>
              <a:t>FizzGuzz</a:t>
            </a:r>
            <a:r>
              <a:rPr lang="en-GB" dirty="0"/>
              <a:t> released in the UK.”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87238" y="3955955"/>
            <a:ext cx="4383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Quota sampling </a:t>
            </a:r>
            <a:r>
              <a:rPr lang="en-GB" sz="1600" dirty="0"/>
              <a:t>or </a:t>
            </a:r>
            <a:r>
              <a:rPr lang="en-GB" sz="1600" b="1" dirty="0"/>
              <a:t>opportunity sampling</a:t>
            </a:r>
            <a:r>
              <a:rPr lang="en-GB" sz="1600" dirty="0"/>
              <a:t>. We’d realistically not have access to the sampling frame (i.e. a list of all UK residents).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100" y="5165918"/>
            <a:ext cx="3672408" cy="120032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“You wish to determine students’ favourite TV programmes in your school, that is fairly representative of each year group.”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57125" y="5138980"/>
            <a:ext cx="4383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Stratified sampling</a:t>
            </a:r>
            <a:r>
              <a:rPr lang="en-GB" sz="1600" dirty="0"/>
              <a:t>. We (probably) have access to the sampling frame (i.e. a list of all students). Stratified sampling ensures that each stratum (year group) is proportionately represented.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08579" y="2786373"/>
            <a:ext cx="4912510" cy="9266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8579" y="4013791"/>
            <a:ext cx="4912510" cy="9338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94937" y="5155649"/>
            <a:ext cx="4912510" cy="12105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75349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Large Data Set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764704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A Level exam boards are obligated to provide a ‘large data set’. Data in exam questions will often be from this set, and you are encouraged to explore this data (which is publicly available) in Microsoft Excel.</a:t>
            </a:r>
          </a:p>
          <a:p>
            <a:endParaRPr lang="en-GB" dirty="0"/>
          </a:p>
          <a:p>
            <a:r>
              <a:rPr lang="en-GB" b="1" dirty="0"/>
              <a:t>It is important to note that you are expected to be familiar with this data set before you go into your exam, including some basic geographic knowledge!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86351"/>
            <a:ext cx="6208127" cy="36890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89550" y="3008759"/>
            <a:ext cx="2330599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Edexcel’s data set concerns </a:t>
            </a:r>
            <a:r>
              <a:rPr lang="en-GB" b="1" dirty="0"/>
              <a:t>weather data from a number of weather stations</a:t>
            </a:r>
            <a:r>
              <a:rPr lang="en-GB" dirty="0"/>
              <a:t>.</a:t>
            </a:r>
          </a:p>
          <a:p>
            <a:r>
              <a:rPr lang="en-GB" dirty="0"/>
              <a:t>Let’s explore what you might be expected to know…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1212" y="6361837"/>
            <a:ext cx="8136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hlinkClick r:id="rId3"/>
              </a:rPr>
              <a:t>https://qualifications.pearson.com/content/dam/pdf/A%20Level/Mathematics/2017/specification-and-sample-assesment/Pearson%20Edexcel%20GCE%20AS%20and%20AL%20Mathematics%20data%20set%20-%20Issue%201%20(1).xls</a:t>
            </a:r>
            <a:r>
              <a:rPr lang="en-GB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337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What You Need To Be Familiar With…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36" y="1186871"/>
            <a:ext cx="2761619" cy="3322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535454"/>
            <a:ext cx="5696719" cy="290523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161318" y="1353820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1068" y="4847301"/>
            <a:ext cx="648072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You should know the names and rough locations of the 5 UK weather stations, as well as the 3 international weather stations.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5576" y="4851075"/>
            <a:ext cx="575492" cy="642557"/>
          </a:xfrm>
          <a:prstGeom prst="rect">
            <a:avLst/>
          </a:prstGeom>
          <a:pattFill prst="lgConfetti">
            <a:fgClr>
              <a:schemeClr val="accent4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052" y="5686772"/>
            <a:ext cx="289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data was recorded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May-Oct 1987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May-Oct 2015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556372" y="3119884"/>
            <a:ext cx="53954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87394" y="2613711"/>
            <a:ext cx="1332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/>
              <a:t>Northern Hemisphere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0352" y="3127863"/>
            <a:ext cx="1260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/>
              <a:t>Southern Hemisphere</a:t>
            </a:r>
          </a:p>
        </p:txBody>
      </p:sp>
    </p:spTree>
    <p:extLst>
      <p:ext uri="{BB962C8B-B14F-4D97-AF65-F5344CB8AC3E}">
        <p14:creationId xmlns:p14="http://schemas.microsoft.com/office/powerpoint/2010/main" val="410637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7926"/>
            <a:ext cx="9144000" cy="32036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927" y="5160328"/>
                <a:ext cx="1544573" cy="769441"/>
              </a:xfrm>
              <a:prstGeom prst="rect">
                <a:avLst/>
              </a:pr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Mean temperature </a:t>
                </a:r>
              </a:p>
              <a:p>
                <a:r>
                  <a:rPr lang="en-GB" sz="1100" dirty="0"/>
                  <a:t>(in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100" dirty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7" y="5160328"/>
                <a:ext cx="154457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863600" y="4714654"/>
            <a:ext cx="147970" cy="44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743" y="1226240"/>
            <a:ext cx="1502639" cy="5232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Total rainfall </a:t>
            </a:r>
          </a:p>
          <a:p>
            <a:r>
              <a:rPr lang="en-GB" sz="1100" dirty="0"/>
              <a:t>(in mm)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10155" y="2216604"/>
            <a:ext cx="361495" cy="81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23063" y="5838849"/>
                <a:ext cx="1737872" cy="600485"/>
              </a:xfrm>
              <a:prstGeom prst="rect">
                <a:avLst/>
              </a:pr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Total sunshine</a:t>
                </a:r>
              </a:p>
              <a:p>
                <a:r>
                  <a:rPr lang="en-GB" sz="1200" dirty="0"/>
                  <a:t>(nearest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GB" sz="1200" dirty="0"/>
                  <a:t> of an hour)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063" y="5838849"/>
                <a:ext cx="1737872" cy="6004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34440" y="1765365"/>
            <a:ext cx="152194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 err="1"/>
              <a:t>tr</a:t>
            </a:r>
            <a:r>
              <a:rPr lang="en-GB" sz="1200" dirty="0"/>
              <a:t>/trace means less than 0.05mm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17969" y="1183448"/>
            <a:ext cx="3949888" cy="33855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Mean Windspeed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051720" y="5199321"/>
            <a:ext cx="149220" cy="63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597" y="162408"/>
            <a:ext cx="1150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the following are daily…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29395" y="1509755"/>
                <a:ext cx="1945758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kn/knot is “nautical mile per hour”.   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=1.15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𝑚𝑝h</m:t>
                    </m:r>
                  </m:oMath>
                </a14:m>
                <a:endParaRPr lang="en-GB" sz="1200" dirty="0"/>
              </a:p>
              <a:p>
                <a:r>
                  <a:rPr lang="en-GB" sz="1200" dirty="0"/>
                  <a:t>Windspeed also given on </a:t>
                </a:r>
                <a:r>
                  <a:rPr lang="en-GB" sz="1200" b="1" dirty="0"/>
                  <a:t>Beaufort Scale</a:t>
                </a:r>
                <a:r>
                  <a:rPr lang="en-GB" sz="1200" dirty="0"/>
                  <a:t>: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95" y="1509755"/>
                <a:ext cx="1945758" cy="830997"/>
              </a:xfrm>
              <a:prstGeom prst="rect">
                <a:avLst/>
              </a:prstGeom>
              <a:blipFill>
                <a:blip r:embed="rId5"/>
                <a:stretch>
                  <a:fillRect r="-619"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2905126" y="2349500"/>
            <a:ext cx="415924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400427" y="2349500"/>
            <a:ext cx="44448" cy="6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60478" y="5648690"/>
            <a:ext cx="1622722" cy="107721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Maximum Gust </a:t>
            </a:r>
            <a:r>
              <a:rPr lang="en-GB" sz="1600" dirty="0"/>
              <a:t>(in kn) is highest instantaneous wind speed.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067944" y="5219700"/>
            <a:ext cx="8756" cy="42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22099" y="1509755"/>
                <a:ext cx="1945758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0 = Calm </a:t>
                </a:r>
                <a:r>
                  <a:rPr lang="en-GB" sz="1200" dirty="0"/>
                  <a:t>	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𝑘𝑛</m:t>
                    </m:r>
                  </m:oMath>
                </a14:m>
                <a:endParaRPr lang="en-GB" sz="1200" dirty="0"/>
              </a:p>
              <a:p>
                <a:r>
                  <a:rPr lang="en-GB" sz="1200" b="1" dirty="0"/>
                  <a:t>1-3 = Light</a:t>
                </a:r>
                <a:r>
                  <a:rPr lang="en-GB" sz="1200" dirty="0"/>
                  <a:t>	1-10kn</a:t>
                </a:r>
              </a:p>
              <a:p>
                <a:r>
                  <a:rPr lang="en-GB" sz="1200" b="1" dirty="0"/>
                  <a:t>4 = Moderate</a:t>
                </a:r>
                <a:r>
                  <a:rPr lang="en-GB" sz="1200" dirty="0"/>
                  <a:t>	11-16kn</a:t>
                </a:r>
              </a:p>
              <a:p>
                <a:r>
                  <a:rPr lang="en-GB" sz="1200" b="1" dirty="0"/>
                  <a:t>5 = Fresh</a:t>
                </a:r>
                <a:r>
                  <a:rPr lang="en-GB" sz="1200" dirty="0"/>
                  <a:t>	17-21kn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099" y="1509755"/>
                <a:ext cx="1945758" cy="830997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5431904" y="5648690"/>
            <a:ext cx="1800200" cy="107721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Humidity</a:t>
            </a:r>
          </a:p>
          <a:p>
            <a:r>
              <a:rPr lang="en-GB" sz="1200" dirty="0"/>
              <a:t>is the % of air saturation with water vapour. 100% is the maximum % water content air can contain.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749800" y="5207000"/>
            <a:ext cx="1155184" cy="44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60478" y="331284"/>
            <a:ext cx="475473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You should be familiar with the variables involved and their respective units.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070037" y="331283"/>
            <a:ext cx="575492" cy="646331"/>
          </a:xfrm>
          <a:prstGeom prst="rect">
            <a:avLst/>
          </a:prstGeom>
          <a:pattFill prst="lgConfetti">
            <a:fgClr>
              <a:schemeClr val="accent4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343800" y="5707033"/>
                <a:ext cx="1800200" cy="969946"/>
              </a:xfrm>
              <a:prstGeom prst="rect">
                <a:avLst/>
              </a:pr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Mean Cloud Cover</a:t>
                </a:r>
              </a:p>
              <a:p>
                <a:r>
                  <a:rPr lang="en-GB" sz="1200" dirty="0" err="1"/>
                  <a:t>Oktas</a:t>
                </a:r>
                <a:r>
                  <a:rPr lang="en-GB" sz="1200" dirty="0"/>
                  <a:t> means the number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GB" sz="1200" dirty="0" err="1"/>
                  <a:t>ths</a:t>
                </a:r>
                <a:r>
                  <a:rPr lang="en-GB" sz="1200" dirty="0"/>
                  <a:t> of the sky covered.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800" y="5707033"/>
                <a:ext cx="1800200" cy="9699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 flipV="1">
            <a:off x="5433237" y="3678865"/>
            <a:ext cx="2300031" cy="202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83804" y="1247188"/>
            <a:ext cx="1800200" cy="89255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Mean Visibility</a:t>
            </a:r>
          </a:p>
          <a:p>
            <a:r>
              <a:rPr lang="en-GB" sz="1200" dirty="0"/>
              <a:t>How far (in metres) can be seen into the horizon during daylight hours.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915025" y="2152650"/>
            <a:ext cx="1371600" cy="86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648574" y="2305408"/>
            <a:ext cx="1476945" cy="33855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Wind Direction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334374" y="2657306"/>
            <a:ext cx="457201" cy="40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6607" y="2657306"/>
            <a:ext cx="176343" cy="43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7772400" y="2643962"/>
            <a:ext cx="304239" cy="45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7277100" y="2643962"/>
            <a:ext cx="702405" cy="44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89520" y="4396127"/>
            <a:ext cx="1522556" cy="5232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Mean Pressure</a:t>
            </a:r>
          </a:p>
          <a:p>
            <a:r>
              <a:rPr lang="en-GB" sz="1200" dirty="0"/>
              <a:t>In hectopascals (</a:t>
            </a:r>
            <a:r>
              <a:rPr lang="en-GB" sz="1200" dirty="0" err="1"/>
              <a:t>hPa</a:t>
            </a:r>
            <a:r>
              <a:rPr lang="en-GB" sz="1200" dirty="0"/>
              <a:t>)</a:t>
            </a:r>
          </a:p>
        </p:txBody>
      </p:sp>
      <p:cxnSp>
        <p:nvCxnSpPr>
          <p:cNvPr id="65" name="Straight Arrow Connector 64"/>
          <p:cNvCxnSpPr>
            <a:stCxn id="64" idx="1"/>
          </p:cNvCxnSpPr>
          <p:nvPr/>
        </p:nvCxnSpPr>
        <p:spPr>
          <a:xfrm flipH="1" flipV="1">
            <a:off x="6686551" y="4210050"/>
            <a:ext cx="902969" cy="44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2927" y="5931329"/>
            <a:ext cx="1531432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Textbook claims this is </a:t>
            </a:r>
            <a:r>
              <a:rPr lang="en-GB" sz="1200" b="1" u="sng" dirty="0"/>
              <a:t>max</a:t>
            </a:r>
            <a:r>
              <a:rPr lang="en-GB" sz="1200" dirty="0"/>
              <a:t> temp for UK, but it is </a:t>
            </a:r>
            <a:r>
              <a:rPr lang="en-GB" sz="1200" b="1" u="sng" dirty="0"/>
              <a:t>mean</a:t>
            </a:r>
            <a:r>
              <a:rPr lang="en-GB" sz="1200" dirty="0"/>
              <a:t> temp for all locations.</a:t>
            </a:r>
          </a:p>
        </p:txBody>
      </p:sp>
    </p:spTree>
    <p:extLst>
      <p:ext uri="{BB962C8B-B14F-4D97-AF65-F5344CB8AC3E}">
        <p14:creationId xmlns:p14="http://schemas.microsoft.com/office/powerpoint/2010/main" val="342298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18" grpId="0" animBg="1"/>
      <p:bldP spid="21" grpId="0" animBg="1"/>
      <p:bldP spid="25" grpId="0" animBg="1"/>
      <p:bldP spid="35" grpId="0" animBg="1"/>
      <p:bldP spid="38" grpId="0" animBg="1"/>
      <p:bldP spid="39" grpId="0" animBg="1"/>
      <p:bldP spid="45" grpId="0" animBg="1"/>
      <p:bldP spid="48" grpId="0" animBg="1"/>
      <p:bldP spid="55" grpId="0" animBg="1"/>
      <p:bldP spid="64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364956" y="4229100"/>
            <a:ext cx="1581444" cy="51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43036" y="328882"/>
            <a:ext cx="475473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You should have a vague idea of the range of values for each location.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332656"/>
            <a:ext cx="575492" cy="642557"/>
          </a:xfrm>
          <a:prstGeom prst="rect">
            <a:avLst/>
          </a:prstGeom>
          <a:pattFill prst="lgConfetti">
            <a:fgClr>
              <a:schemeClr val="accent4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3</a:t>
            </a:r>
            <a:endParaRPr lang="en-GB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26267"/>
              </p:ext>
            </p:extLst>
          </p:nvPr>
        </p:nvGraphicFramePr>
        <p:xfrm>
          <a:off x="467544" y="1320800"/>
          <a:ext cx="3792977" cy="2763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0937">
                  <a:extLst>
                    <a:ext uri="{9D8B030D-6E8A-4147-A177-3AD203B41FA5}">
                      <a16:colId xmlns:a16="http://schemas.microsoft.com/office/drawing/2014/main" val="41531012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5722347"/>
                    </a:ext>
                  </a:extLst>
                </a:gridCol>
                <a:gridCol w="1376040">
                  <a:extLst>
                    <a:ext uri="{9D8B030D-6E8A-4147-A177-3AD203B41FA5}">
                      <a16:colId xmlns:a16="http://schemas.microsoft.com/office/drawing/2014/main" val="2474556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  <a:r>
                        <a:rPr lang="en-GB" baseline="0" dirty="0"/>
                        <a:t> Location</a:t>
                      </a:r>
                      <a:r>
                        <a:rPr lang="en-GB" dirty="0"/>
                        <a:t> (2015)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Temp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Wind Speed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2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Camborne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10-20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6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Heathrow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8-</a:t>
                      </a:r>
                      <a:r>
                        <a:rPr lang="en-GB" b="1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71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5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Leeming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3-17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73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Leuchars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6510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75610"/>
              </p:ext>
            </p:extLst>
          </p:nvPr>
        </p:nvGraphicFramePr>
        <p:xfrm>
          <a:off x="4932040" y="1320800"/>
          <a:ext cx="3816424" cy="202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15310126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05572234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474556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aseline="0" dirty="0"/>
                        <a:t>World Location</a:t>
                      </a:r>
                      <a:r>
                        <a:rPr lang="en-GB" dirty="0"/>
                        <a:t> (2015)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Temp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Wind Speed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2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Beijing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8-33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6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Jacksonville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37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Perth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5093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6143" y="4741604"/>
            <a:ext cx="2237625" cy="138499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Mean wind speed in UK across full period was roughly 9 nm. But 4 nm in Beijing (i.e. lower), 5 in Jacksonville (again lower), 8 in Perth (similar to UK).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0946" y="3653171"/>
            <a:ext cx="2737771" cy="7386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Beijing temp range relatively large.</a:t>
            </a:r>
          </a:p>
          <a:p>
            <a:r>
              <a:rPr lang="en-GB" sz="1400" dirty="0"/>
              <a:t>Min Jacksonville temp high.</a:t>
            </a:r>
          </a:p>
          <a:p>
            <a:r>
              <a:rPr lang="en-GB" sz="1400" dirty="0"/>
              <a:t>Perth similar to UK.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777382" y="3391786"/>
            <a:ext cx="59353" cy="25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"/>
              <p:cNvSpPr>
                <a:spLocks noChangeArrowheads="1"/>
              </p:cNvSpPr>
              <p:nvPr/>
            </p:nvSpPr>
            <p:spPr bwMode="auto">
              <a:xfrm>
                <a:off x="2641600" y="4560542"/>
                <a:ext cx="6400800" cy="20774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28600" algn="l"/>
                  </a:tabLst>
                </a:pPr>
                <a:r>
                  <a:rPr kumimoji="0" lang="en-GB" altLang="en-US" sz="13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From new A Level sample assessment materials: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28600" algn="l"/>
                  </a:tabLst>
                </a:pPr>
                <a:r>
                  <a:rPr kumimoji="0" lang="en-GB" alt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“A meteorologist believes that there is a relationship between the daily mean windspeed, </a:t>
                </a:r>
                <a:br>
                  <a:rPr kumimoji="0" lang="en-GB" alt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kumimoji="0" lang="en-GB" altLang="en-US" sz="13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kumimoji="0" lang="en-GB" alt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kn, and the daily mean temperature, </a:t>
                </a:r>
                <a14:m>
                  <m:oMath xmlns:m="http://schemas.openxmlformats.org/officeDocument/2006/math">
                    <m:r>
                      <a:rPr kumimoji="0" lang="en-GB" altLang="en-US" sz="13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kumimoji="0" lang="en-GB" alt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°C. A random sample of 9 consecutive days is taken from past records from a town in the UK in July and the relevant data is given in the table below. … </a:t>
                </a:r>
                <a:endParaRPr kumimoji="0" lang="en-GB" alt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28600" algn="l"/>
                  </a:tabLst>
                </a:pPr>
                <a:r>
                  <a:rPr kumimoji="0" lang="en-GB" alt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the same 9 days, a location from the large data set gave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GB" altLang="en-US" sz="13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GB" altLang="en-US" sz="13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  <m:r>
                      <a:rPr kumimoji="0" lang="en-GB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GB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𝟐𝟕</m:t>
                    </m:r>
                    <m:r>
                      <a:rPr kumimoji="0" lang="en-GB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kumimoji="0" lang="en-GB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kumimoji="0" lang="en-GB" alt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GB" altLang="en-US" sz="13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GB" altLang="en-US" sz="13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acc>
                    <m:r>
                      <a:rPr kumimoji="0" lang="en-GB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GB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kumimoji="0" lang="en-GB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kumimoji="0" lang="en-GB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𝟓</m:t>
                    </m:r>
                  </m:oMath>
                </a14:m>
                <a:r>
                  <a:rPr kumimoji="0" lang="en-GB" alt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kumimoji="0" lang="en-GB" alt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sym typeface="Symbol" panose="05050102010706020507" pitchFamily="18" charset="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lphaLcParenBoth" startAt="4"/>
                  <a:tabLst>
                    <a:tab pos="228600" algn="l"/>
                  </a:tabLst>
                </a:pPr>
                <a:r>
                  <a:rPr kumimoji="0" lang="en-GB" alt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Using your knowledge of the large data set, suggest, giving your reason, the location that gave rise to these statistics.”</a:t>
                </a:r>
              </a:p>
              <a:p>
                <a:pPr marL="342900" marR="0" lvl="0" indent="-34290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lphaLcParenBoth" startAt="4"/>
                  <a:tabLst>
                    <a:tab pos="228600" algn="l"/>
                  </a:tabLst>
                </a:pPr>
                <a:endParaRPr lang="en-GB" altLang="en-US" sz="13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R="0" lvl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>
                    <a:tab pos="228600" algn="l"/>
                  </a:tabLst>
                </a:pPr>
                <a:r>
                  <a:rPr lang="en-GB" altLang="en-US" sz="1200" i="1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(Note to teachers: I will not otherwise use SAM questions in these slides. I made one exception here!)</a:t>
                </a:r>
                <a:endParaRPr kumimoji="0" lang="en-GB" altLang="en-US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4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1600" y="4560542"/>
                <a:ext cx="6400800" cy="2077492"/>
              </a:xfrm>
              <a:prstGeom prst="rect">
                <a:avLst/>
              </a:prstGeom>
              <a:blipFill>
                <a:blip r:embed="rId2"/>
                <a:stretch>
                  <a:fillRect l="-190" r="-190" b="-20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0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036" y="328882"/>
            <a:ext cx="525715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You should have a vague idea of the range of values for each variable for the data set as a whole.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332656"/>
            <a:ext cx="575492" cy="642557"/>
          </a:xfrm>
          <a:prstGeom prst="rect">
            <a:avLst/>
          </a:prstGeom>
          <a:pattFill prst="lgConfetti">
            <a:fgClr>
              <a:schemeClr val="accent4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84123"/>
              </p:ext>
            </p:extLst>
          </p:nvPr>
        </p:nvGraphicFramePr>
        <p:xfrm>
          <a:off x="1403648" y="1556792"/>
          <a:ext cx="6096000" cy="3408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928956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6013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Typical</a:t>
                      </a:r>
                      <a:r>
                        <a:rPr lang="en-GB" baseline="0" dirty="0"/>
                        <a:t> value(s)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8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Gust (UK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– 52</a:t>
                      </a:r>
                      <a:r>
                        <a:rPr lang="en-GB" baseline="0" dirty="0"/>
                        <a:t> nm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64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Rainfall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r>
                        <a:rPr lang="en-GB" baseline="0" dirty="0"/>
                        <a:t> – 60 mm in UK, but more extreme maximums elsewhere (e.g. 102mm in Perth)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2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988 – 1038 </a:t>
                      </a:r>
                      <a:r>
                        <a:rPr lang="en-GB" dirty="0" err="1"/>
                        <a:t>hPa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4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Wind Speed </a:t>
                      </a:r>
                      <a:r>
                        <a:rPr lang="en-GB" baseline="0" dirty="0"/>
                        <a:t>on </a:t>
                      </a:r>
                      <a:r>
                        <a:rPr lang="en-GB" dirty="0"/>
                        <a:t>Beaufort</a:t>
                      </a:r>
                      <a:r>
                        <a:rPr lang="en-GB" baseline="0" dirty="0"/>
                        <a:t> scale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 is ‘fresh’ (5). Most Light or Moderate.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1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Sunshine (UK</a:t>
                      </a:r>
                      <a:r>
                        <a:rPr lang="en-GB" baseline="0" dirty="0"/>
                        <a:t> only)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r>
                        <a:rPr lang="en-GB" baseline="0" dirty="0"/>
                        <a:t> – 16 hrs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00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Cloud 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– 8</a:t>
                      </a:r>
                      <a:r>
                        <a:rPr lang="en-GB" baseline="0" dirty="0"/>
                        <a:t> </a:t>
                      </a:r>
                      <a:r>
                        <a:rPr lang="en-GB" baseline="0" dirty="0" err="1"/>
                        <a:t>ocktas</a:t>
                      </a:r>
                      <a:r>
                        <a:rPr lang="en-GB" baseline="0" dirty="0"/>
                        <a:t> (i.e. full spread)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570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05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12" y="1467892"/>
            <a:ext cx="4419851" cy="446449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 Questions</a:t>
              </a:r>
              <a:endParaRPr lang="en-GB" sz="32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43136" y="798736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Hurn </a:t>
            </a:r>
          </a:p>
          <a:p>
            <a:r>
              <a:rPr lang="en-GB" dirty="0"/>
              <a:t>© Crown Copyright Met Office 1987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936" y="6025728"/>
            <a:ext cx="4760912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As previously noted, the </a:t>
            </a:r>
            <a:r>
              <a:rPr lang="en-GB" sz="1400" b="1" dirty="0"/>
              <a:t>actual</a:t>
            </a:r>
            <a:r>
              <a:rPr lang="en-GB" sz="1400" dirty="0"/>
              <a:t> data set has mean temperature for </a:t>
            </a:r>
            <a:r>
              <a:rPr lang="en-GB" sz="1400" u="sng" dirty="0"/>
              <a:t>all</a:t>
            </a:r>
            <a:r>
              <a:rPr lang="en-GB" sz="1400" dirty="0"/>
              <a:t> locations. I changed to maximum temperature for this example for consistency with the textbook.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403648" y="5805264"/>
            <a:ext cx="144016" cy="22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02448" y="764828"/>
            <a:ext cx="4076452" cy="397031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[Textbook]</a:t>
            </a:r>
          </a:p>
          <a:p>
            <a:r>
              <a:rPr lang="en-GB" dirty="0"/>
              <a:t>(a) Describe the type of data represented by daily total rainfall.</a:t>
            </a:r>
          </a:p>
          <a:p>
            <a:endParaRPr lang="en-GB" dirty="0"/>
          </a:p>
          <a:p>
            <a:r>
              <a:rPr lang="en-GB" dirty="0"/>
              <a:t>Alison is investigating daily maximum gust. She wants to select a sample of size 5 from the first 20 days in Hurn in June 1987. She uses the first two digits of the date as a sampling frame and generates five random numbers between 1 and 20.</a:t>
            </a:r>
          </a:p>
          <a:p>
            <a:r>
              <a:rPr lang="en-GB" dirty="0"/>
              <a:t>b) State the type of sample selected by Alison.</a:t>
            </a:r>
          </a:p>
          <a:p>
            <a:r>
              <a:rPr lang="en-GB" dirty="0"/>
              <a:t>c) Explain why Alison’s process might not generate a sample of size 5.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73204" y="5004668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Continuous quantitative data.</a:t>
            </a:r>
          </a:p>
          <a:p>
            <a:r>
              <a:rPr lang="en-GB" sz="1050" b="1" dirty="0"/>
              <a:t> </a:t>
            </a:r>
          </a:p>
          <a:p>
            <a:r>
              <a:rPr lang="en-GB" b="1" dirty="0"/>
              <a:t>Simple random sample.</a:t>
            </a:r>
          </a:p>
          <a:p>
            <a:r>
              <a:rPr lang="en-GB" sz="1050" b="1" dirty="0"/>
              <a:t> </a:t>
            </a:r>
          </a:p>
          <a:p>
            <a:r>
              <a:rPr lang="en-GB" b="1" dirty="0"/>
              <a:t>Some of the data values are not available (n/a).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13345" y="5036566"/>
            <a:ext cx="288032" cy="2965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13345" y="5486256"/>
            <a:ext cx="288032" cy="2965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3345" y="5932388"/>
            <a:ext cx="288032" cy="2965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01377" y="5036566"/>
            <a:ext cx="3176696" cy="449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16430" y="5486256"/>
            <a:ext cx="3176696" cy="4325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1377" y="5918798"/>
            <a:ext cx="3176696" cy="6555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03281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12" y="1467892"/>
            <a:ext cx="4419851" cy="446449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 Questions</a:t>
              </a:r>
              <a:endParaRPr lang="en-GB" sz="32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43136" y="798736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Hurn </a:t>
            </a:r>
          </a:p>
          <a:p>
            <a:r>
              <a:rPr lang="en-GB" dirty="0"/>
              <a:t>© Crown Copyright Met Office 1987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2448" y="764828"/>
            <a:ext cx="4076452" cy="280076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[Textbook] Calculate:</a:t>
            </a:r>
          </a:p>
          <a:p>
            <a:pPr marL="342900" indent="-342900">
              <a:buAutoNum type="alphaLcParenR"/>
            </a:pPr>
            <a:r>
              <a:rPr lang="en-GB" sz="1600" dirty="0"/>
              <a:t>The mean daily maximum temperature for the first five days of June in Hurn in 1987.</a:t>
            </a:r>
          </a:p>
          <a:p>
            <a:pPr marL="342900" indent="-342900">
              <a:buAutoNum type="alphaLcParenR"/>
            </a:pPr>
            <a:r>
              <a:rPr lang="en-GB" sz="1600" dirty="0"/>
              <a:t>The median daily total rainfall for the week of 14</a:t>
            </a:r>
            <a:r>
              <a:rPr lang="en-GB" sz="1600" baseline="30000" dirty="0"/>
              <a:t>th</a:t>
            </a:r>
            <a:r>
              <a:rPr lang="en-GB" sz="1600" dirty="0"/>
              <a:t> June to 20</a:t>
            </a:r>
            <a:r>
              <a:rPr lang="en-GB" sz="1600" baseline="30000" dirty="0"/>
              <a:t>th</a:t>
            </a:r>
            <a:r>
              <a:rPr lang="en-GB" sz="1600" dirty="0"/>
              <a:t> June inclusive.</a:t>
            </a:r>
          </a:p>
          <a:p>
            <a:pPr marL="342900" indent="-342900">
              <a:buAutoNum type="alphaLcParenR"/>
            </a:pPr>
            <a:r>
              <a:rPr lang="en-GB" sz="1600" dirty="0"/>
              <a:t>The median daily total rainfall for the same week in Perth was 19.00mm. Karl states that more southerly countries experience higher rainfall during June. State with a reason whether your answer to part (b) supports this statement.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30674" y="3803188"/>
                <a:ext cx="3024336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𝟕𝟎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°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𝒅𝒑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b="1" dirty="0"/>
              </a:p>
              <a:p>
                <a:r>
                  <a:rPr lang="en-GB" sz="900" b="1" dirty="0"/>
                  <a:t> </a:t>
                </a:r>
              </a:p>
              <a:p>
                <a:r>
                  <a:rPr lang="en-GB" sz="1400" b="1" dirty="0"/>
                  <a:t>Values in ascending order: </a:t>
                </a:r>
                <a:br>
                  <a:rPr lang="en-GB" sz="1400" b="1" dirty="0"/>
                </a:br>
                <a:r>
                  <a:rPr lang="en-GB" sz="1400" b="1" dirty="0"/>
                  <a:t>0, 0, </a:t>
                </a:r>
                <a:r>
                  <a:rPr lang="en-GB" sz="1400" b="1" dirty="0" err="1"/>
                  <a:t>tr</a:t>
                </a:r>
                <a:r>
                  <a:rPr lang="en-GB" sz="1400" b="1" dirty="0"/>
                  <a:t>, 0.1, 3.7, 5.6, 7.4.</a:t>
                </a:r>
              </a:p>
              <a:p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GB" sz="1400" b="1" dirty="0"/>
                  <a:t> Median is 0.1mm.</a:t>
                </a:r>
              </a:p>
              <a:p>
                <a:r>
                  <a:rPr lang="en-GB" sz="900" b="1" dirty="0"/>
                  <a:t> </a:t>
                </a:r>
              </a:p>
              <a:p>
                <a:r>
                  <a:rPr lang="en-GB" sz="1400" b="1" dirty="0"/>
                  <a:t>Perth is in Australia, which is south of the UK, and the median rainfall was higher. However, this is a very small sample from a single location in each country so does not provide enough evidence to support Karl’s statement.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674" y="3803188"/>
                <a:ext cx="3024336" cy="2523768"/>
              </a:xfrm>
              <a:prstGeom prst="rect">
                <a:avLst/>
              </a:prstGeom>
              <a:blipFill>
                <a:blip r:embed="rId3"/>
                <a:stretch>
                  <a:fillRect l="-605" b="-14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292080" y="3835087"/>
            <a:ext cx="288032" cy="2965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88260" y="4200868"/>
            <a:ext cx="288032" cy="2965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92080" y="5004668"/>
            <a:ext cx="288032" cy="2965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80112" y="3824724"/>
            <a:ext cx="3176696" cy="3305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80112" y="4197498"/>
            <a:ext cx="3176696" cy="5996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80112" y="5004668"/>
            <a:ext cx="3176696" cy="1354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7298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5B8C1368-A2C7-466D-97F2-1840865917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A41588-FD6C-4D4A-9913-C6D4A4A653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816350-753E-489F-BFFE-6E87F8585FA0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18078</TotalTime>
  <Words>1307</Words>
  <Application>Microsoft Office PowerPoint</Application>
  <PresentationFormat>On-screen Show (4:3)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Stats1 Chapter 1: Data Collection  1.5 The Large 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712</cp:revision>
  <dcterms:created xsi:type="dcterms:W3CDTF">2013-02-28T07:36:55Z</dcterms:created>
  <dcterms:modified xsi:type="dcterms:W3CDTF">2024-06-10T13:39:30Z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