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702" r:id="rId5"/>
    <p:sldId id="515" r:id="rId6"/>
    <p:sldId id="569" r:id="rId7"/>
    <p:sldId id="570" r:id="rId8"/>
    <p:sldId id="571" r:id="rId9"/>
    <p:sldId id="572" r:id="rId10"/>
    <p:sldId id="573" r:id="rId11"/>
    <p:sldId id="517" r:id="rId12"/>
    <p:sldId id="533" r:id="rId13"/>
    <p:sldId id="700" r:id="rId14"/>
    <p:sldId id="703" r:id="rId15"/>
    <p:sldId id="704" r:id="rId16"/>
    <p:sldId id="53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ie Frost" initials="JF" lastIdx="0" clrIdx="0">
    <p:extLst>
      <p:ext uri="{19B8F6BF-5375-455C-9EA6-DF929625EA0E}">
        <p15:presenceInfo xmlns:p15="http://schemas.microsoft.com/office/powerpoint/2012/main" userId="13ffd922e6d1d9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6819D0-4AC3-455F-8618-E46CE8B21A7D}" v="370" dt="2024-09-19T15:49:25.5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796819D0-4AC3-455F-8618-E46CE8B21A7D}"/>
    <pc:docChg chg="modSld">
      <pc:chgData name="Dieter Beaven" userId="9bbdb69f-69d0-4759-aa9b-5c090a2da237" providerId="ADAL" clId="{796819D0-4AC3-455F-8618-E46CE8B21A7D}" dt="2024-09-19T15:49:51.746" v="374" actId="14100"/>
      <pc:docMkLst>
        <pc:docMk/>
      </pc:docMkLst>
      <pc:sldChg chg="addSp modSp mod modAnim">
        <pc:chgData name="Dieter Beaven" userId="9bbdb69f-69d0-4759-aa9b-5c090a2da237" providerId="ADAL" clId="{796819D0-4AC3-455F-8618-E46CE8B21A7D}" dt="2024-09-19T15:49:51.746" v="374" actId="14100"/>
        <pc:sldMkLst>
          <pc:docMk/>
          <pc:sldMk cId="3234836420" sldId="571"/>
        </pc:sldMkLst>
        <pc:spChg chg="mod">
          <ac:chgData name="Dieter Beaven" userId="9bbdb69f-69d0-4759-aa9b-5c090a2da237" providerId="ADAL" clId="{796819D0-4AC3-455F-8618-E46CE8B21A7D}" dt="2024-09-19T15:48:42.398" v="364" actId="20577"/>
          <ac:spMkLst>
            <pc:docMk/>
            <pc:sldMk cId="3234836420" sldId="571"/>
            <ac:spMk id="5" creationId="{443DE6AC-2FC6-4360-B811-C0407F8B4D86}"/>
          </ac:spMkLst>
        </pc:spChg>
        <pc:spChg chg="mod">
          <ac:chgData name="Dieter Beaven" userId="9bbdb69f-69d0-4759-aa9b-5c090a2da237" providerId="ADAL" clId="{796819D0-4AC3-455F-8618-E46CE8B21A7D}" dt="2024-09-19T15:49:42.637" v="372" actId="1036"/>
          <ac:spMkLst>
            <pc:docMk/>
            <pc:sldMk cId="3234836420" sldId="571"/>
            <ac:spMk id="6" creationId="{704D59A4-6ACB-477E-9AA0-CB93B910218B}"/>
          </ac:spMkLst>
        </pc:spChg>
        <pc:spChg chg="mod">
          <ac:chgData name="Dieter Beaven" userId="9bbdb69f-69d0-4759-aa9b-5c090a2da237" providerId="ADAL" clId="{796819D0-4AC3-455F-8618-E46CE8B21A7D}" dt="2024-09-19T15:49:42.637" v="372" actId="1036"/>
          <ac:spMkLst>
            <pc:docMk/>
            <pc:sldMk cId="3234836420" sldId="571"/>
            <ac:spMk id="7" creationId="{25A7D540-9E0C-4FE5-BC46-5B874AAEDFE5}"/>
          </ac:spMkLst>
        </pc:spChg>
        <pc:spChg chg="mod">
          <ac:chgData name="Dieter Beaven" userId="9bbdb69f-69d0-4759-aa9b-5c090a2da237" providerId="ADAL" clId="{796819D0-4AC3-455F-8618-E46CE8B21A7D}" dt="2024-09-19T15:49:42.637" v="372" actId="1036"/>
          <ac:spMkLst>
            <pc:docMk/>
            <pc:sldMk cId="3234836420" sldId="571"/>
            <ac:spMk id="8" creationId="{6EB48124-9964-4FCC-B695-BAC82A458B4C}"/>
          </ac:spMkLst>
        </pc:spChg>
        <pc:spChg chg="mod">
          <ac:chgData name="Dieter Beaven" userId="9bbdb69f-69d0-4759-aa9b-5c090a2da237" providerId="ADAL" clId="{796819D0-4AC3-455F-8618-E46CE8B21A7D}" dt="2024-09-19T15:49:42.637" v="372" actId="1036"/>
          <ac:spMkLst>
            <pc:docMk/>
            <pc:sldMk cId="3234836420" sldId="571"/>
            <ac:spMk id="9" creationId="{35516503-3709-4100-8B3D-0E2190E8833D}"/>
          </ac:spMkLst>
        </pc:spChg>
        <pc:spChg chg="mod">
          <ac:chgData name="Dieter Beaven" userId="9bbdb69f-69d0-4759-aa9b-5c090a2da237" providerId="ADAL" clId="{796819D0-4AC3-455F-8618-E46CE8B21A7D}" dt="2024-09-19T15:49:42.637" v="372" actId="1036"/>
          <ac:spMkLst>
            <pc:docMk/>
            <pc:sldMk cId="3234836420" sldId="571"/>
            <ac:spMk id="10" creationId="{68DB7D8D-86C3-4E31-83B4-243274755582}"/>
          </ac:spMkLst>
        </pc:spChg>
        <pc:spChg chg="add mod">
          <ac:chgData name="Dieter Beaven" userId="9bbdb69f-69d0-4759-aa9b-5c090a2da237" providerId="ADAL" clId="{796819D0-4AC3-455F-8618-E46CE8B21A7D}" dt="2024-09-19T15:48:15.712" v="361" actId="20577"/>
          <ac:spMkLst>
            <pc:docMk/>
            <pc:sldMk cId="3234836420" sldId="571"/>
            <ac:spMk id="11" creationId="{93BD4D09-D42E-9323-A709-481E26A34279}"/>
          </ac:spMkLst>
        </pc:spChg>
        <pc:spChg chg="add mod">
          <ac:chgData name="Dieter Beaven" userId="9bbdb69f-69d0-4759-aa9b-5c090a2da237" providerId="ADAL" clId="{796819D0-4AC3-455F-8618-E46CE8B21A7D}" dt="2024-09-19T15:49:51.746" v="374" actId="14100"/>
          <ac:spMkLst>
            <pc:docMk/>
            <pc:sldMk cId="3234836420" sldId="571"/>
            <ac:spMk id="15" creationId="{BCC0C52F-C22C-1065-9998-A90BE1371A6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19/09/2024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2" Type="http://schemas.openxmlformats.org/officeDocument/2006/relationships/image" Target="../media/image22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6.png"/><Relationship Id="rId15" Type="http://schemas.openxmlformats.org/officeDocument/2006/relationships/image" Target="../media/image6.png"/><Relationship Id="rId10" Type="http://schemas.openxmlformats.org/officeDocument/2006/relationships/image" Target="../media/image5.png"/><Relationship Id="rId9" Type="http://schemas.openxmlformats.org/officeDocument/2006/relationships/image" Target="../media/image4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1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14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13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M2 Chapter 8: </a:t>
            </a:r>
            <a:r>
              <a:rPr lang="en-GB" dirty="0">
                <a:solidFill>
                  <a:schemeClr val="accent5"/>
                </a:solidFill>
              </a:rPr>
              <a:t>Further Kinematics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Vectors in Kinematics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4C5C93F-A2C1-AB46-9266-5034A4ED8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153" y="692696"/>
            <a:ext cx="668655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8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51C3772-10CC-49D6-666C-35157AF2E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78" y="641176"/>
            <a:ext cx="67437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1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CBC0412-66EB-A8F5-1342-B6F0C55B9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340768"/>
            <a:ext cx="50196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07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A8522B4-03C1-5B78-F392-4EF06116E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990" y="764704"/>
            <a:ext cx="471487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2FB8003-1D4F-40CE-93C9-8E90EE965EFA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8AE116DB-3CD0-4C61-80B9-DE967D74325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Overview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640B3DC-ECB5-44A0-9634-D5D84E41C660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C7C9F3F-ADC1-4F8A-B385-BD7D33874415}"/>
                  </a:ext>
                </a:extLst>
              </p:cNvPr>
              <p:cNvSpPr txBox="1"/>
              <p:nvPr/>
            </p:nvSpPr>
            <p:spPr>
              <a:xfrm>
                <a:off x="261746" y="725773"/>
                <a:ext cx="783864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This chapter concerns how can use </a:t>
                </a:r>
                <a:r>
                  <a:rPr lang="en-GB" sz="1600" b="1" dirty="0"/>
                  <a:t>vectors to represent motion</a:t>
                </a:r>
                <a:r>
                  <a:rPr lang="en-GB" sz="1600" dirty="0"/>
                  <a:t>. In the case of constant acceleration, can we still use our ‘</a:t>
                </a:r>
                <a:r>
                  <a:rPr lang="en-GB" sz="1600" dirty="0" err="1"/>
                  <a:t>suvat</a:t>
                </a:r>
                <a:r>
                  <a:rPr lang="en-GB" sz="1600" dirty="0"/>
                  <a:t>’ equations? And what if we have variable acceleration with expressions in terms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600" dirty="0"/>
                  <a:t>?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C7C9F3F-ADC1-4F8A-B385-BD7D33874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46" y="725773"/>
                <a:ext cx="7838645" cy="830997"/>
              </a:xfrm>
              <a:prstGeom prst="rect">
                <a:avLst/>
              </a:prstGeom>
              <a:blipFill>
                <a:blip r:embed="rId2"/>
                <a:stretch>
                  <a:fillRect l="-467" t="-2206"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26E236AF-43E4-49A8-B9C8-3FB178E605AC}"/>
              </a:ext>
            </a:extLst>
          </p:cNvPr>
          <p:cNvSpPr txBox="1"/>
          <p:nvPr/>
        </p:nvSpPr>
        <p:spPr>
          <a:xfrm>
            <a:off x="328422" y="1731633"/>
            <a:ext cx="367993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r>
              <a:rPr lang="en-GB" dirty="0"/>
              <a:t>:: Vector equations for motion.</a:t>
            </a:r>
            <a:endParaRPr lang="en-GB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256CD8-BDD8-4F3A-9424-AE9854204C95}"/>
              </a:ext>
            </a:extLst>
          </p:cNvPr>
          <p:cNvSpPr txBox="1"/>
          <p:nvPr/>
        </p:nvSpPr>
        <p:spPr>
          <a:xfrm>
            <a:off x="4494127" y="1731633"/>
            <a:ext cx="385642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2</a:t>
            </a:r>
            <a:r>
              <a:rPr lang="en-GB" dirty="0"/>
              <a:t>:: Variable acceleration with vectors.</a:t>
            </a:r>
            <a:endParaRPr lang="en-GB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C9CC1F-380F-450A-9806-A61A767B6EE7}"/>
              </a:ext>
            </a:extLst>
          </p:cNvPr>
          <p:cNvSpPr txBox="1"/>
          <p:nvPr/>
        </p:nvSpPr>
        <p:spPr>
          <a:xfrm>
            <a:off x="446513" y="4129083"/>
            <a:ext cx="4036216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3</a:t>
            </a:r>
            <a:r>
              <a:rPr lang="en-GB" dirty="0"/>
              <a:t>:: Integration with vectors to find velocity/displacement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264F7-8D50-4259-B66E-E5B8058CB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20" y="2134368"/>
            <a:ext cx="3679932" cy="14171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6A6F26-3650-4C20-A22A-80F1B2921310}"/>
                  </a:ext>
                </a:extLst>
              </p:cNvPr>
              <p:cNvSpPr txBox="1"/>
              <p:nvPr/>
            </p:nvSpPr>
            <p:spPr>
              <a:xfrm>
                <a:off x="4494127" y="2134368"/>
                <a:ext cx="3856422" cy="169693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“A particle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/>
                  <a:t> of mass 0.8kg is acted on by a single force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GB" sz="1400" dirty="0"/>
                  <a:t> N. Relative to a fixed origin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400" dirty="0"/>
                  <a:t>, the position vector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/>
                  <a:t> at time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/>
                  <a:t> seconds is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GB" sz="1400" dirty="0"/>
                  <a:t> metres, where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+50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GB" sz="1400" dirty="0"/>
              </a:p>
              <a:p>
                <a:r>
                  <a:rPr lang="en-GB" sz="1400" dirty="0"/>
                  <a:t>Find (a) the speed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/>
                  <a:t> when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GB" sz="1400" dirty="0"/>
              </a:p>
              <a:p>
                <a:r>
                  <a:rPr lang="en-GB" sz="1400" dirty="0"/>
                  <a:t>(b) The acceleration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/>
                  <a:t> as a vector when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sz="1400" dirty="0"/>
              </a:p>
              <a:p>
                <a:r>
                  <a:rPr lang="en-GB" sz="1400" dirty="0"/>
                  <a:t>(c)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GB" sz="1400" dirty="0"/>
                  <a:t> when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sz="1400" dirty="0"/>
                  <a:t>.”</a:t>
                </a:r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6A6F26-3650-4C20-A22A-80F1B2921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127" y="2134368"/>
                <a:ext cx="3856422" cy="16969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572A84A-2442-48A9-853A-1CA55521D63A}"/>
                  </a:ext>
                </a:extLst>
              </p:cNvPr>
              <p:cNvSpPr txBox="1"/>
              <p:nvPr/>
            </p:nvSpPr>
            <p:spPr>
              <a:xfrm>
                <a:off x="446513" y="4775414"/>
                <a:ext cx="4036216" cy="125829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“A particle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/>
                  <a:t> is moving in a plane. At time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/>
                  <a:t> seconds, its velocity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GB" sz="1400" dirty="0"/>
                  <a:t> ms</a:t>
                </a:r>
                <a:r>
                  <a:rPr lang="en-GB" sz="1400" baseline="30000" dirty="0"/>
                  <a:t>-1</a:t>
                </a:r>
                <a:r>
                  <a:rPr lang="en-GB" sz="1400" dirty="0"/>
                  <a:t> is given by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GB" sz="1400" dirty="0"/>
              </a:p>
              <a:p>
                <a:r>
                  <a:rPr lang="en-GB" sz="1400" dirty="0"/>
                  <a:t>When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/>
                  <a:t>, the position vector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/>
                  <a:t> with respect to a fixed origin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400" dirty="0"/>
                  <a:t> is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400" dirty="0"/>
                  <a:t> m. Find the position vector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/>
                  <a:t> at time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/>
                  <a:t> seconds.”</a:t>
                </a:r>
                <a:endParaRPr lang="en-GB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572A84A-2442-48A9-853A-1CA55521D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13" y="4775414"/>
                <a:ext cx="4036216" cy="12582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38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 animBg="1"/>
      <p:bldP spid="43" grpId="0" animBg="1"/>
      <p:bldP spid="8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196CB7-5003-49E6-8AA3-914506922011}"/>
              </a:ext>
            </a:extLst>
          </p:cNvPr>
          <p:cNvCxnSpPr>
            <a:cxnSpLocks/>
          </p:cNvCxnSpPr>
          <p:nvPr/>
        </p:nvCxnSpPr>
        <p:spPr>
          <a:xfrm flipV="1">
            <a:off x="3047236" y="1221609"/>
            <a:ext cx="3302636" cy="1561489"/>
          </a:xfrm>
          <a:prstGeom prst="straightConnector1">
            <a:avLst/>
          </a:prstGeom>
          <a:ln w="76200">
            <a:prstDash val="sysDot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E53DBF-DC8F-4A19-83A1-1FE8F110875C}"/>
              </a:ext>
            </a:extLst>
          </p:cNvPr>
          <p:cNvCxnSpPr>
            <a:cxnSpLocks/>
          </p:cNvCxnSpPr>
          <p:nvPr/>
        </p:nvCxnSpPr>
        <p:spPr>
          <a:xfrm flipV="1">
            <a:off x="3059832" y="2186153"/>
            <a:ext cx="1243737" cy="5947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5084B09-86C3-4B1C-BD22-506543EC705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DF5F1719-A3E2-43A7-8568-9B8851BEB496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Vector motion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CB6F3A3-4786-4873-99C4-0B1E6B727A7D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D9DAFD-4074-49E2-9599-B520C2919D2D}"/>
                  </a:ext>
                </a:extLst>
              </p:cNvPr>
              <p:cNvSpPr txBox="1"/>
              <p:nvPr/>
            </p:nvSpPr>
            <p:spPr>
              <a:xfrm>
                <a:off x="1714010" y="2701046"/>
                <a:ext cx="1080120" cy="552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D9DAFD-4074-49E2-9599-B520C2919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010" y="2701046"/>
                <a:ext cx="1080120" cy="5524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76094A-4431-46A2-B547-F9B6C21635DB}"/>
                  </a:ext>
                </a:extLst>
              </p:cNvPr>
              <p:cNvSpPr txBox="1"/>
              <p:nvPr/>
            </p:nvSpPr>
            <p:spPr>
              <a:xfrm rot="20204967">
                <a:off x="3144416" y="2479542"/>
                <a:ext cx="1080120" cy="450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76094A-4431-46A2-B547-F9B6C2163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04967">
                <a:off x="3144416" y="2479542"/>
                <a:ext cx="1080120" cy="4501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5FB903-BF4E-4AA5-91A3-8768BC5EF6FC}"/>
                  </a:ext>
                </a:extLst>
              </p:cNvPr>
              <p:cNvSpPr txBox="1"/>
              <p:nvPr/>
            </p:nvSpPr>
            <p:spPr>
              <a:xfrm>
                <a:off x="4269533" y="2380901"/>
                <a:ext cx="3302636" cy="450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0" dirty="0"/>
                  <a:t>(a)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=1⇒ </m:t>
                    </m:r>
                    <m:acc>
                      <m:accPr>
                        <m:chr m:val="⃗"/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≡7</m:t>
                    </m:r>
                    <m:acc>
                      <m:accPr>
                        <m:chr m:val="⃗"/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+3</m:t>
                    </m:r>
                    <m:acc>
                      <m:accPr>
                        <m:chr m:val="⃗"/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5FB903-BF4E-4AA5-91A3-8768BC5EF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533" y="2380901"/>
                <a:ext cx="3302636" cy="450188"/>
              </a:xfrm>
              <a:prstGeom prst="rect">
                <a:avLst/>
              </a:prstGeom>
              <a:blipFill>
                <a:blip r:embed="rId6"/>
                <a:stretch>
                  <a:fillRect l="-554" b="-27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02EA49-DE19-4EB6-A489-DEA4EE3691C4}"/>
                  </a:ext>
                </a:extLst>
              </p:cNvPr>
              <p:cNvSpPr txBox="1"/>
              <p:nvPr/>
            </p:nvSpPr>
            <p:spPr>
              <a:xfrm>
                <a:off x="2371168" y="2265065"/>
                <a:ext cx="6768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02EA49-DE19-4EB6-A489-DEA4EE369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168" y="2265065"/>
                <a:ext cx="676832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2C35CFC-B036-4D16-A3B6-A4E52B1937DB}"/>
                  </a:ext>
                </a:extLst>
              </p:cNvPr>
              <p:cNvSpPr txBox="1"/>
              <p:nvPr/>
            </p:nvSpPr>
            <p:spPr>
              <a:xfrm>
                <a:off x="145936" y="683509"/>
                <a:ext cx="3655650" cy="183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Initially, Kat is at the position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400" dirty="0"/>
                  <a:t>m. Each second, she moves with </a:t>
                </a:r>
                <a:r>
                  <a:rPr lang="en-GB" sz="1400" b="1" dirty="0"/>
                  <a:t>velocity </a:t>
                </a:r>
                <a14:m>
                  <m:oMath xmlns:m="http://schemas.openxmlformats.org/officeDocument/2006/math">
                    <m:r>
                      <a:rPr lang="en-GB" sz="14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400" dirty="0"/>
                  <a:t>m/s.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AutoNum type="alphaLcParenBoth"/>
                </a:pPr>
                <a:r>
                  <a:rPr lang="en-GB" sz="1400" dirty="0"/>
                  <a:t>Where will Kat be after 1 second?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Tx/>
                  <a:buAutoNum type="alphaLcParenBoth"/>
                </a:pPr>
                <a:r>
                  <a:rPr lang="en-GB" sz="1400" dirty="0"/>
                  <a:t>Where is Kat after 2 seconds ?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AutoNum type="alphaLcParenBoth"/>
                </a:pPr>
                <a:endParaRPr lang="en-GB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2C35CFC-B036-4D16-A3B6-A4E52B193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36" y="683509"/>
                <a:ext cx="3655650" cy="1838324"/>
              </a:xfrm>
              <a:prstGeom prst="rect">
                <a:avLst/>
              </a:prstGeom>
              <a:blipFill>
                <a:blip r:embed="rId9"/>
                <a:stretch>
                  <a:fillRect l="-667" r="-1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B8F67C-8BE0-40E9-AA88-62CB83E8F773}"/>
                  </a:ext>
                </a:extLst>
              </p:cNvPr>
              <p:cNvSpPr txBox="1"/>
              <p:nvPr/>
            </p:nvSpPr>
            <p:spPr>
              <a:xfrm>
                <a:off x="380724" y="3804682"/>
                <a:ext cx="8343976" cy="1372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dirty="0"/>
                  <a:t>In general where would Kat be after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seconds in terms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?</a:t>
                </a:r>
              </a:p>
              <a:p>
                <a:r>
                  <a:rPr lang="en-GB" b="1" dirty="0"/>
                  <a:t>It’ll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b="1" dirty="0"/>
                  <a:t> with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GB" b="1" dirty="0"/>
                  <a:t> lots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b="1" dirty="0"/>
                  <a:t> added on: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dirty="0"/>
                      <m:t>= 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acc>
                          <m:accPr>
                            <m:chr m:val="⃗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acc>
                          <m:accPr>
                            <m:chr m:val="⃗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acc>
                          <m:accPr>
                            <m:chr m:val="⃗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3+4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1+2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=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3+4</m:t>
                    </m:r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⃗"/>
                        <m:ctrlP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GB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(1+2</m:t>
                    </m:r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⃗"/>
                        <m:ctrlP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GB" dirty="0">
                    <a:solidFill>
                      <a:srgbClr val="0070C0"/>
                    </a:solidFill>
                  </a:rPr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B8F67C-8BE0-40E9-AA88-62CB83E8F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24" y="3804682"/>
                <a:ext cx="8343976" cy="1372940"/>
              </a:xfrm>
              <a:prstGeom prst="rect">
                <a:avLst/>
              </a:prstGeom>
              <a:blipFill>
                <a:blip r:embed="rId10"/>
                <a:stretch>
                  <a:fillRect l="-584" t="-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015A5448-9F4A-4A8E-8F28-2629E8DB2CC1}"/>
              </a:ext>
            </a:extLst>
          </p:cNvPr>
          <p:cNvSpPr/>
          <p:nvPr/>
        </p:nvSpPr>
        <p:spPr>
          <a:xfrm>
            <a:off x="412284" y="4192725"/>
            <a:ext cx="8305400" cy="11300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F1DC5E-02C3-4295-A35F-01A3A24FC97F}"/>
                  </a:ext>
                </a:extLst>
              </p:cNvPr>
              <p:cNvSpPr txBox="1"/>
              <p:nvPr/>
            </p:nvSpPr>
            <p:spPr>
              <a:xfrm>
                <a:off x="618576" y="5487169"/>
                <a:ext cx="4507097" cy="92333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Wingdings" panose="05000000000000000000" pitchFamily="2" charset="2"/>
                  </a:rPr>
                  <a:t>!</a:t>
                </a:r>
                <a:r>
                  <a:rPr lang="en-GB" dirty="0"/>
                  <a:t> Position vector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GB" dirty="0"/>
                  <a:t> of particle: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is initial position and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GB" dirty="0"/>
                  <a:t> is velocity.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F1DC5E-02C3-4295-A35F-01A3A24FC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76" y="5487169"/>
                <a:ext cx="4507097" cy="923330"/>
              </a:xfrm>
              <a:prstGeom prst="rect">
                <a:avLst/>
              </a:prstGeom>
              <a:blipFill>
                <a:blip r:embed="rId14"/>
                <a:stretch>
                  <a:fillRect l="-806" t="-2564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987535E4-6D70-4A6C-BDFC-CFD3E8E41CB1}"/>
              </a:ext>
            </a:extLst>
          </p:cNvPr>
          <p:cNvSpPr txBox="1"/>
          <p:nvPr/>
        </p:nvSpPr>
        <p:spPr>
          <a:xfrm>
            <a:off x="5403942" y="5396293"/>
            <a:ext cx="33207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Note</a:t>
            </a:r>
            <a:r>
              <a:rPr lang="en-GB" sz="1200" dirty="0"/>
              <a:t>: The formula comes from ‘common sense’ using the reasoning above.</a:t>
            </a:r>
          </a:p>
          <a:p>
            <a:endParaRPr lang="en-GB" sz="400" dirty="0"/>
          </a:p>
          <a:p>
            <a:r>
              <a:rPr lang="en-GB" sz="1200" b="1" dirty="0"/>
              <a:t>Note II</a:t>
            </a:r>
            <a:r>
              <a:rPr lang="en-GB" sz="1200" dirty="0"/>
              <a:t>: Further Mathematicians who have finished Vectors in Core Pure Yr1 may see the similarities with vector equations of straight lines.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9E26CE-241F-DC23-CB5B-280F094A105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47764" y="2584465"/>
            <a:ext cx="692733" cy="7422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5C38A4-BCEA-9B23-4384-D1D511866BE1}"/>
                  </a:ext>
                </a:extLst>
              </p:cNvPr>
              <p:cNvSpPr txBox="1"/>
              <p:nvPr/>
            </p:nvSpPr>
            <p:spPr>
              <a:xfrm>
                <a:off x="5253671" y="1754676"/>
                <a:ext cx="3302636" cy="451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0" dirty="0"/>
                  <a:t>(b)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=2⇒ </m:t>
                    </m:r>
                    <m:acc>
                      <m:accPr>
                        <m:chr m:val="⃗"/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eqAr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≡11</m:t>
                    </m:r>
                    <m:acc>
                      <m:accPr>
                        <m:chr m:val="⃗"/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+5</m:t>
                    </m:r>
                    <m:acc>
                      <m:accPr>
                        <m:chr m:val="⃗"/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5C38A4-BCEA-9B23-4384-D1D511866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671" y="1754676"/>
                <a:ext cx="3302636" cy="451598"/>
              </a:xfrm>
              <a:prstGeom prst="rect">
                <a:avLst/>
              </a:prstGeom>
              <a:blipFill>
                <a:blip r:embed="rId16"/>
                <a:stretch>
                  <a:fillRect l="-554" b="-27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9CC9F4CB-EF2B-E66E-258C-956D3B0A8F6C}"/>
              </a:ext>
            </a:extLst>
          </p:cNvPr>
          <p:cNvSpPr/>
          <p:nvPr/>
        </p:nvSpPr>
        <p:spPr>
          <a:xfrm>
            <a:off x="4605850" y="2378523"/>
            <a:ext cx="2932136" cy="4504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33B74F-4970-C59F-7034-4FF4E47A2CD9}"/>
              </a:ext>
            </a:extLst>
          </p:cNvPr>
          <p:cNvSpPr/>
          <p:nvPr/>
        </p:nvSpPr>
        <p:spPr>
          <a:xfrm>
            <a:off x="5598253" y="1757914"/>
            <a:ext cx="2932136" cy="4504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9547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1" grpId="0" animBg="1"/>
      <p:bldP spid="21" grpId="1" animBg="1"/>
      <p:bldP spid="25" grpId="0" animBg="1"/>
      <p:bldP spid="26" grpId="0"/>
      <p:bldP spid="7" grpId="0"/>
      <p:bldP spid="11" grpId="0" animBg="1"/>
      <p:bldP spid="11" grpId="1" animBg="1"/>
      <p:bldP spid="22" grpId="0" animBg="1"/>
      <p:bldP spid="2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EB9AF4D-D93B-44F0-9944-36A74A48C174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4" name="TextBox 32">
              <a:extLst>
                <a:ext uri="{FF2B5EF4-FFF2-40B4-BE49-F238E27FC236}">
                  <a16:creationId xmlns:a16="http://schemas.microsoft.com/office/drawing/2014/main" id="{1761D860-ADC6-4D5D-99C4-D3BA2AF71770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Example</a:t>
              </a:r>
              <a:endParaRPr lang="en-GB" sz="3200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EE9C92-FC59-463E-8181-0BF662FE4473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FF8E14-AAB1-4397-A8B5-CDFFC9AC0041}"/>
                  </a:ext>
                </a:extLst>
              </p:cNvPr>
              <p:cNvSpPr txBox="1"/>
              <p:nvPr/>
            </p:nvSpPr>
            <p:spPr>
              <a:xfrm>
                <a:off x="395536" y="836712"/>
                <a:ext cx="7339277" cy="110414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[Textbook] A particle starts from the position vector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(3</m:t>
                    </m:r>
                    <m:acc>
                      <m:accPr>
                        <m:chr m:val="⃗"/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+7</m:t>
                    </m:r>
                    <m:acc>
                      <m:accPr>
                        <m:chr m:val="⃗"/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/>
                  <a:t> m and moves with constant velocity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(2</m:t>
                    </m:r>
                    <m:acc>
                      <m:accPr>
                        <m:chr m:val="⃗"/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/>
                  <a:t> ms</a:t>
                </a:r>
                <a:r>
                  <a:rPr lang="en-GB" sz="1600" baseline="30000" dirty="0"/>
                  <a:t>-1</a:t>
                </a:r>
                <a:r>
                  <a:rPr lang="en-GB" sz="1600" dirty="0"/>
                  <a:t>.</a:t>
                </a:r>
              </a:p>
              <a:p>
                <a:pPr marL="342900" indent="-342900">
                  <a:buAutoNum type="alphaLcParenBoth"/>
                </a:pPr>
                <a:r>
                  <a:rPr lang="en-GB" sz="1600" dirty="0"/>
                  <a:t>Find the position vector of the particle 4 seconds later.</a:t>
                </a:r>
              </a:p>
              <a:p>
                <a:pPr marL="342900" indent="-342900">
                  <a:buAutoNum type="alphaLcParenBoth"/>
                </a:pPr>
                <a:r>
                  <a:rPr lang="en-GB" sz="1600" dirty="0"/>
                  <a:t>Find the time at which the particle is due east of the origin.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FF8E14-AAB1-4397-A8B5-CDFFC9AC0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836712"/>
                <a:ext cx="7339277" cy="11041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31F5FD-6C95-4936-86E6-0D8B794CE647}"/>
                  </a:ext>
                </a:extLst>
              </p:cNvPr>
              <p:cNvSpPr txBox="1"/>
              <p:nvPr/>
            </p:nvSpPr>
            <p:spPr>
              <a:xfrm>
                <a:off x="1115616" y="2274453"/>
                <a:ext cx="3888432" cy="2309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+4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If due East, then the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dirty="0"/>
                  <a:t> component is 0: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3+2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7−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7−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   → 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GB" dirty="0"/>
                  <a:t> seconds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31F5FD-6C95-4936-86E6-0D8B794CE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274453"/>
                <a:ext cx="3888432" cy="2309094"/>
              </a:xfrm>
              <a:prstGeom prst="rect">
                <a:avLst/>
              </a:prstGeom>
              <a:blipFill>
                <a:blip r:embed="rId3"/>
                <a:stretch>
                  <a:fillRect l="-1254" b="-31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577F08-D2FB-42CD-B35D-F1DA4AFBF658}"/>
                  </a:ext>
                </a:extLst>
              </p:cNvPr>
              <p:cNvSpPr txBox="1"/>
              <p:nvPr/>
            </p:nvSpPr>
            <p:spPr>
              <a:xfrm>
                <a:off x="5619966" y="2660676"/>
                <a:ext cx="2582150" cy="13849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Note</a:t>
                </a:r>
                <a:r>
                  <a:rPr lang="en-GB" sz="1400" dirty="0"/>
                  <a:t>: Some people prefer to avoid the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sz="1400" dirty="0"/>
                  <a:t> notation and write instead as column vectors. This is especially useful when considering directions and parallel vectors.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577F08-D2FB-42CD-B35D-F1DA4AFBF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966" y="2660676"/>
                <a:ext cx="2582150" cy="1384995"/>
              </a:xfrm>
              <a:prstGeom prst="rect">
                <a:avLst/>
              </a:prstGeom>
              <a:blipFill>
                <a:blip r:embed="rId4"/>
                <a:stretch>
                  <a:fillRect l="-234" b="-25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63529A75-6A60-484A-ABEC-E420A85676FE}"/>
              </a:ext>
            </a:extLst>
          </p:cNvPr>
          <p:cNvSpPr/>
          <p:nvPr/>
        </p:nvSpPr>
        <p:spPr>
          <a:xfrm>
            <a:off x="653852" y="2306588"/>
            <a:ext cx="216024" cy="2397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892B14-2FFD-4B5E-9E4D-4305E178B0E3}"/>
              </a:ext>
            </a:extLst>
          </p:cNvPr>
          <p:cNvSpPr/>
          <p:nvPr/>
        </p:nvSpPr>
        <p:spPr>
          <a:xfrm>
            <a:off x="653852" y="3464828"/>
            <a:ext cx="216024" cy="2397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DBDCCD-056C-406A-9335-CDA5FE8AB577}"/>
              </a:ext>
            </a:extLst>
          </p:cNvPr>
          <p:cNvSpPr/>
          <p:nvPr/>
        </p:nvSpPr>
        <p:spPr>
          <a:xfrm>
            <a:off x="941884" y="2306588"/>
            <a:ext cx="4278188" cy="9783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6CCFB7-C123-4686-90F1-F4C4E9BD7E5A}"/>
              </a:ext>
            </a:extLst>
          </p:cNvPr>
          <p:cNvSpPr/>
          <p:nvPr/>
        </p:nvSpPr>
        <p:spPr>
          <a:xfrm>
            <a:off x="941884" y="3464828"/>
            <a:ext cx="4278188" cy="11187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012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1D3BE0E-9959-45C9-9CBA-81F8C735D961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32">
                  <a:extLst>
                    <a:ext uri="{FF2B5EF4-FFF2-40B4-BE49-F238E27FC236}">
                      <a16:creationId xmlns:a16="http://schemas.microsoft.com/office/drawing/2014/main" id="{E0A0FB82-5A51-4DE5-ADCA-74CFED6FF193}"/>
                    </a:ext>
                  </a:extLst>
                </p:cNvPr>
                <p:cNvSpPr txBox="1"/>
                <p:nvPr/>
              </p:nvSpPr>
              <p:spPr>
                <a:xfrm>
                  <a:off x="0" y="13335"/>
                  <a:ext cx="9144000" cy="5991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lIns="3240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14:m>
                    <m:oMath xmlns:m="http://schemas.openxmlformats.org/officeDocument/2006/math">
                      <m:r>
                        <a:rPr lang="en-GB" sz="3200" i="1" dirty="0" smtClean="0">
                          <a:latin typeface="Cambria Math" panose="02040503050406030204" pitchFamily="18" charset="0"/>
                        </a:rPr>
                        <m:t>𝑠𝑢𝑣𝑎𝑡</m:t>
                      </m:r>
                    </m:oMath>
                  </a14:m>
                  <a:r>
                    <a:rPr lang="en-GB" sz="3200" dirty="0">
                      <a:latin typeface="+mj-lt"/>
                    </a:rPr>
                    <a:t>… but with vectors!</a:t>
                  </a:r>
                  <a:endParaRPr lang="en-GB" sz="3200" dirty="0"/>
                </a:p>
              </p:txBody>
            </p:sp>
          </mc:Choice>
          <mc:Fallback xmlns="">
            <p:sp>
              <p:nvSpPr>
                <p:cNvPr id="3" name="TextBox 32">
                  <a:extLst>
                    <a:ext uri="{FF2B5EF4-FFF2-40B4-BE49-F238E27FC236}">
                      <a16:creationId xmlns:a16="http://schemas.microsoft.com/office/drawing/2014/main" id="{E0A0FB82-5A51-4DE5-ADCA-74CFED6FF1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3335"/>
                  <a:ext cx="9144000" cy="599127"/>
                </a:xfrm>
                <a:prstGeom prst="rect">
                  <a:avLst/>
                </a:prstGeom>
                <a:blipFill>
                  <a:blip r:embed="rId2"/>
                  <a:stretch>
                    <a:fillRect t="-12245" b="-316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6E4F6DE-6A85-4923-B478-D4BAB44D746A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3DE6AC-2FC6-4360-B811-C0407F8B4D86}"/>
                  </a:ext>
                </a:extLst>
              </p:cNvPr>
              <p:cNvSpPr txBox="1"/>
              <p:nvPr/>
            </p:nvSpPr>
            <p:spPr>
              <a:xfrm>
                <a:off x="538126" y="713414"/>
                <a:ext cx="4584898" cy="2673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𝑠𝑢𝑣𝑎𝑡</m:t>
                    </m:r>
                  </m:oMath>
                </a14:m>
                <a:r>
                  <a:rPr lang="en-GB" dirty="0"/>
                  <a:t> equations also work with vectors.    Often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</m:oMath>
                </a14:m>
                <a:r>
                  <a:rPr lang="en-GB" dirty="0"/>
                  <a:t> instead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acc>
                  </m:oMath>
                </a14:m>
                <a:r>
                  <a:rPr lang="en-GB" dirty="0"/>
                  <a:t> for displacement since overall displacement is measured from a starting origin. Which of the quantities are vectors and which are scalars?</a:t>
                </a:r>
              </a:p>
              <a:p>
                <a:endParaRPr lang="en-GB" sz="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:br>
                  <a:rPr lang="en-GB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br>
                  <a:rPr lang="en-GB" b="0" dirty="0"/>
                </a:br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3DE6AC-2FC6-4360-B811-C0407F8B4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26" y="713414"/>
                <a:ext cx="4584898" cy="2673104"/>
              </a:xfrm>
              <a:prstGeom prst="rect">
                <a:avLst/>
              </a:prstGeom>
              <a:blipFill>
                <a:blip r:embed="rId3"/>
                <a:stretch>
                  <a:fillRect l="-1064" t="-11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4D59A4-6ACB-477E-9AA0-CB93B910218B}"/>
                  </a:ext>
                </a:extLst>
              </p:cNvPr>
              <p:cNvSpPr txBox="1"/>
              <p:nvPr/>
            </p:nvSpPr>
            <p:spPr>
              <a:xfrm>
                <a:off x="5728320" y="1098610"/>
                <a:ext cx="295232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</a:t>
                </a:r>
                <a:r>
                  <a:rPr lang="en-GB" b="1" dirty="0"/>
                  <a:t>vector </a:t>
                </a:r>
              </a:p>
              <a:p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</a:t>
                </a:r>
                <a:r>
                  <a:rPr lang="en-GB" b="1" dirty="0"/>
                  <a:t>vector</a:t>
                </a:r>
                <a:r>
                  <a:rPr lang="en-GB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</a:t>
                </a:r>
                <a:r>
                  <a:rPr lang="en-GB" b="1" dirty="0"/>
                  <a:t>vector </a:t>
                </a:r>
              </a:p>
              <a:p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</a:t>
                </a:r>
                <a:r>
                  <a:rPr lang="en-GB" b="1" dirty="0"/>
                  <a:t>vector</a:t>
                </a:r>
                <a:r>
                  <a:rPr lang="en-GB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scalar</a:t>
                </a:r>
                <a:r>
                  <a:rPr lang="en-GB" b="1" dirty="0"/>
                  <a:t> 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4D59A4-6ACB-477E-9AA0-CB93B9102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320" y="1098610"/>
                <a:ext cx="2952328" cy="1754326"/>
              </a:xfrm>
              <a:prstGeom prst="rect">
                <a:avLst/>
              </a:prstGeom>
              <a:blipFill>
                <a:blip r:embed="rId4"/>
                <a:stretch>
                  <a:fillRect t="-17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5A7D540-9E0C-4FE5-BC46-5B874AAEDFE5}"/>
              </a:ext>
            </a:extLst>
          </p:cNvPr>
          <p:cNvSpPr/>
          <p:nvPr/>
        </p:nvSpPr>
        <p:spPr>
          <a:xfrm>
            <a:off x="6211496" y="1447602"/>
            <a:ext cx="1012264" cy="2613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B48124-9964-4FCC-B695-BAC82A458B4C}"/>
              </a:ext>
            </a:extLst>
          </p:cNvPr>
          <p:cNvSpPr/>
          <p:nvPr/>
        </p:nvSpPr>
        <p:spPr>
          <a:xfrm>
            <a:off x="6211496" y="1708954"/>
            <a:ext cx="1012264" cy="2613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516503-3709-4100-8B3D-0E2190E8833D}"/>
              </a:ext>
            </a:extLst>
          </p:cNvPr>
          <p:cNvSpPr/>
          <p:nvPr/>
        </p:nvSpPr>
        <p:spPr>
          <a:xfrm>
            <a:off x="6211496" y="1970306"/>
            <a:ext cx="1012264" cy="2613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DB7D8D-86C3-4E31-83B4-243274755582}"/>
              </a:ext>
            </a:extLst>
          </p:cNvPr>
          <p:cNvSpPr/>
          <p:nvPr/>
        </p:nvSpPr>
        <p:spPr>
          <a:xfrm>
            <a:off x="6211496" y="2200082"/>
            <a:ext cx="1012264" cy="2613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EB6634-D7C3-4F4D-A265-B9AE0D1E6745}"/>
                  </a:ext>
                </a:extLst>
              </p:cNvPr>
              <p:cNvSpPr txBox="1"/>
              <p:nvPr/>
            </p:nvSpPr>
            <p:spPr>
              <a:xfrm>
                <a:off x="539552" y="3541964"/>
                <a:ext cx="7339277" cy="830997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[Textbook] A particle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600" dirty="0"/>
                  <a:t> has velocity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r>
                  <a:rPr lang="en-GB" sz="1600" dirty="0"/>
                  <a:t> ms</a:t>
                </a:r>
                <a:r>
                  <a:rPr lang="en-GB" sz="1600" baseline="30000" dirty="0"/>
                  <a:t>-1</a:t>
                </a:r>
                <a:r>
                  <a:rPr lang="en-GB" sz="1600" dirty="0"/>
                  <a:t>. The particle moves with constant acceleration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r>
                  <a:rPr lang="en-GB" sz="1600" dirty="0"/>
                  <a:t> ms</a:t>
                </a:r>
                <a:r>
                  <a:rPr lang="en-GB" sz="1600" baseline="30000" dirty="0"/>
                  <a:t>-2</a:t>
                </a:r>
                <a:r>
                  <a:rPr lang="en-GB" sz="1600" dirty="0"/>
                  <a:t>. Find (a) the speed of the particle and (b) the bearing on which it is travelling at time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1600" dirty="0"/>
                  <a:t> seconds.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EB6634-D7C3-4F4D-A265-B9AE0D1E6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541964"/>
                <a:ext cx="7339277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24F87B-B731-45BD-8A62-BFB82AD0FFB4}"/>
                  </a:ext>
                </a:extLst>
              </p:cNvPr>
              <p:cNvSpPr txBox="1"/>
              <p:nvPr/>
            </p:nvSpPr>
            <p:spPr>
              <a:xfrm>
                <a:off x="670620" y="4733210"/>
                <a:ext cx="4032448" cy="1142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m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Speed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GB" b="0" i="1" smtClean="0">
                        <a:latin typeface="Cambria Math" panose="02040503050406030204" pitchFamily="18" charset="0"/>
                      </a:rPr>
                      <m:t>=10.4</m:t>
                    </m:r>
                  </m:oMath>
                </a14:m>
                <a:r>
                  <a:rPr lang="en-GB" dirty="0"/>
                  <a:t> ms</a:t>
                </a:r>
                <a:r>
                  <a:rPr lang="en-GB" baseline="30000" dirty="0"/>
                  <a:t>-1</a:t>
                </a:r>
                <a:r>
                  <a:rPr lang="en-GB" dirty="0"/>
                  <a:t> (3sf)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24F87B-B731-45BD-8A62-BFB82AD0F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20" y="4733210"/>
                <a:ext cx="4032448" cy="1142172"/>
              </a:xfrm>
              <a:prstGeom prst="rect">
                <a:avLst/>
              </a:prstGeom>
              <a:blipFill>
                <a:blip r:embed="rId6"/>
                <a:stretch>
                  <a:fillRect l="-1208" b="-74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4F2A91D-05DE-4342-B9D4-3DA3FA4FC8B3}"/>
                  </a:ext>
                </a:extLst>
              </p:cNvPr>
              <p:cNvSpPr txBox="1"/>
              <p:nvPr/>
            </p:nvSpPr>
            <p:spPr>
              <a:xfrm>
                <a:off x="5800328" y="4590395"/>
                <a:ext cx="2880320" cy="889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⇒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=16.7°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Bearing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017°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4F2A91D-05DE-4342-B9D4-3DA3FA4FC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328" y="4590395"/>
                <a:ext cx="2880320" cy="889731"/>
              </a:xfrm>
              <a:prstGeom prst="rect">
                <a:avLst/>
              </a:prstGeom>
              <a:blipFill>
                <a:blip r:embed="rId7"/>
                <a:stretch>
                  <a:fillRect l="-1691" b="-102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1C3722-05D7-4A42-BACD-AFAFFD881345}"/>
              </a:ext>
            </a:extLst>
          </p:cNvPr>
          <p:cNvCxnSpPr/>
          <p:nvPr/>
        </p:nvCxnSpPr>
        <p:spPr>
          <a:xfrm flipV="1">
            <a:off x="5314950" y="4752975"/>
            <a:ext cx="457200" cy="8128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DCC943-54DA-4753-B6E5-4ACF4FDFD6C6}"/>
              </a:ext>
            </a:extLst>
          </p:cNvPr>
          <p:cNvCxnSpPr>
            <a:cxnSpLocks/>
          </p:cNvCxnSpPr>
          <p:nvPr/>
        </p:nvCxnSpPr>
        <p:spPr>
          <a:xfrm flipH="1">
            <a:off x="5346700" y="4778375"/>
            <a:ext cx="419100" cy="0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776E11-AF9F-4A30-A04F-F47023DC1999}"/>
              </a:ext>
            </a:extLst>
          </p:cNvPr>
          <p:cNvCxnSpPr>
            <a:cxnSpLocks/>
          </p:cNvCxnSpPr>
          <p:nvPr/>
        </p:nvCxnSpPr>
        <p:spPr>
          <a:xfrm flipH="1">
            <a:off x="5302250" y="4772025"/>
            <a:ext cx="12700" cy="742950"/>
          </a:xfrm>
          <a:prstGeom prst="straightConnector1">
            <a:avLst/>
          </a:prstGeom>
          <a:ln w="28575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828AEA-66FD-47BB-AC4A-DCC47ECE5D4B}"/>
              </a:ext>
            </a:extLst>
          </p:cNvPr>
          <p:cNvSpPr/>
          <p:nvPr/>
        </p:nvSpPr>
        <p:spPr>
          <a:xfrm>
            <a:off x="5295900" y="5248275"/>
            <a:ext cx="171450" cy="38100"/>
          </a:xfrm>
          <a:custGeom>
            <a:avLst/>
            <a:gdLst>
              <a:gd name="connsiteX0" fmla="*/ 0 w 171450"/>
              <a:gd name="connsiteY0" fmla="*/ 0 h 38100"/>
              <a:gd name="connsiteX1" fmla="*/ 95250 w 171450"/>
              <a:gd name="connsiteY1" fmla="*/ 6350 h 38100"/>
              <a:gd name="connsiteX2" fmla="*/ 171450 w 171450"/>
              <a:gd name="connsiteY2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50" h="38100">
                <a:moveTo>
                  <a:pt x="0" y="0"/>
                </a:moveTo>
                <a:cubicBezTo>
                  <a:pt x="33337" y="0"/>
                  <a:pt x="66675" y="0"/>
                  <a:pt x="95250" y="6350"/>
                </a:cubicBezTo>
                <a:cubicBezTo>
                  <a:pt x="123825" y="12700"/>
                  <a:pt x="147637" y="25400"/>
                  <a:pt x="171450" y="381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9D0D06B-EF70-4EF8-8281-882EED9B2E91}"/>
                  </a:ext>
                </a:extLst>
              </p:cNvPr>
              <p:cNvSpPr txBox="1"/>
              <p:nvPr/>
            </p:nvSpPr>
            <p:spPr>
              <a:xfrm>
                <a:off x="5257800" y="4931643"/>
                <a:ext cx="205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9D0D06B-EF70-4EF8-8281-882EED9B2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4931643"/>
                <a:ext cx="205978" cy="369332"/>
              </a:xfrm>
              <a:prstGeom prst="rect">
                <a:avLst/>
              </a:prstGeom>
              <a:blipFill>
                <a:blip r:embed="rId8"/>
                <a:stretch>
                  <a:fillRect r="-484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3D6FC23-C081-4734-82D1-06B0D4E2F9AB}"/>
              </a:ext>
            </a:extLst>
          </p:cNvPr>
          <p:cNvSpPr txBox="1"/>
          <p:nvPr/>
        </p:nvSpPr>
        <p:spPr>
          <a:xfrm>
            <a:off x="1763155" y="5868576"/>
            <a:ext cx="208823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Remember that speed is the scalar for of velocity, so find magnitude of the vector.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F576C0-73FE-4E31-8BE5-AFEE507522F5}"/>
              </a:ext>
            </a:extLst>
          </p:cNvPr>
          <p:cNvSpPr txBox="1"/>
          <p:nvPr/>
        </p:nvSpPr>
        <p:spPr>
          <a:xfrm>
            <a:off x="6380336" y="5724820"/>
            <a:ext cx="208823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The velocity vector gives the direction of motion. Just draw it out to establish angles.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04B32-474B-4E02-A0D5-54F6E7E28D4E}"/>
                  </a:ext>
                </a:extLst>
              </p:cNvPr>
              <p:cNvSpPr txBox="1"/>
              <p:nvPr/>
            </p:nvSpPr>
            <p:spPr>
              <a:xfrm>
                <a:off x="5351264" y="4435466"/>
                <a:ext cx="205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5A04B32-474B-4E02-A0D5-54F6E7E28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264" y="4435466"/>
                <a:ext cx="205978" cy="369332"/>
              </a:xfrm>
              <a:prstGeom prst="rect">
                <a:avLst/>
              </a:prstGeom>
              <a:blipFill>
                <a:blip r:embed="rId9"/>
                <a:stretch>
                  <a:fillRect r="-441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C32441-4AB0-406A-A188-5818EBF298D6}"/>
                  </a:ext>
                </a:extLst>
              </p:cNvPr>
              <p:cNvSpPr txBox="1"/>
              <p:nvPr/>
            </p:nvSpPr>
            <p:spPr>
              <a:xfrm>
                <a:off x="4905375" y="4939784"/>
                <a:ext cx="3542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C32441-4AB0-406A-A188-5818EBF29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375" y="4939784"/>
                <a:ext cx="354211" cy="369332"/>
              </a:xfrm>
              <a:prstGeom prst="rect">
                <a:avLst/>
              </a:prstGeom>
              <a:blipFill>
                <a:blip r:embed="rId10"/>
                <a:stretch>
                  <a:fillRect r="-206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BF0C0E62-8490-4D6C-BB9B-EF1638D0E05C}"/>
              </a:ext>
            </a:extLst>
          </p:cNvPr>
          <p:cNvSpPr/>
          <p:nvPr/>
        </p:nvSpPr>
        <p:spPr>
          <a:xfrm>
            <a:off x="322102" y="4520268"/>
            <a:ext cx="216024" cy="2397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12F914-4664-45C7-94F5-BE18A97B9F56}"/>
              </a:ext>
            </a:extLst>
          </p:cNvPr>
          <p:cNvSpPr/>
          <p:nvPr/>
        </p:nvSpPr>
        <p:spPr>
          <a:xfrm>
            <a:off x="4569148" y="4525602"/>
            <a:ext cx="216024" cy="2397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C009A3-EF43-4139-806F-A70D461C39C7}"/>
              </a:ext>
            </a:extLst>
          </p:cNvPr>
          <p:cNvSpPr/>
          <p:nvPr/>
        </p:nvSpPr>
        <p:spPr>
          <a:xfrm>
            <a:off x="560350" y="4525601"/>
            <a:ext cx="3737049" cy="19893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2DAAE7-A0C4-436A-A331-CFA31ABD917F}"/>
              </a:ext>
            </a:extLst>
          </p:cNvPr>
          <p:cNvSpPr/>
          <p:nvPr/>
        </p:nvSpPr>
        <p:spPr>
          <a:xfrm>
            <a:off x="4800600" y="4528407"/>
            <a:ext cx="3800475" cy="21105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BD4D09-D42E-9323-A709-481E26A34279}"/>
                  </a:ext>
                </a:extLst>
              </p:cNvPr>
              <p:cNvSpPr txBox="1"/>
              <p:nvPr/>
            </p:nvSpPr>
            <p:spPr>
              <a:xfrm>
                <a:off x="5822848" y="2630945"/>
                <a:ext cx="2864159" cy="7386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Note</a:t>
                </a:r>
                <a:r>
                  <a:rPr lang="en-GB" sz="14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𝑎𝑠</m:t>
                    </m:r>
                  </m:oMath>
                </a14:m>
                <a:r>
                  <a:rPr lang="en-GB" sz="1400" dirty="0"/>
                  <a:t> requires squaring vectors, which is a topic for further maths and so not used here.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BD4D09-D42E-9323-A709-481E26A34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848" y="2630945"/>
                <a:ext cx="2864159" cy="738664"/>
              </a:xfrm>
              <a:prstGeom prst="rect">
                <a:avLst/>
              </a:prstGeom>
              <a:blipFill>
                <a:blip r:embed="rId11"/>
                <a:stretch>
                  <a:fillRect l="-211" b="-56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CC0C52F-C22C-1065-9998-A90BE1371A67}"/>
              </a:ext>
            </a:extLst>
          </p:cNvPr>
          <p:cNvSpPr txBox="1"/>
          <p:nvPr/>
        </p:nvSpPr>
        <p:spPr>
          <a:xfrm>
            <a:off x="5346700" y="543845"/>
            <a:ext cx="36177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Which of the quantities are vectors and which are scalars?</a:t>
            </a:r>
          </a:p>
          <a:p>
            <a:endParaRPr lang="en-GB" sz="800" dirty="0"/>
          </a:p>
          <a:p>
            <a:pPr/>
            <a:br>
              <a:rPr lang="en-GB" b="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483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32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725A07B-00E2-4754-91EA-DD258DA66E8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25347B00-254D-4514-8404-85B7DF29F306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Further Example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88245CF-3C01-4276-8A72-D32D30C72CDB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B11243-BFEC-4F00-8C48-A4DC89D35333}"/>
                  </a:ext>
                </a:extLst>
              </p:cNvPr>
              <p:cNvSpPr txBox="1"/>
              <p:nvPr/>
            </p:nvSpPr>
            <p:spPr>
              <a:xfrm>
                <a:off x="398305" y="836712"/>
                <a:ext cx="8206143" cy="224676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[Textbook] An ice skater is skating on a large flat ice rink. At time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/>
                  <a:t> the skater is at a fixed point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400" dirty="0"/>
                  <a:t> and is travelling with velocity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2.4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−0.6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r>
                  <a:rPr lang="en-GB" sz="1400" dirty="0"/>
                  <a:t> ms</a:t>
                </a:r>
                <a:r>
                  <a:rPr lang="en-GB" sz="1400" baseline="30000" dirty="0"/>
                  <a:t>-1</a:t>
                </a:r>
                <a:r>
                  <a:rPr lang="en-GB" sz="1400" dirty="0"/>
                  <a:t>.</a:t>
                </a:r>
              </a:p>
              <a:p>
                <a:r>
                  <a:rPr lang="en-GB" sz="1400" dirty="0"/>
                  <a:t>At time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GB" sz="1400" dirty="0"/>
                  <a:t> s the skater is travelling with velocity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−5.6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+3.4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</m:oMath>
                </a14:m>
                <a:r>
                  <a:rPr lang="en-GB" sz="1400" dirty="0"/>
                  <a:t> ms</a:t>
                </a:r>
                <a:r>
                  <a:rPr lang="en-GB" sz="1400" baseline="30000" dirty="0"/>
                  <a:t>-1</a:t>
                </a:r>
                <a:r>
                  <a:rPr lang="en-GB" sz="1400" dirty="0"/>
                  <a:t>.</a:t>
                </a:r>
              </a:p>
              <a:p>
                <a:r>
                  <a:rPr lang="en-GB" sz="1400" dirty="0"/>
                  <a:t>Relative to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400" dirty="0"/>
                  <a:t>, the skater has position vector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GB" sz="1400" dirty="0"/>
                  <a:t> at time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/>
                  <a:t> seconds.</a:t>
                </a:r>
              </a:p>
              <a:p>
                <a:r>
                  <a:rPr lang="en-GB" sz="1400" dirty="0"/>
                  <a:t>Modelling the ice skater as a particle with constant acceleration, find:</a:t>
                </a:r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The acceleration of the ice skater</a:t>
                </a:r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An expression for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GB" sz="1400" dirty="0"/>
                  <a:t> in terms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GB" sz="1400" dirty="0"/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The time at which the skater is directly north-east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400" dirty="0"/>
                  <a:t>.</a:t>
                </a:r>
              </a:p>
              <a:p>
                <a:r>
                  <a:rPr lang="en-GB" sz="1400" dirty="0"/>
                  <a:t>A second skater travels so that she has position vector</a:t>
                </a:r>
                <a:r>
                  <a:rPr lang="en-GB" sz="1400" b="1" dirty="0"/>
                  <a:t>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1.1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e>
                    </m:d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sz="1400" dirty="0"/>
                  <a:t> m relative to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400" dirty="0"/>
                  <a:t> at time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/>
                  <a:t>.</a:t>
                </a:r>
              </a:p>
              <a:p>
                <a:r>
                  <a:rPr lang="en-GB" sz="1400" dirty="0"/>
                  <a:t>(d) Show that the two skaters will meet.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B11243-BFEC-4F00-8C48-A4DC89D35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05" y="836712"/>
                <a:ext cx="8206143" cy="2246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D50CEB-9E99-46AE-A97B-11322CD5BC68}"/>
                  </a:ext>
                </a:extLst>
              </p:cNvPr>
              <p:cNvSpPr txBox="1"/>
              <p:nvPr/>
            </p:nvSpPr>
            <p:spPr>
              <a:xfrm>
                <a:off x="805910" y="3261221"/>
                <a:ext cx="3168352" cy="344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Using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𝑎𝑡</m:t>
                    </m:r>
                  </m:oMath>
                </a14:m>
                <a:r>
                  <a:rPr lang="en-GB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−5.6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3.4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2.4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−0.6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+20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−0.4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m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Using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𝑢𝑡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2.4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−0.6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−0.4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2.4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−0.2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−0.6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+0.1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1D50CEB-9E99-46AE-A97B-11322CD5B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10" y="3261221"/>
                <a:ext cx="3168352" cy="3447547"/>
              </a:xfrm>
              <a:prstGeom prst="rect">
                <a:avLst/>
              </a:prstGeom>
              <a:blipFill>
                <a:blip r:embed="rId3"/>
                <a:stretch>
                  <a:fillRect l="-1538" t="-10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824AD8-E740-4CE9-8471-8F1E29ABB392}"/>
                  </a:ext>
                </a:extLst>
              </p:cNvPr>
              <p:cNvSpPr txBox="1"/>
              <p:nvPr/>
            </p:nvSpPr>
            <p:spPr>
              <a:xfrm>
                <a:off x="4576170" y="3172773"/>
                <a:ext cx="4268623" cy="3714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When north-east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400" dirty="0"/>
                  <a:t>, the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sz="1400" dirty="0"/>
                  <a:t> component will be the same as the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sz="1400" dirty="0"/>
                  <a:t> component.</a:t>
                </a:r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2.4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−0.2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=−0.6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+0.1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1−0.1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GB" sz="1400" b="0" i="1" strike="sngStrike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400" b="0" i="1" strike="sngStrike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GB" sz="1400" dirty="0"/>
              </a:p>
              <a:p>
                <a:endParaRPr lang="en-GB" sz="1400" dirty="0"/>
              </a:p>
              <a:p>
                <a:r>
                  <a:rPr lang="en-GB" sz="1400" dirty="0"/>
                  <a:t>When they meet, two position vectors will be the same: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2.4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−0.2</m:t>
                                </m:r>
                                <m:sSup>
                                  <m:sSup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−0.6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+0.1</m:t>
                                </m:r>
                                <m:sSup>
                                  <m:sSup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1.1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2.4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−0.2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   →   2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12−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GB" sz="1400" dirty="0"/>
              </a:p>
              <a:p>
                <a:r>
                  <a:rPr lang="en-GB" sz="1400" dirty="0"/>
                  <a:t>When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/>
                  <a:t>, 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−0.6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+0.1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1400" dirty="0"/>
              </a:p>
              <a:p>
                <a:r>
                  <a:rPr lang="en-GB" sz="1400" dirty="0"/>
                  <a:t>But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1.1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−6=−6</m:t>
                    </m:r>
                  </m:oMath>
                </a14:m>
                <a:r>
                  <a:rPr lang="en-GB" sz="1400" dirty="0"/>
                  <a:t> so do not meet when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1400" dirty="0"/>
              </a:p>
              <a:p>
                <a:r>
                  <a:rPr lang="en-GB" sz="1400" dirty="0"/>
                  <a:t>When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GB" sz="1400" dirty="0"/>
                  <a:t>,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−0.6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+0.1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sup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=7.2</m:t>
                    </m:r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1.1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−6=7.2</m:t>
                    </m:r>
                  </m:oMath>
                </a14:m>
                <a:r>
                  <a:rPr lang="en-GB" sz="1400" dirty="0"/>
                  <a:t> so skaters meet when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GB" sz="1400" dirty="0"/>
                  <a:t> seconds.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824AD8-E740-4CE9-8471-8F1E29ABB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170" y="3172773"/>
                <a:ext cx="4268623" cy="3714350"/>
              </a:xfrm>
              <a:prstGeom prst="rect">
                <a:avLst/>
              </a:prstGeom>
              <a:blipFill>
                <a:blip r:embed="rId4"/>
                <a:stretch>
                  <a:fillRect l="-429" t="-164" b="-8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0F991C-3AE7-4828-A912-037B9D428C3B}"/>
              </a:ext>
            </a:extLst>
          </p:cNvPr>
          <p:cNvCxnSpPr/>
          <p:nvPr/>
        </p:nvCxnSpPr>
        <p:spPr>
          <a:xfrm flipV="1">
            <a:off x="8511013" y="3301854"/>
            <a:ext cx="402552" cy="4502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BF3338-7037-4746-B404-47D3E2935435}"/>
                  </a:ext>
                </a:extLst>
              </p:cNvPr>
              <p:cNvSpPr txBox="1"/>
              <p:nvPr/>
            </p:nvSpPr>
            <p:spPr>
              <a:xfrm>
                <a:off x="8551525" y="3180968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BF3338-7037-4746-B404-47D3E2935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525" y="3180968"/>
                <a:ext cx="2880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CB71680-C002-4053-BBDC-DD2746A0A436}"/>
              </a:ext>
            </a:extLst>
          </p:cNvPr>
          <p:cNvSpPr/>
          <p:nvPr/>
        </p:nvSpPr>
        <p:spPr>
          <a:xfrm>
            <a:off x="455452" y="3262968"/>
            <a:ext cx="216024" cy="2397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6F93BB-5D30-4077-8F89-F2D694EEB560}"/>
              </a:ext>
            </a:extLst>
          </p:cNvPr>
          <p:cNvSpPr/>
          <p:nvPr/>
        </p:nvSpPr>
        <p:spPr>
          <a:xfrm>
            <a:off x="455452" y="5157885"/>
            <a:ext cx="216024" cy="2397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E985A2-FF73-467C-85D2-94A1835AB7C6}"/>
              </a:ext>
            </a:extLst>
          </p:cNvPr>
          <p:cNvSpPr/>
          <p:nvPr/>
        </p:nvSpPr>
        <p:spPr>
          <a:xfrm>
            <a:off x="4285352" y="3201172"/>
            <a:ext cx="216024" cy="2397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7A6A01-9541-4186-8AA0-3361D9C269F6}"/>
              </a:ext>
            </a:extLst>
          </p:cNvPr>
          <p:cNvSpPr/>
          <p:nvPr/>
        </p:nvSpPr>
        <p:spPr>
          <a:xfrm>
            <a:off x="4285352" y="4726928"/>
            <a:ext cx="216024" cy="2397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F3283A-7A56-42CD-81D6-FEAEDAF74A97}"/>
              </a:ext>
            </a:extLst>
          </p:cNvPr>
          <p:cNvSpPr/>
          <p:nvPr/>
        </p:nvSpPr>
        <p:spPr>
          <a:xfrm>
            <a:off x="671477" y="3277818"/>
            <a:ext cx="3168352" cy="16888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66301-16E4-44DA-9E44-15757E7037C5}"/>
              </a:ext>
            </a:extLst>
          </p:cNvPr>
          <p:cNvSpPr/>
          <p:nvPr/>
        </p:nvSpPr>
        <p:spPr>
          <a:xfrm>
            <a:off x="671477" y="5161053"/>
            <a:ext cx="3168352" cy="15445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D1D460-DF0E-4A2C-99B4-57A3EFF905B0}"/>
              </a:ext>
            </a:extLst>
          </p:cNvPr>
          <p:cNvSpPr/>
          <p:nvPr/>
        </p:nvSpPr>
        <p:spPr>
          <a:xfrm>
            <a:off x="4501376" y="3201173"/>
            <a:ext cx="4452124" cy="13136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E8DB3C-B846-43C5-9F90-8EECBA549F66}"/>
              </a:ext>
            </a:extLst>
          </p:cNvPr>
          <p:cNvSpPr/>
          <p:nvPr/>
        </p:nvSpPr>
        <p:spPr>
          <a:xfrm>
            <a:off x="4501376" y="4726928"/>
            <a:ext cx="4452124" cy="20548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3957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7BD9E40-CE3B-47FB-AC66-B0F27BCA9622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11DB3D25-9314-4794-85F8-F9D2B81DDCAC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462EABC-3482-4E7B-A66E-29ED8B6E2C0C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776EA91-D4CA-4622-96E4-7A8B4FB95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35407"/>
            <a:ext cx="6267450" cy="27146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79B46F-09A3-42A6-A2B5-3DD2C10B95DF}"/>
              </a:ext>
            </a:extLst>
          </p:cNvPr>
          <p:cNvSpPr txBox="1"/>
          <p:nvPr/>
        </p:nvSpPr>
        <p:spPr>
          <a:xfrm>
            <a:off x="323528" y="966075"/>
            <a:ext cx="338437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M1(Old) May 2013(R) Q6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2D2620-99F3-4818-A215-B03B59BF1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865" y="4148092"/>
            <a:ext cx="5878415" cy="27099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EDA48E9-9A89-4217-8399-96165CE90C95}"/>
              </a:ext>
            </a:extLst>
          </p:cNvPr>
          <p:cNvSpPr/>
          <p:nvPr/>
        </p:nvSpPr>
        <p:spPr>
          <a:xfrm>
            <a:off x="1471576" y="4096968"/>
            <a:ext cx="5620703" cy="6893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815B8C-13D9-45DF-8CE4-BB8AB4EEF1C7}"/>
              </a:ext>
            </a:extLst>
          </p:cNvPr>
          <p:cNvSpPr/>
          <p:nvPr/>
        </p:nvSpPr>
        <p:spPr>
          <a:xfrm>
            <a:off x="1471576" y="4786311"/>
            <a:ext cx="5620703" cy="12430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B19831-5145-4CED-8D25-D09C10187A87}"/>
              </a:ext>
            </a:extLst>
          </p:cNvPr>
          <p:cNvSpPr/>
          <p:nvPr/>
        </p:nvSpPr>
        <p:spPr>
          <a:xfrm>
            <a:off x="1471576" y="6029324"/>
            <a:ext cx="5620703" cy="8286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4142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8.1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2</a:t>
            </a:r>
          </a:p>
          <a:p>
            <a:r>
              <a:rPr lang="en-GB" sz="2400"/>
              <a:t>Pages 68-69</a:t>
            </a:r>
            <a:endParaRPr lang="en-GB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07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2E73241-2FDE-A970-6D0D-084A0E503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540" y="692696"/>
            <a:ext cx="65817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CAA238-7F6D-4A48-8C6D-8B6AF85D51E5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2.xml><?xml version="1.0" encoding="utf-8"?>
<ds:datastoreItem xmlns:ds="http://schemas.openxmlformats.org/officeDocument/2006/customXml" ds:itemID="{9C2FCFF9-4FAA-4EF6-9A55-A1CC997037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4AE59E-7CBD-4E13-8A32-D0F32C0C5E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26622</TotalTime>
  <Words>1172</Words>
  <Application>Microsoft Office PowerPoint</Application>
  <PresentationFormat>On-screen Show (4:3)</PresentationFormat>
  <Paragraphs>127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Wingdings</vt:lpstr>
      <vt:lpstr>Office Theme</vt:lpstr>
      <vt:lpstr>M2 Chapter 8: Further Kinematics  Vectors in Kinematics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994</cp:revision>
  <dcterms:created xsi:type="dcterms:W3CDTF">2013-02-28T07:36:55Z</dcterms:created>
  <dcterms:modified xsi:type="dcterms:W3CDTF">2024-09-19T15:50:00Z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