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481" r:id="rId5"/>
    <p:sldId id="508" r:id="rId6"/>
    <p:sldId id="694" r:id="rId7"/>
    <p:sldId id="695" r:id="rId8"/>
    <p:sldId id="696" r:id="rId9"/>
    <p:sldId id="697" r:id="rId10"/>
    <p:sldId id="673" r:id="rId11"/>
    <p:sldId id="675" r:id="rId12"/>
    <p:sldId id="676" r:id="rId13"/>
    <p:sldId id="677" r:id="rId14"/>
    <p:sldId id="651" r:id="rId15"/>
    <p:sldId id="533" r:id="rId16"/>
    <p:sldId id="698" r:id="rId17"/>
    <p:sldId id="53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1.png"/><Relationship Id="rId7" Type="http://schemas.openxmlformats.org/officeDocument/2006/relationships/image" Target="../media/image10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82.png"/><Relationship Id="rId10" Type="http://schemas.openxmlformats.org/officeDocument/2006/relationships/image" Target="../media/image13.png"/><Relationship Id="rId4" Type="http://schemas.openxmlformats.org/officeDocument/2006/relationships/image" Target="../media/image72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1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jpe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7: </a:t>
            </a:r>
            <a:r>
              <a:rPr lang="en-GB" dirty="0">
                <a:solidFill>
                  <a:schemeClr val="accent5"/>
                </a:solidFill>
              </a:rPr>
              <a:t>Hypothesis Tests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Null and Alternative Hypothesis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1316" y="792779"/>
            <a:ext cx="8492441" cy="20313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In the UK, 5% of students turn up late to school each day. Mr Hameed wishes to determine, to a 10% significance level if St </a:t>
            </a:r>
            <a:r>
              <a:rPr lang="en-GB" dirty="0" err="1"/>
              <a:t>Trinian’s</a:t>
            </a:r>
            <a:r>
              <a:rPr lang="en-GB" dirty="0"/>
              <a:t> School has a problem with attendance. He stands at the front gate one day and finds that 6 of the 40 students who pass him are late.</a:t>
            </a:r>
          </a:p>
          <a:p>
            <a:pPr marL="342900" indent="-342900">
              <a:buAutoNum type="alphaLcParenR"/>
            </a:pPr>
            <a:r>
              <a:rPr lang="en-GB" dirty="0"/>
              <a:t>Write down a suitable test statistic.</a:t>
            </a:r>
          </a:p>
          <a:p>
            <a:pPr marL="342900" indent="-342900">
              <a:buAutoNum type="alphaLcParenR"/>
            </a:pPr>
            <a:r>
              <a:rPr lang="en-GB" dirty="0"/>
              <a:t>Write down two suitable hypotheses.</a:t>
            </a:r>
          </a:p>
          <a:p>
            <a:pPr marL="342900" indent="-342900">
              <a:buAutoNum type="alphaLcParenR"/>
            </a:pPr>
            <a:r>
              <a:rPr lang="en-GB" dirty="0"/>
              <a:t>Explain the condition under which the null hypothesis would be rejected.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831" y="3026430"/>
                <a:ext cx="392516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students who are late to school that day.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&gt;0.05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Null hypothesis would be rejected if the probability of 6 </a:t>
                </a:r>
                <a:r>
                  <a:rPr lang="en-GB" b="1" dirty="0"/>
                  <a:t>or more </a:t>
                </a:r>
                <a:r>
                  <a:rPr lang="en-GB" dirty="0"/>
                  <a:t>students</a:t>
                </a:r>
                <a:r>
                  <a:rPr lang="en-GB" b="1" dirty="0"/>
                  <a:t> </a:t>
                </a:r>
                <a:r>
                  <a:rPr lang="en-GB" dirty="0"/>
                  <a:t>being late to school is less than 10%,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1" y="3026430"/>
                <a:ext cx="3925169" cy="2862322"/>
              </a:xfrm>
              <a:prstGeom prst="rect">
                <a:avLst/>
              </a:prstGeom>
              <a:blipFill>
                <a:blip r:embed="rId2"/>
                <a:stretch>
                  <a:fillRect l="-1242" t="-1064" r="-1553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9896" y="3102868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896" y="3933056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896" y="4763244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2123728" y="4191578"/>
            <a:ext cx="2706827" cy="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798656" y="3764694"/>
                <a:ext cx="3589767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If there is indeed a </a:t>
                </a:r>
                <a:r>
                  <a:rPr lang="en-GB" sz="1200" u="sng" dirty="0"/>
                  <a:t>problem</a:t>
                </a:r>
                <a:r>
                  <a:rPr lang="en-GB" sz="1200" dirty="0"/>
                  <a:t> with attendance (i.e. the school is not the norm) then we expect the proportion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dirty="0"/>
                  <a:t> of students late at St </a:t>
                </a:r>
                <a:r>
                  <a:rPr lang="en-GB" sz="1200" dirty="0" err="1"/>
                  <a:t>Trinian’s</a:t>
                </a:r>
                <a:r>
                  <a:rPr lang="en-GB" sz="1200" dirty="0"/>
                  <a:t> to be higher than 5%.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56" y="3764694"/>
                <a:ext cx="3589767" cy="646331"/>
              </a:xfrm>
              <a:prstGeom prst="rect">
                <a:avLst/>
              </a:prstGeom>
              <a:blipFill>
                <a:blip r:embed="rId3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004048" y="4979268"/>
            <a:ext cx="4005101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Just to reiterate again what’s going on here:</a:t>
            </a:r>
          </a:p>
          <a:p>
            <a:pPr marL="228600" indent="-228600">
              <a:buAutoNum type="alphaLcParenR"/>
            </a:pPr>
            <a:r>
              <a:rPr lang="en-GB" sz="1200" dirty="0"/>
              <a:t>We assume that the school is the norm (i.e. 5% of students are late), and calculate the probability that 6 or more students would be late under this assumption.</a:t>
            </a:r>
          </a:p>
          <a:p>
            <a:pPr marL="228600" indent="-228600">
              <a:buAutoNum type="alphaLcParenR"/>
            </a:pPr>
            <a:r>
              <a:rPr lang="en-GB" sz="1200" dirty="0"/>
              <a:t>If the probability of this happening by chance is sufficiently unlikely (less than the 10% significance level), we conclude that it probably isn’t just by chance, and the school’s lateness rate is worse than 5%.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635795" y="5709684"/>
            <a:ext cx="680448" cy="210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8132" y="3102868"/>
            <a:ext cx="3963868" cy="620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8132" y="3932304"/>
            <a:ext cx="3531820" cy="620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608132" y="4761740"/>
            <a:ext cx="3963868" cy="1107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0796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0" grpId="0" animBg="1"/>
      <p:bldP spid="21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7.1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Applied Year 1/AS</a:t>
            </a:r>
          </a:p>
          <a:p>
            <a:r>
              <a:rPr lang="en-GB" sz="2400" dirty="0"/>
              <a:t>Pages 45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90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73DCF5E-10C2-8215-2447-544C725F8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" y="1117231"/>
            <a:ext cx="71151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F40449-6932-A9F9-7B5D-BCF84B09D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050" y="1162050"/>
            <a:ext cx="7581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AE32D5E-4723-AC3A-F05E-36B301CC4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4" y="1124744"/>
            <a:ext cx="9144000" cy="33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505644" y="1040284"/>
            <a:ext cx="8181156" cy="2448272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89684" y="1112473"/>
            <a:ext cx="2564595" cy="677108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Experimental</a:t>
            </a:r>
          </a:p>
          <a:p>
            <a:r>
              <a:rPr lang="en-GB" sz="1400" dirty="0"/>
              <a:t>i.e. Dealing with collected data.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12428" y="3757030"/>
            <a:ext cx="8274372" cy="2783470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/>
          <p:cNvSpPr txBox="1"/>
          <p:nvPr/>
        </p:nvSpPr>
        <p:spPr>
          <a:xfrm>
            <a:off x="582550" y="3785010"/>
            <a:ext cx="7278750" cy="892552"/>
          </a:xfrm>
          <a:prstGeom prst="rect">
            <a:avLst/>
          </a:prstGeom>
          <a:solidFill>
            <a:schemeClr val="bg1">
              <a:alpha val="72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b="1" dirty="0"/>
              <a:t>Theoretical</a:t>
            </a:r>
          </a:p>
          <a:p>
            <a:r>
              <a:rPr lang="en-GB" sz="1400" dirty="0"/>
              <a:t>Deal with probabilities and modelling to make inferences about what we ‘expect’ to see or make predictions, often using this to reason about/contrast with experimentally collected data.</a:t>
            </a:r>
          </a:p>
        </p:txBody>
      </p:sp>
      <p:sp>
        <p:nvSpPr>
          <p:cNvPr id="22" name="Arrow: Up-Down 21"/>
          <p:cNvSpPr/>
          <p:nvPr/>
        </p:nvSpPr>
        <p:spPr>
          <a:xfrm>
            <a:off x="3679982" y="3441699"/>
            <a:ext cx="409418" cy="585465"/>
          </a:xfrm>
          <a:prstGeom prst="upDownArrow">
            <a:avLst>
              <a:gd name="adj1" fmla="val 50000"/>
              <a:gd name="adj2" fmla="val 33376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709092" y="1964356"/>
            <a:ext cx="231683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Chp1</a:t>
            </a:r>
            <a:r>
              <a:rPr lang="en-GB" dirty="0"/>
              <a:t>: Data Collection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09092" y="2336428"/>
            <a:ext cx="2307885" cy="738664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Methods of sampling, types of data, and populations vs samples.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510572" y="1292728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Chp2</a:t>
            </a:r>
            <a:r>
              <a:rPr lang="en-GB" dirty="0"/>
              <a:t>: Measures of Location/Spread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510572" y="1939059"/>
            <a:ext cx="2304256" cy="1384995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Statistics used to summarise data, including mean, standard deviation, quartiles, percentiles. Use of linear interpolation for estimating medians/quartiles.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144635" y="1318025"/>
            <a:ext cx="2304256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Chp3</a:t>
            </a:r>
            <a:r>
              <a:rPr lang="en-GB" dirty="0"/>
              <a:t>: Representation of Data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144635" y="1964356"/>
            <a:ext cx="2304256" cy="954107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Producing and interpreting visual representations of data, including box plots and histograms.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64048" y="4796050"/>
            <a:ext cx="2061876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Chp5</a:t>
            </a:r>
            <a:r>
              <a:rPr lang="en-GB" dirty="0"/>
              <a:t>: Probability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64048" y="5160861"/>
            <a:ext cx="2061876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Venn Diagrams, mutually exclusive + independent events, tree diagrams.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3025924" y="2552452"/>
            <a:ext cx="48464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823775" y="2529478"/>
            <a:ext cx="32086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319457" y="4796050"/>
            <a:ext cx="2491494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Chp6</a:t>
            </a:r>
            <a:r>
              <a:rPr lang="en-GB" dirty="0"/>
              <a:t>: Statistical Distributions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319457" y="5438935"/>
            <a:ext cx="2497782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Common distributions used to easily find probabilities under certain modelling conditions, e.g. binomial distribution.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064126" y="4802149"/>
            <a:ext cx="248520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Chp7</a:t>
            </a:r>
            <a:r>
              <a:rPr lang="en-GB" dirty="0"/>
              <a:t>: Hypothesis Testing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57838" y="5445034"/>
            <a:ext cx="2491494" cy="95410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Determining how likely observed data would have happened ‘by chance’, and making subsequent deductions.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44208" y="3018688"/>
            <a:ext cx="2404479" cy="369332"/>
          </a:xfrm>
          <a:prstGeom prst="rect">
            <a:avLst/>
          </a:prstGeom>
          <a:pattFill prst="wdDnDiag">
            <a:fgClr>
              <a:schemeClr val="tx1">
                <a:lumMod val="50000"/>
                <a:lumOff val="50000"/>
              </a:schemeClr>
            </a:fgClr>
            <a:bgClr>
              <a:schemeClr val="accent6"/>
            </a:bgClr>
          </a:patt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Chp4</a:t>
            </a:r>
            <a:r>
              <a:rPr lang="en-GB" dirty="0"/>
              <a:t>: Correlation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4208" y="3395702"/>
            <a:ext cx="2404479" cy="73866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Measuring how related two variables are, and using linear regression to predict values.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0"/>
            <a:ext cx="9144000" cy="1166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3610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0" y="1814286"/>
            <a:ext cx="9115618" cy="4946358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Hypothesis Testing?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651000" y="894098"/>
            <a:ext cx="70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 throw a coin 10 times. For what numbers of heads might you conclude that the coin is biased towards heads? Why?</a:t>
            </a:r>
          </a:p>
        </p:txBody>
      </p:sp>
      <p:pic>
        <p:nvPicPr>
          <p:cNvPr id="1026" name="Picture 2" descr="Image result for pound 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" y="731721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959272" y="3395216"/>
            <a:ext cx="0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57052" y="59279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407" y="5929056"/>
            <a:ext cx="35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0   1    2   3   4    5   6   7   8    9   10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Number of heads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721248" y="4089476"/>
            <a:ext cx="0" cy="18384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09280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33216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7312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45184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85344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857152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3376" y="5673652"/>
            <a:ext cx="0" cy="2542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69120" y="5673652"/>
            <a:ext cx="0" cy="2542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61408" y="5817668"/>
            <a:ext cx="0" cy="1102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77392" y="5817668"/>
            <a:ext cx="0" cy="11023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1509" y="4550675"/>
            <a:ext cx="697812" cy="1823171"/>
          </a:xfrm>
          <a:custGeom>
            <a:avLst/>
            <a:gdLst>
              <a:gd name="connsiteX0" fmla="*/ 174691 w 697812"/>
              <a:gd name="connsiteY0" fmla="*/ 59425 h 1823171"/>
              <a:gd name="connsiteX1" fmla="*/ 9591 w 697812"/>
              <a:gd name="connsiteY1" fmla="*/ 923025 h 1823171"/>
              <a:gd name="connsiteX2" fmla="*/ 34991 w 697812"/>
              <a:gd name="connsiteY2" fmla="*/ 1583425 h 1823171"/>
              <a:gd name="connsiteX3" fmla="*/ 161991 w 697812"/>
              <a:gd name="connsiteY3" fmla="*/ 1773925 h 1823171"/>
              <a:gd name="connsiteX4" fmla="*/ 644591 w 697812"/>
              <a:gd name="connsiteY4" fmla="*/ 1812025 h 1823171"/>
              <a:gd name="connsiteX5" fmla="*/ 682691 w 697812"/>
              <a:gd name="connsiteY5" fmla="*/ 1608825 h 1823171"/>
              <a:gd name="connsiteX6" fmla="*/ 619191 w 697812"/>
              <a:gd name="connsiteY6" fmla="*/ 1215125 h 1823171"/>
              <a:gd name="connsiteX7" fmla="*/ 530291 w 697812"/>
              <a:gd name="connsiteY7" fmla="*/ 694425 h 1823171"/>
              <a:gd name="connsiteX8" fmla="*/ 593791 w 697812"/>
              <a:gd name="connsiteY8" fmla="*/ 199125 h 1823171"/>
              <a:gd name="connsiteX9" fmla="*/ 276291 w 697812"/>
              <a:gd name="connsiteY9" fmla="*/ 84825 h 1823171"/>
              <a:gd name="connsiteX10" fmla="*/ 174691 w 697812"/>
              <a:gd name="connsiteY10" fmla="*/ 59425 h 18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7812" h="1823171">
                <a:moveTo>
                  <a:pt x="174691" y="59425"/>
                </a:moveTo>
                <a:cubicBezTo>
                  <a:pt x="130241" y="199125"/>
                  <a:pt x="32874" y="669025"/>
                  <a:pt x="9591" y="923025"/>
                </a:cubicBezTo>
                <a:cubicBezTo>
                  <a:pt x="-13692" y="1177025"/>
                  <a:pt x="9591" y="1441608"/>
                  <a:pt x="34991" y="1583425"/>
                </a:cubicBezTo>
                <a:cubicBezTo>
                  <a:pt x="60391" y="1725242"/>
                  <a:pt x="60391" y="1735825"/>
                  <a:pt x="161991" y="1773925"/>
                </a:cubicBezTo>
                <a:cubicBezTo>
                  <a:pt x="263591" y="1812025"/>
                  <a:pt x="557808" y="1839542"/>
                  <a:pt x="644591" y="1812025"/>
                </a:cubicBezTo>
                <a:cubicBezTo>
                  <a:pt x="731374" y="1784508"/>
                  <a:pt x="686924" y="1708308"/>
                  <a:pt x="682691" y="1608825"/>
                </a:cubicBezTo>
                <a:cubicBezTo>
                  <a:pt x="678458" y="1509342"/>
                  <a:pt x="644591" y="1367525"/>
                  <a:pt x="619191" y="1215125"/>
                </a:cubicBezTo>
                <a:cubicBezTo>
                  <a:pt x="593791" y="1062725"/>
                  <a:pt x="534524" y="863758"/>
                  <a:pt x="530291" y="694425"/>
                </a:cubicBezTo>
                <a:cubicBezTo>
                  <a:pt x="526058" y="525092"/>
                  <a:pt x="636124" y="300725"/>
                  <a:pt x="593791" y="199125"/>
                </a:cubicBezTo>
                <a:cubicBezTo>
                  <a:pt x="551458" y="97525"/>
                  <a:pt x="346141" y="101758"/>
                  <a:pt x="276291" y="84825"/>
                </a:cubicBezTo>
                <a:cubicBezTo>
                  <a:pt x="206441" y="67892"/>
                  <a:pt x="219141" y="-80275"/>
                  <a:pt x="174691" y="594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TextBox 33"/>
          <p:cNvSpPr txBox="1"/>
          <p:nvPr/>
        </p:nvSpPr>
        <p:spPr>
          <a:xfrm>
            <a:off x="2175396" y="2100365"/>
            <a:ext cx="6394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Our intuition is that the further away we are from the ‘expected’ number of heads (i.e. 5 heads out of 10), the more unlikely it is.</a:t>
            </a:r>
          </a:p>
        </p:txBody>
      </p:sp>
      <p:sp>
        <p:nvSpPr>
          <p:cNvPr id="40" name="TextBox 39"/>
          <p:cNvSpPr txBox="1"/>
          <p:nvPr/>
        </p:nvSpPr>
        <p:spPr>
          <a:xfrm rot="20367428">
            <a:off x="4221423" y="4786978"/>
            <a:ext cx="2117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C00000"/>
                </a:solidFill>
              </a:rPr>
              <a:t>Unlikely to happen ‘by chance’.</a:t>
            </a:r>
          </a:p>
        </p:txBody>
      </p:sp>
      <p:sp>
        <p:nvSpPr>
          <p:cNvPr id="43" name="TextBox 42"/>
          <p:cNvSpPr txBox="1"/>
          <p:nvPr/>
        </p:nvSpPr>
        <p:spPr>
          <a:xfrm rot="20880070">
            <a:off x="3031609" y="3664253"/>
            <a:ext cx="317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8 Heads still moderately likely to happen ‘by chance’.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3594100" y="4495800"/>
            <a:ext cx="76200" cy="495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0899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1" grpId="0" animBg="1"/>
      <p:bldP spid="34" grpId="0"/>
      <p:bldP spid="40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2" descr="Image result for pound 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" y="731721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Hypothesis Testing?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959272" y="3395216"/>
            <a:ext cx="0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57052" y="59279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407" y="5929056"/>
            <a:ext cx="35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0   1    2   3   4    5   6   7   8    9   10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Number of heads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721248" y="4089476"/>
            <a:ext cx="0" cy="18384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09280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33216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7312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45184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85344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857152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3376" y="5673652"/>
            <a:ext cx="0" cy="2542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69120" y="5673652"/>
            <a:ext cx="0" cy="2542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61408" y="5817668"/>
            <a:ext cx="0" cy="1102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77392" y="5817668"/>
            <a:ext cx="0" cy="11023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1509" y="4550675"/>
            <a:ext cx="697812" cy="1823171"/>
          </a:xfrm>
          <a:custGeom>
            <a:avLst/>
            <a:gdLst>
              <a:gd name="connsiteX0" fmla="*/ 174691 w 697812"/>
              <a:gd name="connsiteY0" fmla="*/ 59425 h 1823171"/>
              <a:gd name="connsiteX1" fmla="*/ 9591 w 697812"/>
              <a:gd name="connsiteY1" fmla="*/ 923025 h 1823171"/>
              <a:gd name="connsiteX2" fmla="*/ 34991 w 697812"/>
              <a:gd name="connsiteY2" fmla="*/ 1583425 h 1823171"/>
              <a:gd name="connsiteX3" fmla="*/ 161991 w 697812"/>
              <a:gd name="connsiteY3" fmla="*/ 1773925 h 1823171"/>
              <a:gd name="connsiteX4" fmla="*/ 644591 w 697812"/>
              <a:gd name="connsiteY4" fmla="*/ 1812025 h 1823171"/>
              <a:gd name="connsiteX5" fmla="*/ 682691 w 697812"/>
              <a:gd name="connsiteY5" fmla="*/ 1608825 h 1823171"/>
              <a:gd name="connsiteX6" fmla="*/ 619191 w 697812"/>
              <a:gd name="connsiteY6" fmla="*/ 1215125 h 1823171"/>
              <a:gd name="connsiteX7" fmla="*/ 530291 w 697812"/>
              <a:gd name="connsiteY7" fmla="*/ 694425 h 1823171"/>
              <a:gd name="connsiteX8" fmla="*/ 593791 w 697812"/>
              <a:gd name="connsiteY8" fmla="*/ 199125 h 1823171"/>
              <a:gd name="connsiteX9" fmla="*/ 276291 w 697812"/>
              <a:gd name="connsiteY9" fmla="*/ 84825 h 1823171"/>
              <a:gd name="connsiteX10" fmla="*/ 174691 w 697812"/>
              <a:gd name="connsiteY10" fmla="*/ 59425 h 18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7812" h="1823171">
                <a:moveTo>
                  <a:pt x="174691" y="59425"/>
                </a:moveTo>
                <a:cubicBezTo>
                  <a:pt x="130241" y="199125"/>
                  <a:pt x="32874" y="669025"/>
                  <a:pt x="9591" y="923025"/>
                </a:cubicBezTo>
                <a:cubicBezTo>
                  <a:pt x="-13692" y="1177025"/>
                  <a:pt x="9591" y="1441608"/>
                  <a:pt x="34991" y="1583425"/>
                </a:cubicBezTo>
                <a:cubicBezTo>
                  <a:pt x="60391" y="1725242"/>
                  <a:pt x="60391" y="1735825"/>
                  <a:pt x="161991" y="1773925"/>
                </a:cubicBezTo>
                <a:cubicBezTo>
                  <a:pt x="263591" y="1812025"/>
                  <a:pt x="557808" y="1839542"/>
                  <a:pt x="644591" y="1812025"/>
                </a:cubicBezTo>
                <a:cubicBezTo>
                  <a:pt x="731374" y="1784508"/>
                  <a:pt x="686924" y="1708308"/>
                  <a:pt x="682691" y="1608825"/>
                </a:cubicBezTo>
                <a:cubicBezTo>
                  <a:pt x="678458" y="1509342"/>
                  <a:pt x="644591" y="1367525"/>
                  <a:pt x="619191" y="1215125"/>
                </a:cubicBezTo>
                <a:cubicBezTo>
                  <a:pt x="593791" y="1062725"/>
                  <a:pt x="534524" y="863758"/>
                  <a:pt x="530291" y="694425"/>
                </a:cubicBezTo>
                <a:cubicBezTo>
                  <a:pt x="526058" y="525092"/>
                  <a:pt x="636124" y="300725"/>
                  <a:pt x="593791" y="199125"/>
                </a:cubicBezTo>
                <a:cubicBezTo>
                  <a:pt x="551458" y="97525"/>
                  <a:pt x="346141" y="101758"/>
                  <a:pt x="276291" y="84825"/>
                </a:cubicBezTo>
                <a:cubicBezTo>
                  <a:pt x="206441" y="67892"/>
                  <a:pt x="219141" y="-80275"/>
                  <a:pt x="174691" y="594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35677" y="1743566"/>
                <a:ext cx="4372333" cy="164660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Wingdings" panose="05000000000000000000" pitchFamily="2" charset="2"/>
                  </a:rPr>
                  <a:t>!</a:t>
                </a:r>
                <a:r>
                  <a:rPr lang="en-GB" sz="1400" dirty="0"/>
                  <a:t> A hypothesis is a statement made about the value of a </a:t>
                </a:r>
                <a:r>
                  <a:rPr lang="en-GB" sz="1400" b="1" dirty="0"/>
                  <a:t>population parameter</a:t>
                </a:r>
                <a:r>
                  <a:rPr lang="en-GB" sz="1400" dirty="0"/>
                  <a:t> that we wish to test by collecting evidence in the form of a sample.</a:t>
                </a:r>
              </a:p>
              <a:p>
                <a:endParaRPr lang="en-GB" sz="300" dirty="0"/>
              </a:p>
              <a:p>
                <a:pPr marL="285750" indent="-285750">
                  <a:buFont typeface="Wingdings"/>
                  <a:buChar char="!"/>
                </a:pPr>
                <a:r>
                  <a:rPr lang="en-GB" sz="1400" dirty="0">
                    <a:solidFill>
                      <a:prstClr val="white"/>
                    </a:solidFill>
                  </a:rPr>
                  <a:t>The </a:t>
                </a:r>
                <a:r>
                  <a:rPr lang="en-GB" sz="1400" b="1" dirty="0">
                    <a:solidFill>
                      <a:prstClr val="white"/>
                    </a:solidFill>
                  </a:rPr>
                  <a:t>null hypothesis</a:t>
                </a:r>
                <a:r>
                  <a:rPr lang="en-GB" sz="1400" dirty="0">
                    <a:solidFill>
                      <a:prstClr val="white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prstClr val="white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 is the default position, i.e. that nothing has changed, unless proven otherwise.</a:t>
                </a:r>
              </a:p>
              <a:p>
                <a:pPr marL="285750" indent="-285750">
                  <a:buFont typeface="Wingdings"/>
                  <a:buChar char="!"/>
                </a:pPr>
                <a:r>
                  <a:rPr lang="en-GB" sz="1400" dirty="0"/>
                  <a:t>The </a:t>
                </a:r>
                <a:r>
                  <a:rPr lang="en-GB" sz="1400" b="1" dirty="0"/>
                  <a:t>alternative hypothesis</a:t>
                </a:r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, is that there has been some change in the population parameter.</a:t>
                </a:r>
                <a:endParaRPr lang="en-GB" sz="11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677" y="1743566"/>
                <a:ext cx="4372333" cy="1646605"/>
              </a:xfrm>
              <a:prstGeom prst="rect">
                <a:avLst/>
              </a:prstGeom>
              <a:blipFill>
                <a:blip r:embed="rId5"/>
                <a:stretch>
                  <a:fillRect l="-139" r="-693" b="-2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520284" y="17178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this context…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6211414" y="2108116"/>
                <a:ext cx="267527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We’re asking “is the coin biased”, so the </a:t>
                </a:r>
                <a:r>
                  <a:rPr lang="en-GB" sz="1400" b="1" i="1" dirty="0"/>
                  <a:t>population parameter </a:t>
                </a:r>
                <a:r>
                  <a:rPr lang="en-GB" sz="1400" dirty="0"/>
                  <a:t>is the probability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of getting heads (i.e.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GB" sz="1400" dirty="0"/>
                  <a:t>)</a:t>
                </a: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4" y="2108116"/>
                <a:ext cx="2675270" cy="954107"/>
              </a:xfrm>
              <a:prstGeom prst="rect">
                <a:avLst/>
              </a:prstGeom>
              <a:blipFill>
                <a:blip r:embed="rId6"/>
                <a:stretch>
                  <a:fillRect l="-683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11414" y="3135369"/>
                <a:ext cx="27781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‘default position’ is that the coin is fair,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4" y="3135369"/>
                <a:ext cx="2778100" cy="523220"/>
              </a:xfrm>
              <a:prstGeom prst="rect">
                <a:avLst/>
              </a:prstGeom>
              <a:blipFill>
                <a:blip r:embed="rId7"/>
                <a:stretch>
                  <a:fillRect l="-658" t="-1163" b="-1162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11414" y="3749044"/>
                <a:ext cx="27781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‘alternative’ position is that the coin is biased towards heads,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is more than 0.5.</a:t>
                </a: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4" y="3749044"/>
                <a:ext cx="2778100" cy="738664"/>
              </a:xfrm>
              <a:prstGeom prst="rect">
                <a:avLst/>
              </a:prstGeom>
              <a:blipFill>
                <a:blip r:embed="rId8"/>
                <a:stretch>
                  <a:fillRect l="-658" t="-1653" r="-1316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  <a:stCxn id="8" idx="1"/>
          </p:cNvCxnSpPr>
          <p:nvPr/>
        </p:nvCxnSpPr>
        <p:spPr>
          <a:xfrm flipH="1" flipV="1">
            <a:off x="5819775" y="2105025"/>
            <a:ext cx="391639" cy="480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 flipV="1">
            <a:off x="5838825" y="2771775"/>
            <a:ext cx="435331" cy="585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5838825" y="3209925"/>
            <a:ext cx="412407" cy="663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262829" y="2131865"/>
            <a:ext cx="2675270" cy="919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278230" y="3144589"/>
            <a:ext cx="2675270" cy="5534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82738" y="3770887"/>
            <a:ext cx="2675270" cy="6535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651000" y="894098"/>
            <a:ext cx="70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 throw a coin 10 times. For what numbers of heads might you conclude that the coin is biased towards heads? Why?</a:t>
            </a:r>
          </a:p>
        </p:txBody>
      </p:sp>
      <p:sp>
        <p:nvSpPr>
          <p:cNvPr id="24" name="Left Brace 23"/>
          <p:cNvSpPr/>
          <p:nvPr/>
        </p:nvSpPr>
        <p:spPr>
          <a:xfrm rot="5400000">
            <a:off x="2277752" y="2769267"/>
            <a:ext cx="201955" cy="24510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79426" y="3392473"/>
                <a:ext cx="40324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accent1"/>
                    </a:solidFill>
                  </a:rPr>
                  <a:t>For this range of outcomes we wouldn’t conclude the coin is biased, i.e. we’d “accept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accent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426" y="3392473"/>
                <a:ext cx="4032448" cy="523220"/>
              </a:xfrm>
              <a:prstGeom prst="rect">
                <a:avLst/>
              </a:prstGeom>
              <a:blipFill>
                <a:blip r:embed="rId9"/>
                <a:stretch>
                  <a:fillRect l="-453" t="-2353" r="-1208" b="-11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4476657" y="4600006"/>
                <a:ext cx="40324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rgbClr val="C00000"/>
                    </a:solidFill>
                  </a:rPr>
                  <a:t>For this range of outcomes we’d conclude that this number of heads was too unlikely to happen by chance, and hence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 (i.e. that coin was fair) and accept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 (i.e. that coin was biased).</a:t>
                </a: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657" y="4600006"/>
                <a:ext cx="4032448" cy="954107"/>
              </a:xfrm>
              <a:prstGeom prst="rect">
                <a:avLst/>
              </a:prstGeom>
              <a:blipFill>
                <a:blip r:embed="rId10"/>
                <a:stretch>
                  <a:fillRect l="-453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Left Brace 48"/>
          <p:cNvSpPr/>
          <p:nvPr/>
        </p:nvSpPr>
        <p:spPr>
          <a:xfrm rot="5400000">
            <a:off x="3888024" y="4078525"/>
            <a:ext cx="201801" cy="689900"/>
          </a:xfrm>
          <a:prstGeom prst="lef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6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24" grpId="0" animBg="1"/>
      <p:bldP spid="27" grpId="0"/>
      <p:bldP spid="48" grpId="0"/>
      <p:bldP spid="4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Hypothesis Testing?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959272" y="3395216"/>
            <a:ext cx="0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57052" y="59279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407" y="5929056"/>
            <a:ext cx="35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0   1    2   3   4    5   6   7   8    9   10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Number of heads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721248" y="4089476"/>
            <a:ext cx="0" cy="18384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09280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33216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7312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45184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85344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857152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3376" y="5673652"/>
            <a:ext cx="0" cy="2542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69120" y="5673652"/>
            <a:ext cx="0" cy="2542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61408" y="5817668"/>
            <a:ext cx="0" cy="1102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77392" y="5817668"/>
            <a:ext cx="0" cy="11023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1509" y="4550675"/>
            <a:ext cx="697812" cy="1823171"/>
          </a:xfrm>
          <a:custGeom>
            <a:avLst/>
            <a:gdLst>
              <a:gd name="connsiteX0" fmla="*/ 174691 w 697812"/>
              <a:gd name="connsiteY0" fmla="*/ 59425 h 1823171"/>
              <a:gd name="connsiteX1" fmla="*/ 9591 w 697812"/>
              <a:gd name="connsiteY1" fmla="*/ 923025 h 1823171"/>
              <a:gd name="connsiteX2" fmla="*/ 34991 w 697812"/>
              <a:gd name="connsiteY2" fmla="*/ 1583425 h 1823171"/>
              <a:gd name="connsiteX3" fmla="*/ 161991 w 697812"/>
              <a:gd name="connsiteY3" fmla="*/ 1773925 h 1823171"/>
              <a:gd name="connsiteX4" fmla="*/ 644591 w 697812"/>
              <a:gd name="connsiteY4" fmla="*/ 1812025 h 1823171"/>
              <a:gd name="connsiteX5" fmla="*/ 682691 w 697812"/>
              <a:gd name="connsiteY5" fmla="*/ 1608825 h 1823171"/>
              <a:gd name="connsiteX6" fmla="*/ 619191 w 697812"/>
              <a:gd name="connsiteY6" fmla="*/ 1215125 h 1823171"/>
              <a:gd name="connsiteX7" fmla="*/ 530291 w 697812"/>
              <a:gd name="connsiteY7" fmla="*/ 694425 h 1823171"/>
              <a:gd name="connsiteX8" fmla="*/ 593791 w 697812"/>
              <a:gd name="connsiteY8" fmla="*/ 199125 h 1823171"/>
              <a:gd name="connsiteX9" fmla="*/ 276291 w 697812"/>
              <a:gd name="connsiteY9" fmla="*/ 84825 h 1823171"/>
              <a:gd name="connsiteX10" fmla="*/ 174691 w 697812"/>
              <a:gd name="connsiteY10" fmla="*/ 59425 h 18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7812" h="1823171">
                <a:moveTo>
                  <a:pt x="174691" y="59425"/>
                </a:moveTo>
                <a:cubicBezTo>
                  <a:pt x="130241" y="199125"/>
                  <a:pt x="32874" y="669025"/>
                  <a:pt x="9591" y="923025"/>
                </a:cubicBezTo>
                <a:cubicBezTo>
                  <a:pt x="-13692" y="1177025"/>
                  <a:pt x="9591" y="1441608"/>
                  <a:pt x="34991" y="1583425"/>
                </a:cubicBezTo>
                <a:cubicBezTo>
                  <a:pt x="60391" y="1725242"/>
                  <a:pt x="60391" y="1735825"/>
                  <a:pt x="161991" y="1773925"/>
                </a:cubicBezTo>
                <a:cubicBezTo>
                  <a:pt x="263591" y="1812025"/>
                  <a:pt x="557808" y="1839542"/>
                  <a:pt x="644591" y="1812025"/>
                </a:cubicBezTo>
                <a:cubicBezTo>
                  <a:pt x="731374" y="1784508"/>
                  <a:pt x="686924" y="1708308"/>
                  <a:pt x="682691" y="1608825"/>
                </a:cubicBezTo>
                <a:cubicBezTo>
                  <a:pt x="678458" y="1509342"/>
                  <a:pt x="644591" y="1367525"/>
                  <a:pt x="619191" y="1215125"/>
                </a:cubicBezTo>
                <a:cubicBezTo>
                  <a:pt x="593791" y="1062725"/>
                  <a:pt x="534524" y="863758"/>
                  <a:pt x="530291" y="694425"/>
                </a:cubicBezTo>
                <a:cubicBezTo>
                  <a:pt x="526058" y="525092"/>
                  <a:pt x="636124" y="300725"/>
                  <a:pt x="593791" y="199125"/>
                </a:cubicBezTo>
                <a:cubicBezTo>
                  <a:pt x="551458" y="97525"/>
                  <a:pt x="346141" y="101758"/>
                  <a:pt x="276291" y="84825"/>
                </a:cubicBezTo>
                <a:cubicBezTo>
                  <a:pt x="206441" y="67892"/>
                  <a:pt x="219141" y="-80275"/>
                  <a:pt x="174691" y="594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520284" y="18575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this context…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1414" y="2312146"/>
                <a:ext cx="27781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test statistic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is </a:t>
                </a:r>
                <a:r>
                  <a:rPr lang="en-GB" sz="1400" b="1" dirty="0"/>
                  <a:t>what we observed</a:t>
                </a:r>
                <a:r>
                  <a:rPr lang="en-GB" sz="1400" dirty="0"/>
                  <a:t>, in this case,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is the number of heads seen in 10 throws.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Note that the test statistic</a:t>
                </a:r>
                <a:r>
                  <a:rPr lang="en-GB" sz="1400" b="1" dirty="0"/>
                  <a:t> is a distribution</a:t>
                </a:r>
                <a:r>
                  <a:rPr lang="en-GB" sz="1400" dirty="0"/>
                  <a:t> (i.e. across the possible things we might observe).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(10,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noting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400" dirty="0"/>
                  <a:t> is not known until we start making assumptions.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4" y="2312146"/>
                <a:ext cx="2778100" cy="2246769"/>
              </a:xfrm>
              <a:prstGeom prst="rect">
                <a:avLst/>
              </a:prstGeom>
              <a:blipFill>
                <a:blip r:embed="rId4"/>
                <a:stretch>
                  <a:fillRect l="-658" t="-271" r="-1754" b="-18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5771510" y="2492896"/>
            <a:ext cx="439904" cy="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253251" y="2282678"/>
            <a:ext cx="4235113" cy="52322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>
                <a:latin typeface="Wingdings" panose="05000000000000000000" pitchFamily="2" charset="2"/>
              </a:rPr>
              <a:t>! </a:t>
            </a:r>
            <a:r>
              <a:rPr lang="en-GB" sz="1400" dirty="0">
                <a:latin typeface="+mj-lt"/>
              </a:rPr>
              <a:t>In a hypothesis test, the evidence from the sample is a </a:t>
            </a:r>
            <a:r>
              <a:rPr lang="en-GB" sz="1400" b="1" u="sng" dirty="0">
                <a:latin typeface="+mj-lt"/>
              </a:rPr>
              <a:t>test statistic</a:t>
            </a:r>
            <a:r>
              <a:rPr lang="en-GB" sz="1400" dirty="0">
                <a:latin typeface="+mj-lt"/>
              </a:rPr>
              <a:t>.</a:t>
            </a:r>
            <a:endParaRPr lang="en-GB" sz="1000" dirty="0"/>
          </a:p>
        </p:txBody>
      </p:sp>
      <p:sp>
        <p:nvSpPr>
          <p:cNvPr id="38" name="TextBox 37"/>
          <p:cNvSpPr txBox="1"/>
          <p:nvPr/>
        </p:nvSpPr>
        <p:spPr>
          <a:xfrm>
            <a:off x="1651000" y="894098"/>
            <a:ext cx="70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 throw a coin 10 times. For what numbers of heads might you conclude that the coin is biased towards heads? Why?</a:t>
            </a:r>
          </a:p>
        </p:txBody>
      </p:sp>
      <p:pic>
        <p:nvPicPr>
          <p:cNvPr id="40" name="Picture 2" descr="Image result for pound coi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" y="731721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/>
          <p:cNvSpPr/>
          <p:nvPr/>
        </p:nvSpPr>
        <p:spPr>
          <a:xfrm>
            <a:off x="6259179" y="2303203"/>
            <a:ext cx="2703845" cy="22973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978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Hypothesis Testing?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/>
          <p:cNvCxnSpPr/>
          <p:nvPr/>
        </p:nvCxnSpPr>
        <p:spPr>
          <a:xfrm flipV="1">
            <a:off x="959272" y="3395216"/>
            <a:ext cx="0" cy="2520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57052" y="59279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0407" y="5929056"/>
            <a:ext cx="3504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0   1    2   3   4    5   6   7   8    9   10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Number of heads 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96" y="6344011"/>
                <a:ext cx="3504716" cy="369332"/>
              </a:xfrm>
              <a:prstGeom prst="rect">
                <a:avLst/>
              </a:prstGeom>
              <a:blipFill>
                <a:blip r:embed="rId2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80" y="3331141"/>
                <a:ext cx="936104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 flipV="1">
            <a:off x="2721248" y="4089476"/>
            <a:ext cx="0" cy="183842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3009280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433216" y="4377508"/>
            <a:ext cx="0" cy="155039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97312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2145184" y="4809556"/>
            <a:ext cx="0" cy="1118344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585344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1857152" y="5241604"/>
            <a:ext cx="0" cy="68629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3873376" y="5673652"/>
            <a:ext cx="0" cy="254248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1569120" y="5673652"/>
            <a:ext cx="0" cy="254248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4161408" y="5817668"/>
            <a:ext cx="0" cy="11023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1277392" y="5817668"/>
            <a:ext cx="0" cy="110232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 30"/>
          <p:cNvSpPr/>
          <p:nvPr/>
        </p:nvSpPr>
        <p:spPr>
          <a:xfrm>
            <a:off x="3711509" y="4550675"/>
            <a:ext cx="697812" cy="1823171"/>
          </a:xfrm>
          <a:custGeom>
            <a:avLst/>
            <a:gdLst>
              <a:gd name="connsiteX0" fmla="*/ 174691 w 697812"/>
              <a:gd name="connsiteY0" fmla="*/ 59425 h 1823171"/>
              <a:gd name="connsiteX1" fmla="*/ 9591 w 697812"/>
              <a:gd name="connsiteY1" fmla="*/ 923025 h 1823171"/>
              <a:gd name="connsiteX2" fmla="*/ 34991 w 697812"/>
              <a:gd name="connsiteY2" fmla="*/ 1583425 h 1823171"/>
              <a:gd name="connsiteX3" fmla="*/ 161991 w 697812"/>
              <a:gd name="connsiteY3" fmla="*/ 1773925 h 1823171"/>
              <a:gd name="connsiteX4" fmla="*/ 644591 w 697812"/>
              <a:gd name="connsiteY4" fmla="*/ 1812025 h 1823171"/>
              <a:gd name="connsiteX5" fmla="*/ 682691 w 697812"/>
              <a:gd name="connsiteY5" fmla="*/ 1608825 h 1823171"/>
              <a:gd name="connsiteX6" fmla="*/ 619191 w 697812"/>
              <a:gd name="connsiteY6" fmla="*/ 1215125 h 1823171"/>
              <a:gd name="connsiteX7" fmla="*/ 530291 w 697812"/>
              <a:gd name="connsiteY7" fmla="*/ 694425 h 1823171"/>
              <a:gd name="connsiteX8" fmla="*/ 593791 w 697812"/>
              <a:gd name="connsiteY8" fmla="*/ 199125 h 1823171"/>
              <a:gd name="connsiteX9" fmla="*/ 276291 w 697812"/>
              <a:gd name="connsiteY9" fmla="*/ 84825 h 1823171"/>
              <a:gd name="connsiteX10" fmla="*/ 174691 w 697812"/>
              <a:gd name="connsiteY10" fmla="*/ 59425 h 1823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97812" h="1823171">
                <a:moveTo>
                  <a:pt x="174691" y="59425"/>
                </a:moveTo>
                <a:cubicBezTo>
                  <a:pt x="130241" y="199125"/>
                  <a:pt x="32874" y="669025"/>
                  <a:pt x="9591" y="923025"/>
                </a:cubicBezTo>
                <a:cubicBezTo>
                  <a:pt x="-13692" y="1177025"/>
                  <a:pt x="9591" y="1441608"/>
                  <a:pt x="34991" y="1583425"/>
                </a:cubicBezTo>
                <a:cubicBezTo>
                  <a:pt x="60391" y="1725242"/>
                  <a:pt x="60391" y="1735825"/>
                  <a:pt x="161991" y="1773925"/>
                </a:cubicBezTo>
                <a:cubicBezTo>
                  <a:pt x="263591" y="1812025"/>
                  <a:pt x="557808" y="1839542"/>
                  <a:pt x="644591" y="1812025"/>
                </a:cubicBezTo>
                <a:cubicBezTo>
                  <a:pt x="731374" y="1784508"/>
                  <a:pt x="686924" y="1708308"/>
                  <a:pt x="682691" y="1608825"/>
                </a:cubicBezTo>
                <a:cubicBezTo>
                  <a:pt x="678458" y="1509342"/>
                  <a:pt x="644591" y="1367525"/>
                  <a:pt x="619191" y="1215125"/>
                </a:cubicBezTo>
                <a:cubicBezTo>
                  <a:pt x="593791" y="1062725"/>
                  <a:pt x="534524" y="863758"/>
                  <a:pt x="530291" y="694425"/>
                </a:cubicBezTo>
                <a:cubicBezTo>
                  <a:pt x="526058" y="525092"/>
                  <a:pt x="636124" y="300725"/>
                  <a:pt x="593791" y="199125"/>
                </a:cubicBezTo>
                <a:cubicBezTo>
                  <a:pt x="551458" y="97525"/>
                  <a:pt x="346141" y="101758"/>
                  <a:pt x="276291" y="84825"/>
                </a:cubicBezTo>
                <a:cubicBezTo>
                  <a:pt x="206441" y="67892"/>
                  <a:pt x="219141" y="-80275"/>
                  <a:pt x="174691" y="59425"/>
                </a:cubicBez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6520284" y="185752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this context…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211414" y="2312146"/>
                <a:ext cx="2778100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We said that if we saw a number of heads within ranges of outcomes that were sufficiently unlikely, then we’d rule out that the coin is fair and conclude it was in fact biased. </a:t>
                </a:r>
              </a:p>
              <a:p>
                <a:endParaRPr lang="en-GB" sz="1400" dirty="0"/>
              </a:p>
              <a:p>
                <a:r>
                  <a:rPr lang="en-GB" sz="1400" dirty="0"/>
                  <a:t>But how unlikely is ‘sufficiently unlikely’? 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=5%</m:t>
                    </m:r>
                  </m:oMath>
                </a14:m>
                <a:r>
                  <a:rPr lang="en-GB" sz="1400" dirty="0"/>
                  <a:t>, then we’d find a region of outcomes where there’s (at most) a 5% chance of one of these extreme values happening ‘by chance’ (i.e. if the coin was fair).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1414" y="2312146"/>
                <a:ext cx="2778100" cy="2677656"/>
              </a:xfrm>
              <a:prstGeom prst="rect">
                <a:avLst/>
              </a:prstGeom>
              <a:blipFill>
                <a:blip r:embed="rId4"/>
                <a:stretch>
                  <a:fillRect l="-658" t="-227" r="-1974" b="-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8" idx="1"/>
          </p:cNvCxnSpPr>
          <p:nvPr/>
        </p:nvCxnSpPr>
        <p:spPr>
          <a:xfrm flipH="1" flipV="1">
            <a:off x="5771510" y="2492896"/>
            <a:ext cx="439904" cy="92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72937" y="2239750"/>
                <a:ext cx="3695963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/>
                  <a:buChar char="!"/>
                </a:pPr>
                <a:r>
                  <a:rPr lang="en-GB" sz="1400" dirty="0">
                    <a:latin typeface="+mj-lt"/>
                  </a:rPr>
                  <a:t>The </a:t>
                </a:r>
                <a:r>
                  <a:rPr lang="en-GB" sz="1400" b="1" dirty="0">
                    <a:latin typeface="+mj-lt"/>
                  </a:rPr>
                  <a:t>level of significance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latin typeface="Cambria Math"/>
                      </a:rPr>
                      <m:t>𝜶</m:t>
                    </m:r>
                  </m:oMath>
                </a14:m>
                <a:r>
                  <a:rPr lang="en-GB" sz="1400" b="1" dirty="0"/>
                  <a:t> </a:t>
                </a:r>
                <a:r>
                  <a:rPr lang="en-GB" sz="1400" dirty="0"/>
                  <a:t>is the maximum probability where we would reject the null hypothesis.</a:t>
                </a:r>
                <a:br>
                  <a:rPr lang="en-GB" sz="1400" dirty="0"/>
                </a:br>
                <a:r>
                  <a:rPr lang="en-GB" sz="1400" dirty="0"/>
                  <a:t>This is usually 5% or 1%.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2937" y="2239750"/>
                <a:ext cx="3695963" cy="954107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2" descr="Image result for pound coi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146" y="731721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1651000" y="894098"/>
            <a:ext cx="70672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dirty="0"/>
              <a:t>I throw a coin 10 times. For what numbers of heads might you conclude that the coin is biased towards heads? Why?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6209153" y="2298715"/>
            <a:ext cx="2703845" cy="30700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268143" y="3467009"/>
                <a:ext cx="252954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rgbClr val="C0000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GB" sz="1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GB" sz="1400" dirty="0">
                    <a:solidFill>
                      <a:srgbClr val="C00000"/>
                    </a:solidFill>
                  </a:rPr>
                  <a:t>, we’ve set this region so that there’s at most a 5% probability of seeing these number of heads ‘by chance’.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143" y="3467009"/>
                <a:ext cx="2529541" cy="954107"/>
              </a:xfrm>
              <a:prstGeom prst="rect">
                <a:avLst/>
              </a:prstGeom>
              <a:blipFill>
                <a:blip r:embed="rId7"/>
                <a:stretch>
                  <a:fillRect l="-723" t="-1282" b="-5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019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3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599126"/>
            <a:ext cx="9115618" cy="6161518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What is Hypothesis Testing?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1012224" y="780114"/>
            <a:ext cx="7200800" cy="2308324"/>
          </a:xfrm>
          <a:prstGeom prst="rect">
            <a:avLst/>
          </a:prstGeom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Hypothesis testing in a nutshell then is: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 have some hypothesis we wish to see if true (e.g. coin is biased towards heads), so…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 collect some sample data by throwing the coin (giving us our ‘test statistic’) and…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If that number of heads (or more) is sufficiently unlikely to have emerged ‘just by chance’, then we conclude that our (alternative) hypothesis is correct, i.e. the coin is biased.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44408" y="56551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Wingdings" panose="05000000000000000000" pitchFamily="2" charset="2"/>
              </a:rPr>
              <a:t>!</a:t>
            </a:r>
            <a:endParaRPr lang="en-GB" dirty="0">
              <a:solidFill>
                <a:schemeClr val="bg1"/>
              </a:solidFill>
              <a:latin typeface="Wingdings" panose="05000000000000000000" pitchFamily="2" charset="2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8372819" y="165253"/>
            <a:ext cx="253388" cy="25338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2" descr="Image result for pound coi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97351" l="4967" r="95695">
                        <a14:foregroundMark x1="13576" y1="32450" x2="9934" y2="53642"/>
                        <a14:foregroundMark x1="5960" y1="48344" x2="5960" y2="55629"/>
                        <a14:foregroundMark x1="9603" y1="23179" x2="18874" y2="15232"/>
                        <a14:foregroundMark x1="17881" y1="17219" x2="32119" y2="6954"/>
                        <a14:foregroundMark x1="43377" y1="2980" x2="70199" y2="8609"/>
                        <a14:foregroundMark x1="93046" y1="47020" x2="96026" y2="59603"/>
                        <a14:foregroundMark x1="51987" y1="97351" x2="43046" y2="94371"/>
                        <a14:foregroundMark x1="75497" y1="90066" x2="83444" y2="83113"/>
                        <a14:foregroundMark x1="85099" y1="83113" x2="91060" y2="72848"/>
                        <a14:foregroundMark x1="77483" y1="10265" x2="86093" y2="19205"/>
                        <a14:foregroundMark x1="72185" y1="7616" x2="62252" y2="3642"/>
                        <a14:foregroundMark x1="89735" y1="22185" x2="93046" y2="28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483" y="3680842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Image result for pound 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97351" l="4967" r="95695">
                        <a14:foregroundMark x1="13576" y1="32450" x2="9934" y2="53642"/>
                        <a14:foregroundMark x1="5960" y1="48344" x2="5960" y2="55629"/>
                        <a14:foregroundMark x1="9603" y1="23179" x2="18874" y2="15232"/>
                        <a14:foregroundMark x1="17881" y1="17219" x2="32119" y2="6954"/>
                        <a14:foregroundMark x1="43377" y1="2980" x2="70199" y2="8609"/>
                        <a14:foregroundMark x1="93046" y1="47020" x2="96026" y2="59603"/>
                        <a14:foregroundMark x1="51987" y1="97351" x2="43046" y2="94371"/>
                        <a14:foregroundMark x1="75497" y1="90066" x2="83444" y2="83113"/>
                        <a14:foregroundMark x1="85099" y1="83113" x2="91060" y2="72848"/>
                        <a14:foregroundMark x1="77483" y1="10265" x2="86093" y2="19205"/>
                        <a14:foregroundMark x1="72185" y1="7616" x2="62252" y2="3642"/>
                        <a14:foregroundMark x1="89735" y1="22185" x2="93046" y2="28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579" y="4123802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Image result for pound 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97351" l="4967" r="95695">
                        <a14:foregroundMark x1="13576" y1="32450" x2="9934" y2="53642"/>
                        <a14:foregroundMark x1="5960" y1="48344" x2="5960" y2="55629"/>
                        <a14:foregroundMark x1="9603" y1="23179" x2="18874" y2="15232"/>
                        <a14:foregroundMark x1="17881" y1="17219" x2="32119" y2="6954"/>
                        <a14:foregroundMark x1="43377" y1="2980" x2="70199" y2="8609"/>
                        <a14:foregroundMark x1="93046" y1="47020" x2="96026" y2="59603"/>
                        <a14:foregroundMark x1="51987" y1="97351" x2="43046" y2="94371"/>
                        <a14:foregroundMark x1="75497" y1="90066" x2="83444" y2="83113"/>
                        <a14:foregroundMark x1="85099" y1="83113" x2="91060" y2="72848"/>
                        <a14:foregroundMark x1="77483" y1="10265" x2="86093" y2="19205"/>
                        <a14:foregroundMark x1="72185" y1="7616" x2="62252" y2="3642"/>
                        <a14:foregroundMark x1="89735" y1="22185" x2="93046" y2="28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86" y="3712526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Image result for pound 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97351" l="4967" r="95695">
                        <a14:foregroundMark x1="13576" y1="32450" x2="9934" y2="53642"/>
                        <a14:foregroundMark x1="5960" y1="48344" x2="5960" y2="55629"/>
                        <a14:foregroundMark x1="9603" y1="23179" x2="18874" y2="15232"/>
                        <a14:foregroundMark x1="17881" y1="17219" x2="32119" y2="6954"/>
                        <a14:foregroundMark x1="43377" y1="2980" x2="70199" y2="8609"/>
                        <a14:foregroundMark x1="93046" y1="47020" x2="96026" y2="59603"/>
                        <a14:foregroundMark x1="51987" y1="97351" x2="43046" y2="94371"/>
                        <a14:foregroundMark x1="75497" y1="90066" x2="83444" y2="83113"/>
                        <a14:foregroundMark x1="85099" y1="83113" x2="91060" y2="72848"/>
                        <a14:foregroundMark x1="77483" y1="10265" x2="86093" y2="19205"/>
                        <a14:foregroundMark x1="72185" y1="7616" x2="62252" y2="3642"/>
                        <a14:foregroundMark x1="89735" y1="22185" x2="93046" y2="28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950" y="4139644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Image result for pound co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18" b="97351" l="4967" r="95695">
                        <a14:foregroundMark x1="13576" y1="32450" x2="9934" y2="53642"/>
                        <a14:foregroundMark x1="5960" y1="48344" x2="5960" y2="55629"/>
                        <a14:foregroundMark x1="9603" y1="23179" x2="18874" y2="15232"/>
                        <a14:foregroundMark x1="17881" y1="17219" x2="32119" y2="6954"/>
                        <a14:foregroundMark x1="43377" y1="2980" x2="70199" y2="8609"/>
                        <a14:foregroundMark x1="93046" y1="47020" x2="96026" y2="59603"/>
                        <a14:foregroundMark x1="51987" y1="97351" x2="43046" y2="94371"/>
                        <a14:foregroundMark x1="75497" y1="90066" x2="83444" y2="83113"/>
                        <a14:foregroundMark x1="85099" y1="83113" x2="91060" y2="72848"/>
                        <a14:foregroundMark x1="77483" y1="10265" x2="86093" y2="19205"/>
                        <a14:foregroundMark x1="72185" y1="7616" x2="62252" y2="3642"/>
                        <a14:foregroundMark x1="89735" y1="22185" x2="93046" y2="288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6888" y="3680842"/>
            <a:ext cx="1258866" cy="1258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720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Null Hypothesis and Alternative Hypothesis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11316" y="792779"/>
                <a:ext cx="8492441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John wants to see whether a coin is unbiased or whether </a:t>
                </a:r>
                <a:r>
                  <a:rPr lang="en-GB" b="1" dirty="0"/>
                  <a:t>it is biased towards coming down heads</a:t>
                </a:r>
                <a:r>
                  <a:rPr lang="en-GB" dirty="0"/>
                  <a:t>. He tosses the coin 8 times and counts the number of times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dirty="0"/>
                  <a:t>, it lands head uppermost. </a:t>
                </a:r>
                <a:endParaRPr lang="en-GB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16" y="792779"/>
                <a:ext cx="8492441" cy="923330"/>
              </a:xfrm>
              <a:prstGeom prst="rect">
                <a:avLst/>
              </a:prstGeom>
              <a:blipFill>
                <a:blip r:embed="rId2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4063" y="2204471"/>
            <a:ext cx="7992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said that our two hypotheses are about the population parameter.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19576" y="2564904"/>
                <a:ext cx="799299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is the probability of a coin landing heads.</a:t>
                </a:r>
              </a:p>
              <a:p>
                <a:endParaRPr lang="en-GB" dirty="0"/>
              </a:p>
              <a:p>
                <a:r>
                  <a:rPr lang="en-GB" b="1" dirty="0"/>
                  <a:t>Null hypothesis:</a:t>
                </a:r>
                <a:r>
                  <a:rPr lang="en-GB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endParaRPr lang="en-GB" b="0" dirty="0"/>
              </a:p>
              <a:p>
                <a:r>
                  <a:rPr lang="en-GB" b="1" dirty="0"/>
                  <a:t>Alternative hypothesis:</a:t>
                </a:r>
                <a:r>
                  <a:rPr lang="en-GB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76" y="2564904"/>
                <a:ext cx="7992997" cy="1200329"/>
              </a:xfrm>
              <a:prstGeom prst="rect">
                <a:avLst/>
              </a:prstGeom>
              <a:blipFill rotWithShape="0">
                <a:blip r:embed="rId3"/>
                <a:stretch>
                  <a:fillRect l="-686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2785730" y="3030279"/>
            <a:ext cx="1796903" cy="407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2785730" y="3438251"/>
            <a:ext cx="1796903" cy="53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681159" y="2922524"/>
                <a:ext cx="3168352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Under the </a:t>
                </a:r>
                <a:r>
                  <a:rPr lang="en-GB" sz="1400" b="1" dirty="0"/>
                  <a:t>null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400" dirty="0"/>
                  <a:t>, we </a:t>
                </a:r>
                <a:r>
                  <a:rPr lang="en-GB" sz="1400" b="1" dirty="0"/>
                  <a:t>assume that the population parameter is correct</a:t>
                </a:r>
                <a:r>
                  <a:rPr lang="en-GB" sz="1400" dirty="0"/>
                  <a:t>, in this case, that it is a normal coin and the probability of heads is 0.5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59" y="2922524"/>
                <a:ext cx="3168352" cy="954107"/>
              </a:xfrm>
              <a:prstGeom prst="rect">
                <a:avLst/>
              </a:prstGeom>
              <a:blipFill>
                <a:blip r:embed="rId4"/>
                <a:stretch>
                  <a:fillRect l="-191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stCxn id="10" idx="1"/>
          </p:cNvCxnSpPr>
          <p:nvPr/>
        </p:nvCxnSpPr>
        <p:spPr>
          <a:xfrm flipH="1" flipV="1">
            <a:off x="4667693" y="3285460"/>
            <a:ext cx="1013466" cy="11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396724" y="4037641"/>
                <a:ext cx="3388991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Under the </a:t>
                </a:r>
                <a:r>
                  <a:rPr lang="en-GB" sz="1400" b="1" dirty="0"/>
                  <a:t>alternative hypothesis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/>
                  <a:t>, there has been an underlying change in the population parameter, in this case that the coin is actually biased towards heads.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724" y="4037641"/>
                <a:ext cx="3388991" cy="954107"/>
              </a:xfrm>
              <a:prstGeom prst="rect">
                <a:avLst/>
              </a:prstGeom>
              <a:blipFill>
                <a:blip r:embed="rId5"/>
                <a:stretch>
                  <a:fillRect l="-179"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H="1" flipV="1">
            <a:off x="4657060" y="3689498"/>
            <a:ext cx="768628" cy="7497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694346" y="5264156"/>
                <a:ext cx="5946694" cy="95410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latter is known as a ‘</a:t>
                </a:r>
                <a:r>
                  <a:rPr lang="en-GB" sz="1400" b="1" dirty="0"/>
                  <a:t>one-tailed test</a:t>
                </a:r>
                <a:r>
                  <a:rPr lang="en-GB" sz="1400" dirty="0"/>
                  <a:t>’ because we’re saying the coin is biased one way or the other (i.e.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&gt;0.5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r>
                  <a:rPr lang="en-GB" sz="1400" dirty="0"/>
                  <a:t>).</a:t>
                </a:r>
              </a:p>
              <a:p>
                <a:r>
                  <a:rPr lang="en-GB" sz="1400" dirty="0"/>
                  <a:t>But we could also have had the hypothesis ‘the coin is biased (either way)’,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≠0.5</m:t>
                    </m:r>
                  </m:oMath>
                </a14:m>
                <a:r>
                  <a:rPr lang="en-GB" sz="1400" dirty="0"/>
                  <a:t>. This is known as a </a:t>
                </a:r>
                <a:r>
                  <a:rPr lang="en-GB" sz="1400" b="1" dirty="0"/>
                  <a:t>two-tailed test</a:t>
                </a:r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346" y="5264156"/>
                <a:ext cx="5946694" cy="954107"/>
              </a:xfrm>
              <a:prstGeom prst="rect">
                <a:avLst/>
              </a:prstGeom>
              <a:blipFill>
                <a:blip r:embed="rId6"/>
                <a:stretch>
                  <a:fillRect l="-102" r="-715" b="-4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9696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4000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11316" y="792779"/>
            <a:ext cx="8492441" cy="2031325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[Textbook] An election candidate believes she has the support of 40% of the residents in a particular town. A researcher wants to test, at the 5% significance level, whether the candidate is over-estimating her support. The researcher asks 20 people whether they support the candidate or not. 3 people say they do.</a:t>
            </a:r>
          </a:p>
          <a:p>
            <a:pPr marL="342900" indent="-342900">
              <a:buAutoNum type="alphaLcParenR"/>
            </a:pPr>
            <a:r>
              <a:rPr lang="en-GB" dirty="0"/>
              <a:t>Write down a suitable test statistic.</a:t>
            </a:r>
          </a:p>
          <a:p>
            <a:pPr marL="342900" indent="-342900">
              <a:buAutoNum type="alphaLcParenR"/>
            </a:pPr>
            <a:r>
              <a:rPr lang="en-GB" dirty="0"/>
              <a:t>Write down two suitable hypotheses.</a:t>
            </a:r>
          </a:p>
          <a:p>
            <a:pPr marL="342900" indent="-342900">
              <a:buAutoNum type="alphaLcParenR"/>
            </a:pPr>
            <a:r>
              <a:rPr lang="en-GB" dirty="0"/>
              <a:t>Explain the condition under which the null hypothesis would be rejected.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46831" y="3026430"/>
                <a:ext cx="392516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number of people who say they support the candidate.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&lt;0.4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Null hypothesis would be rejected if the probability of 3 </a:t>
                </a:r>
                <a:r>
                  <a:rPr lang="en-GB" b="1" dirty="0"/>
                  <a:t>or fewer people </a:t>
                </a:r>
                <a:r>
                  <a:rPr lang="en-GB" dirty="0"/>
                  <a:t>supporting the candidate is less than 5%, given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31" y="3026430"/>
                <a:ext cx="3925169" cy="2862322"/>
              </a:xfrm>
              <a:prstGeom prst="rect">
                <a:avLst/>
              </a:prstGeom>
              <a:blipFill>
                <a:blip r:embed="rId2"/>
                <a:stretch>
                  <a:fillRect l="-1242" t="-1064" r="-1553" b="-23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379896" y="3102868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379896" y="3933056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379896" y="4763244"/>
            <a:ext cx="22823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98657" y="3039073"/>
            <a:ext cx="338437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For a hypothesis test involving the binomial distribution, the test statistic is always the </a:t>
            </a:r>
            <a:r>
              <a:rPr lang="en-GB" sz="1200" b="1" dirty="0"/>
              <a:t>count of successes</a:t>
            </a:r>
            <a:r>
              <a:rPr lang="en-GB" sz="1200" dirty="0"/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123728" y="4191578"/>
            <a:ext cx="2706827" cy="101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98657" y="3764694"/>
            <a:ext cx="3384376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The alternative hypothesis is that the candidate is </a:t>
            </a:r>
            <a:r>
              <a:rPr lang="en-GB" sz="1200" b="1" dirty="0"/>
              <a:t>overestimating</a:t>
            </a:r>
            <a:r>
              <a:rPr lang="en-GB" sz="1200" dirty="0"/>
              <a:t> her support, so we’re interested where </a:t>
            </a:r>
            <a:r>
              <a:rPr lang="en-GB" sz="1200" b="1" dirty="0"/>
              <a:t>less than 40% </a:t>
            </a:r>
            <a:r>
              <a:rPr lang="en-GB" sz="1200" dirty="0"/>
              <a:t>support them (more than 40% would not undermine the candidate’s claim).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4253023" y="3317358"/>
            <a:ext cx="544682" cy="1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798656" y="4761739"/>
                <a:ext cx="3805792" cy="178510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This is the hard bit!</a:t>
                </a:r>
              </a:p>
              <a:p>
                <a:r>
                  <a:rPr lang="en-GB" sz="1100" dirty="0"/>
                  <a:t>We always calculate the probability of seeing this outcome </a:t>
                </a:r>
                <a:r>
                  <a:rPr lang="en-GB" sz="1100" b="1" u="sng" dirty="0"/>
                  <a:t>or more extreme</a:t>
                </a:r>
                <a:r>
                  <a:rPr lang="en-GB" sz="1100" dirty="0"/>
                  <a:t> (in this case, ‘more extreme’ meaning even fewer the 3 people, because this takes us even further from the expected number of people out of the 20 (i.e. 8) who would support them.</a:t>
                </a:r>
              </a:p>
              <a:p>
                <a:r>
                  <a:rPr lang="en-GB" sz="1100" dirty="0"/>
                  <a:t>The “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1100" dirty="0"/>
                  <a:t>” bit is because, as discussed before, we calculate the probability of seeing the observed outcome of 3 people (or more extreme) if it occurred </a:t>
                </a:r>
                <a:r>
                  <a:rPr lang="en-GB" sz="1100" b="1" dirty="0"/>
                  <a:t>purely by chance </a:t>
                </a:r>
                <a:r>
                  <a:rPr lang="en-GB" sz="1100" dirty="0"/>
                  <a:t>(the null hypothesis), i.e. if the candidate </a:t>
                </a:r>
                <a:r>
                  <a:rPr lang="en-GB" sz="1100" b="1" dirty="0"/>
                  <a:t>did</a:t>
                </a:r>
                <a:r>
                  <a:rPr lang="en-GB" sz="1100" dirty="0"/>
                  <a:t> have 40% support.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656" y="4761739"/>
                <a:ext cx="3805792" cy="1785104"/>
              </a:xfrm>
              <a:prstGeom prst="rect">
                <a:avLst/>
              </a:prstGeom>
              <a:blipFill>
                <a:blip r:embed="rId3"/>
                <a:stretch>
                  <a:fillRect r="-159" b="-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/>
          <p:cNvCxnSpPr/>
          <p:nvPr/>
        </p:nvCxnSpPr>
        <p:spPr>
          <a:xfrm flipH="1" flipV="1">
            <a:off x="4572000" y="5869172"/>
            <a:ext cx="279382" cy="152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608132" y="3102867"/>
            <a:ext cx="3531820" cy="620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08132" y="3932303"/>
            <a:ext cx="3531820" cy="62006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4444409" y="5021014"/>
            <a:ext cx="386147" cy="40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08023" y="4754696"/>
            <a:ext cx="3963868" cy="110743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450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7" grpId="0" animBg="1"/>
      <p:bldP spid="20" grpId="0" animBg="1"/>
      <p:bldP spid="21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29479</TotalTime>
  <Words>1823</Words>
  <Application>Microsoft Office PowerPoint</Application>
  <PresentationFormat>On-screen Show (4:3)</PresentationFormat>
  <Paragraphs>136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Wingdings</vt:lpstr>
      <vt:lpstr>Office Theme</vt:lpstr>
      <vt:lpstr>Stats1 Chapter 7: Hypothesis Tests  Null and Alternative Hypothesis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910</cp:revision>
  <dcterms:created xsi:type="dcterms:W3CDTF">2013-02-28T07:36:55Z</dcterms:created>
  <dcterms:modified xsi:type="dcterms:W3CDTF">2024-05-21T08:21:09Z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