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17" r:id="rId5"/>
    <p:sldId id="529" r:id="rId6"/>
    <p:sldId id="532" r:id="rId7"/>
    <p:sldId id="530" r:id="rId8"/>
    <p:sldId id="525" r:id="rId9"/>
    <p:sldId id="531" r:id="rId10"/>
    <p:sldId id="533" r:id="rId11"/>
    <p:sldId id="718" r:id="rId12"/>
    <p:sldId id="7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25.png"/><Relationship Id="rId7" Type="http://schemas.openxmlformats.org/officeDocument/2006/relationships/image" Target="../media/image127.png"/><Relationship Id="rId12" Type="http://schemas.openxmlformats.org/officeDocument/2006/relationships/image" Target="../media/image131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130.png"/><Relationship Id="rId5" Type="http://schemas.openxmlformats.org/officeDocument/2006/relationships/image" Target="../media/image81.png"/><Relationship Id="rId15" Type="http://schemas.openxmlformats.org/officeDocument/2006/relationships/image" Target="../media/image134.png"/><Relationship Id="rId10" Type="http://schemas.openxmlformats.org/officeDocument/2006/relationships/image" Target="../media/image91.png"/><Relationship Id="rId4" Type="http://schemas.openxmlformats.org/officeDocument/2006/relationships/image" Target="../media/image126.png"/><Relationship Id="rId9" Type="http://schemas.openxmlformats.org/officeDocument/2006/relationships/image" Target="../media/image129.png"/><Relationship Id="rId14" Type="http://schemas.openxmlformats.org/officeDocument/2006/relationships/image" Target="../media/image1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4: </a:t>
            </a:r>
            <a:r>
              <a:rPr lang="en-GB" dirty="0">
                <a:solidFill>
                  <a:schemeClr val="accent5"/>
                </a:solidFill>
              </a:rPr>
              <a:t>Moments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Tilting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8405B8-CD0E-4377-A1EE-1557D4E90CE0}"/>
              </a:ext>
            </a:extLst>
          </p:cNvPr>
          <p:cNvGrpSpPr/>
          <p:nvPr/>
        </p:nvGrpSpPr>
        <p:grpSpPr>
          <a:xfrm rot="21339617">
            <a:off x="-28539" y="68844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A65C303-3047-427A-8548-09BE32761E2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Tilting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0C42C66-AE09-4F9B-8F1F-CCBBA7EF21C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77E6069-3E11-45EA-A3EB-A966204FF70B}"/>
              </a:ext>
            </a:extLst>
          </p:cNvPr>
          <p:cNvSpPr txBox="1"/>
          <p:nvPr/>
        </p:nvSpPr>
        <p:spPr>
          <a:xfrm>
            <a:off x="419363" y="1260529"/>
            <a:ext cx="75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Buggs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9C996C-C5F9-4D08-862F-BBE6BAA38CF8}"/>
              </a:ext>
            </a:extLst>
          </p:cNvPr>
          <p:cNvCxnSpPr>
            <a:cxnSpLocks/>
          </p:cNvCxnSpPr>
          <p:nvPr/>
        </p:nvCxnSpPr>
        <p:spPr>
          <a:xfrm flipV="1">
            <a:off x="1619672" y="2276872"/>
            <a:ext cx="5705053" cy="445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E6B9DEE-CB5B-447D-A50B-338C9F076815}"/>
              </a:ext>
            </a:extLst>
          </p:cNvPr>
          <p:cNvSpPr/>
          <p:nvPr/>
        </p:nvSpPr>
        <p:spPr>
          <a:xfrm>
            <a:off x="2637491" y="2349432"/>
            <a:ext cx="329573" cy="215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50F6542-9B0C-4BCC-959E-FDE7347B0D1C}"/>
              </a:ext>
            </a:extLst>
          </p:cNvPr>
          <p:cNvSpPr/>
          <p:nvPr/>
        </p:nvSpPr>
        <p:spPr>
          <a:xfrm>
            <a:off x="5488857" y="2321387"/>
            <a:ext cx="329573" cy="24351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710665-D6E9-4F8B-A46E-37C8F0D441ED}"/>
                  </a:ext>
                </a:extLst>
              </p:cNvPr>
              <p:cNvSpPr txBox="1"/>
              <p:nvPr/>
            </p:nvSpPr>
            <p:spPr>
              <a:xfrm>
                <a:off x="2475566" y="2556520"/>
                <a:ext cx="638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710665-D6E9-4F8B-A46E-37C8F0D44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566" y="2556520"/>
                <a:ext cx="6383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3705CA-C3BD-48B4-AB0C-AFFC21C19CA2}"/>
                  </a:ext>
                </a:extLst>
              </p:cNvPr>
              <p:cNvSpPr txBox="1"/>
              <p:nvPr/>
            </p:nvSpPr>
            <p:spPr>
              <a:xfrm>
                <a:off x="5334460" y="2593827"/>
                <a:ext cx="638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3705CA-C3BD-48B4-AB0C-AFFC21C19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60" y="2593827"/>
                <a:ext cx="6383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2BEAE8-67B2-4D29-8437-69AAFA3EC9DC}"/>
                  </a:ext>
                </a:extLst>
              </p:cNvPr>
              <p:cNvSpPr txBox="1"/>
              <p:nvPr/>
            </p:nvSpPr>
            <p:spPr>
              <a:xfrm>
                <a:off x="1152575" y="3160042"/>
                <a:ext cx="61721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Eating too many carrots causes Buggs to gradually increase the weight he is applying at one end of a beam, until the rod is on the verge of tilting about the support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. What can we say about the forces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b="1" dirty="0"/>
                  <a:t>The rod is about to lift off pivot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b="1" dirty="0"/>
                  <a:t>, so there must be no reaction force from this support being exerted on the rod.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2BEAE8-67B2-4D29-8437-69AAFA3E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75" y="3160042"/>
                <a:ext cx="6172150" cy="1754326"/>
              </a:xfrm>
              <a:prstGeom prst="rect">
                <a:avLst/>
              </a:prstGeom>
              <a:blipFill>
                <a:blip r:embed="rId5"/>
                <a:stretch>
                  <a:fillRect l="-790" t="-1736" r="-592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261FCCF-6D3B-46DA-B00F-0148C604247D}"/>
              </a:ext>
            </a:extLst>
          </p:cNvPr>
          <p:cNvSpPr txBox="1"/>
          <p:nvPr/>
        </p:nvSpPr>
        <p:spPr>
          <a:xfrm>
            <a:off x="1605907" y="5457998"/>
            <a:ext cx="551073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When a rigid body is on the point of tilting about a pivot, the reaction at any other support (or tension in any other wire/string) is zero.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847BF7-E5B9-47A4-803D-938634D59B48}"/>
              </a:ext>
            </a:extLst>
          </p:cNvPr>
          <p:cNvSpPr/>
          <p:nvPr/>
        </p:nvSpPr>
        <p:spPr>
          <a:xfrm>
            <a:off x="1182902" y="4323045"/>
            <a:ext cx="6122773" cy="6752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588AA-E1E9-089F-EE14-F57A4076F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474" y="1196752"/>
            <a:ext cx="1014254" cy="10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FA2E59F-88E2-4206-BB4F-10D43935C50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D48D3766-0A77-4F89-B1E9-782089D2629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BED6CB7-AFCC-4F1F-9F27-BF0F45988F5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773399-E69C-42A1-9007-FD4A508EBD85}"/>
              </a:ext>
            </a:extLst>
          </p:cNvPr>
          <p:cNvCxnSpPr>
            <a:cxnSpLocks/>
          </p:cNvCxnSpPr>
          <p:nvPr/>
        </p:nvCxnSpPr>
        <p:spPr>
          <a:xfrm>
            <a:off x="1812022" y="1669409"/>
            <a:ext cx="5696125" cy="167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B3FBC27-8122-4265-B2E2-D43831446A97}"/>
              </a:ext>
            </a:extLst>
          </p:cNvPr>
          <p:cNvSpPr/>
          <p:nvPr/>
        </p:nvSpPr>
        <p:spPr>
          <a:xfrm>
            <a:off x="2788493" y="1681497"/>
            <a:ext cx="329573" cy="215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8DA504-5D0F-4801-971A-406595516F5C}"/>
              </a:ext>
            </a:extLst>
          </p:cNvPr>
          <p:cNvSpPr/>
          <p:nvPr/>
        </p:nvSpPr>
        <p:spPr>
          <a:xfrm>
            <a:off x="5639859" y="1694199"/>
            <a:ext cx="329573" cy="215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E872C-7364-40C3-9509-C63BBB43CB45}"/>
              </a:ext>
            </a:extLst>
          </p:cNvPr>
          <p:cNvSpPr txBox="1"/>
          <p:nvPr/>
        </p:nvSpPr>
        <p:spPr>
          <a:xfrm>
            <a:off x="2183921" y="1301345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43B249-4AEF-4F19-BC9C-760C4F774F01}"/>
                  </a:ext>
                </a:extLst>
              </p:cNvPr>
              <p:cNvSpPr txBox="1"/>
              <p:nvPr/>
            </p:nvSpPr>
            <p:spPr>
              <a:xfrm>
                <a:off x="1513822" y="1927833"/>
                <a:ext cx="67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43B249-4AEF-4F19-BC9C-760C4F77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822" y="1927833"/>
                <a:ext cx="67186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7146C33-2C52-43ED-B9C1-75BD81101F6B}"/>
              </a:ext>
            </a:extLst>
          </p:cNvPr>
          <p:cNvSpPr txBox="1"/>
          <p:nvPr/>
        </p:nvSpPr>
        <p:spPr>
          <a:xfrm>
            <a:off x="4040421" y="129371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0F804-250E-4510-A3A5-3C75EED84784}"/>
              </a:ext>
            </a:extLst>
          </p:cNvPr>
          <p:cNvSpPr txBox="1"/>
          <p:nvPr/>
        </p:nvSpPr>
        <p:spPr>
          <a:xfrm>
            <a:off x="6407947" y="1310271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07A082-0A70-478B-A16B-BB027DE4A7D0}"/>
                  </a:ext>
                </a:extLst>
              </p:cNvPr>
              <p:cNvSpPr txBox="1"/>
              <p:nvPr/>
            </p:nvSpPr>
            <p:spPr>
              <a:xfrm>
                <a:off x="2754306" y="1872111"/>
                <a:ext cx="42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07A082-0A70-478B-A16B-BB027DE4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306" y="1872111"/>
                <a:ext cx="425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D63FF5-5186-4774-B653-5A25D753E4EF}"/>
                  </a:ext>
                </a:extLst>
              </p:cNvPr>
              <p:cNvSpPr txBox="1"/>
              <p:nvPr/>
            </p:nvSpPr>
            <p:spPr>
              <a:xfrm>
                <a:off x="5600814" y="1896969"/>
                <a:ext cx="42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D63FF5-5186-4774-B653-5A25D753E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814" y="1896969"/>
                <a:ext cx="4251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033801-392A-42CA-9BB3-04162FFDCF84}"/>
                  </a:ext>
                </a:extLst>
              </p:cNvPr>
              <p:cNvSpPr txBox="1"/>
              <p:nvPr/>
            </p:nvSpPr>
            <p:spPr>
              <a:xfrm>
                <a:off x="386672" y="2365120"/>
                <a:ext cx="8546824" cy="10772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 </a:t>
                </a:r>
                <a:r>
                  <a:rPr lang="en-GB" sz="1600"/>
                  <a:t>uniform beam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/>
                  <a:t>, of mass 45kg and length 16m, rests horizontally on supports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600" dirty="0"/>
                  <a:t>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1600" dirty="0"/>
                  <a:t> m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GB" sz="1600" dirty="0"/>
                  <a:t> m.</a:t>
                </a:r>
              </a:p>
              <a:p>
                <a:r>
                  <a:rPr lang="en-GB" sz="1600" dirty="0"/>
                  <a:t>When Buggs hops onto the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, the beam is on the point of tilting about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Determine Buggs’ mass.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033801-392A-42CA-9BB3-04162FFD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2" y="2365120"/>
                <a:ext cx="8546824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5B8879-0983-4BD0-8887-13F6429EA663}"/>
              </a:ext>
            </a:extLst>
          </p:cNvPr>
          <p:cNvCxnSpPr>
            <a:cxnSpLocks/>
          </p:cNvCxnSpPr>
          <p:nvPr/>
        </p:nvCxnSpPr>
        <p:spPr>
          <a:xfrm flipV="1">
            <a:off x="2962450" y="1147457"/>
            <a:ext cx="0" cy="5238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5826CE-E822-4CA0-B598-FE533ABFB093}"/>
                  </a:ext>
                </a:extLst>
              </p:cNvPr>
              <p:cNvSpPr txBox="1"/>
              <p:nvPr/>
            </p:nvSpPr>
            <p:spPr>
              <a:xfrm>
                <a:off x="2552889" y="798641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5826CE-E822-4CA0-B598-FE533ABF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889" y="798641"/>
                <a:ext cx="8209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BBA589-DDA3-4593-949A-D3C26D2CDAFC}"/>
              </a:ext>
            </a:extLst>
          </p:cNvPr>
          <p:cNvCxnSpPr>
            <a:cxnSpLocks/>
          </p:cNvCxnSpPr>
          <p:nvPr/>
        </p:nvCxnSpPr>
        <p:spPr>
          <a:xfrm>
            <a:off x="3052956" y="1281588"/>
            <a:ext cx="940204" cy="1870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DB8352-06E5-4726-923A-CE73648CE25E}"/>
              </a:ext>
            </a:extLst>
          </p:cNvPr>
          <p:cNvSpPr txBox="1"/>
          <p:nvPr/>
        </p:nvSpPr>
        <p:spPr>
          <a:xfrm>
            <a:off x="3342899" y="94932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FD12A6-1883-4A29-9248-003B662264E3}"/>
              </a:ext>
            </a:extLst>
          </p:cNvPr>
          <p:cNvCxnSpPr>
            <a:cxnSpLocks/>
          </p:cNvCxnSpPr>
          <p:nvPr/>
        </p:nvCxnSpPr>
        <p:spPr>
          <a:xfrm flipH="1">
            <a:off x="4035105" y="1664532"/>
            <a:ext cx="5316" cy="3152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F30738-5677-4420-B62F-CC38BC16E373}"/>
                  </a:ext>
                </a:extLst>
              </p:cNvPr>
              <p:cNvSpPr txBox="1"/>
              <p:nvPr/>
            </p:nvSpPr>
            <p:spPr>
              <a:xfrm>
                <a:off x="3636414" y="1956342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F30738-5677-4420-B62F-CC38BC16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14" y="1956342"/>
                <a:ext cx="820910" cy="369332"/>
              </a:xfrm>
              <a:prstGeom prst="rect">
                <a:avLst/>
              </a:prstGeom>
              <a:blipFill>
                <a:blip r:embed="rId8"/>
                <a:stretch>
                  <a:fillRect l="-1493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91A065-A189-4FCE-80A1-966B8A76AA5D}"/>
              </a:ext>
            </a:extLst>
          </p:cNvPr>
          <p:cNvCxnSpPr>
            <a:cxnSpLocks/>
          </p:cNvCxnSpPr>
          <p:nvPr/>
        </p:nvCxnSpPr>
        <p:spPr>
          <a:xfrm flipH="1">
            <a:off x="1821618" y="1673449"/>
            <a:ext cx="5316" cy="3152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F450FB-21D6-41FC-B5D5-BEBA5DC83A90}"/>
                  </a:ext>
                </a:extLst>
              </p:cNvPr>
              <p:cNvSpPr txBox="1"/>
              <p:nvPr/>
            </p:nvSpPr>
            <p:spPr>
              <a:xfrm>
                <a:off x="7457646" y="727666"/>
                <a:ext cx="1368409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No reaction force here as on point of tiling about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F450FB-21D6-41FC-B5D5-BEBA5DC83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646" y="727666"/>
                <a:ext cx="1368409" cy="646331"/>
              </a:xfrm>
              <a:prstGeom prst="rect">
                <a:avLst/>
              </a:prstGeom>
              <a:blipFill>
                <a:blip r:embed="rId9"/>
                <a:stretch>
                  <a:fillRect r="-437"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5BCF1C-4A06-4C88-AD63-DE4AEB462960}"/>
              </a:ext>
            </a:extLst>
          </p:cNvPr>
          <p:cNvCxnSpPr/>
          <p:nvPr/>
        </p:nvCxnSpPr>
        <p:spPr>
          <a:xfrm flipH="1">
            <a:off x="6090407" y="798641"/>
            <a:ext cx="1348249" cy="56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18527A-D566-4824-A093-C1AC94E8BF8B}"/>
                  </a:ext>
                </a:extLst>
              </p:cNvPr>
              <p:cNvSpPr txBox="1"/>
              <p:nvPr/>
            </p:nvSpPr>
            <p:spPr>
              <a:xfrm>
                <a:off x="2029110" y="3527578"/>
                <a:ext cx="3440512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Best to take moments about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200" dirty="0"/>
                  <a:t> as we don’t require the value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200" dirty="0"/>
                  <a:t>. In general, take moments about points that avoids variables you don’t want.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18527A-D566-4824-A093-C1AC94E8B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10" y="3527578"/>
                <a:ext cx="3440512" cy="646331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B57339-6EAE-41E7-957A-0C43045CF071}"/>
                  </a:ext>
                </a:extLst>
              </p:cNvPr>
              <p:cNvSpPr txBox="1"/>
              <p:nvPr/>
            </p:nvSpPr>
            <p:spPr>
              <a:xfrm>
                <a:off x="755576" y="4293096"/>
                <a:ext cx="3816424" cy="248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Take moments about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:</a:t>
                </a: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×5=3×45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=135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br>
                  <a:rPr lang="en-GB" b="0" dirty="0"/>
                </a:br>
                <a:r>
                  <a:rPr lang="en-GB" dirty="0"/>
                  <a:t>Buggs</a:t>
                </a:r>
                <a:r>
                  <a:rPr lang="en-GB" b="0" dirty="0"/>
                  <a:t> is now 27kg, and has eaten too many carrots.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B57339-6EAE-41E7-957A-0C43045CF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293096"/>
                <a:ext cx="3816424" cy="2482796"/>
              </a:xfrm>
              <a:prstGeom prst="rect">
                <a:avLst/>
              </a:prstGeom>
              <a:blipFill>
                <a:blip r:embed="rId11"/>
                <a:stretch>
                  <a:fillRect l="-1438" t="-1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370D89A6-7EE9-418E-AC38-56CBFE4DD062}"/>
              </a:ext>
            </a:extLst>
          </p:cNvPr>
          <p:cNvSpPr/>
          <p:nvPr/>
        </p:nvSpPr>
        <p:spPr>
          <a:xfrm>
            <a:off x="400644" y="4295258"/>
            <a:ext cx="8425411" cy="22661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9D1D1-94F7-2353-6FD9-6E53D91F5E51}"/>
              </a:ext>
            </a:extLst>
          </p:cNvPr>
          <p:cNvSpPr txBox="1"/>
          <p:nvPr/>
        </p:nvSpPr>
        <p:spPr>
          <a:xfrm>
            <a:off x="695767" y="889694"/>
            <a:ext cx="903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Buggs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12F02F-F971-DD4A-A3DE-7A5971E111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2499" y="734325"/>
            <a:ext cx="843237" cy="90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7" grpId="0"/>
      <p:bldP spid="29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13484C-78A0-49E7-9DB6-63CECE6F0D4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A48D8B1D-139F-4E00-BFD5-D11C471FD65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Suspended System 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383A999-2A13-4C50-96DC-B057103E5E5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7D413-41B4-4A14-9C93-3A63517AB183}"/>
                  </a:ext>
                </a:extLst>
              </p:cNvPr>
              <p:cNvSpPr txBox="1"/>
              <p:nvPr/>
            </p:nvSpPr>
            <p:spPr>
              <a:xfrm>
                <a:off x="245071" y="804689"/>
                <a:ext cx="8546824" cy="10772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non-uniform rod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/>
                  <a:t>, of length 10 m and weight 40 N, is suspended from a pair of light cables attached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600" dirty="0"/>
                  <a:t>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600" dirty="0"/>
                  <a:t> m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𝐵𝐷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600" dirty="0"/>
                  <a:t> m.</a:t>
                </a:r>
              </a:p>
              <a:p>
                <a:r>
                  <a:rPr lang="en-GB" sz="1600" dirty="0"/>
                  <a:t>When a weight of 25 N is hung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the rod is on the point of rotating.</a:t>
                </a:r>
              </a:p>
              <a:p>
                <a:r>
                  <a:rPr lang="en-GB" sz="1600" dirty="0"/>
                  <a:t>Find the distance of the centre of mass of the rod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87D413-41B4-4A14-9C93-3A63517A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1" y="804689"/>
                <a:ext cx="8546824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52EC93-CA60-4844-A668-AB863DF1C3AD}"/>
              </a:ext>
            </a:extLst>
          </p:cNvPr>
          <p:cNvCxnSpPr>
            <a:cxnSpLocks/>
          </p:cNvCxnSpPr>
          <p:nvPr/>
        </p:nvCxnSpPr>
        <p:spPr>
          <a:xfrm flipV="1">
            <a:off x="1939362" y="3163689"/>
            <a:ext cx="4680520" cy="321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0618DB-73E7-4E8A-9489-BA78648E72B6}"/>
                  </a:ext>
                </a:extLst>
              </p:cNvPr>
              <p:cNvSpPr txBox="1"/>
              <p:nvPr/>
            </p:nvSpPr>
            <p:spPr>
              <a:xfrm>
                <a:off x="2845874" y="3151432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0618DB-73E7-4E8A-9489-BA78648E7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74" y="3151432"/>
                <a:ext cx="3508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C3E33-E354-44A9-8781-4D2BE7CE9363}"/>
                  </a:ext>
                </a:extLst>
              </p:cNvPr>
              <p:cNvSpPr txBox="1"/>
              <p:nvPr/>
            </p:nvSpPr>
            <p:spPr>
              <a:xfrm>
                <a:off x="6447391" y="3168848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8C3E33-E354-44A9-8781-4D2BE7CE9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391" y="3168848"/>
                <a:ext cx="3508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A183AD-E781-42D0-9F90-42F5352BBD96}"/>
                  </a:ext>
                </a:extLst>
              </p:cNvPr>
              <p:cNvSpPr txBox="1"/>
              <p:nvPr/>
            </p:nvSpPr>
            <p:spPr>
              <a:xfrm>
                <a:off x="5473082" y="3149372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A183AD-E781-42D0-9F90-42F5352B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082" y="3149372"/>
                <a:ext cx="3508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295932-1167-4992-82CE-DDDF979DE1F2}"/>
                  </a:ext>
                </a:extLst>
              </p:cNvPr>
              <p:cNvSpPr txBox="1"/>
              <p:nvPr/>
            </p:nvSpPr>
            <p:spPr>
              <a:xfrm>
                <a:off x="1724722" y="2935705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295932-1167-4992-82CE-DDDF979D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22" y="2935705"/>
                <a:ext cx="3508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D9EBEB-F496-4803-9246-B9EAC814662A}"/>
                  </a:ext>
                </a:extLst>
              </p:cNvPr>
              <p:cNvSpPr txBox="1"/>
              <p:nvPr/>
            </p:nvSpPr>
            <p:spPr>
              <a:xfrm>
                <a:off x="2342181" y="2883211"/>
                <a:ext cx="40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D9EBEB-F496-4803-9246-B9EAC814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81" y="2883211"/>
                <a:ext cx="40502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269C0F-241E-4025-BF5A-02E7859C8BED}"/>
                  </a:ext>
                </a:extLst>
              </p:cNvPr>
              <p:cNvSpPr txBox="1"/>
              <p:nvPr/>
            </p:nvSpPr>
            <p:spPr>
              <a:xfrm>
                <a:off x="5968853" y="2891537"/>
                <a:ext cx="40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269C0F-241E-4025-BF5A-02E7859C8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53" y="2891537"/>
                <a:ext cx="405027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FEBEC-E728-4406-94EC-B02D1B30719D}"/>
              </a:ext>
            </a:extLst>
          </p:cNvPr>
          <p:cNvCxnSpPr>
            <a:cxnSpLocks/>
          </p:cNvCxnSpPr>
          <p:nvPr/>
        </p:nvCxnSpPr>
        <p:spPr>
          <a:xfrm flipH="1">
            <a:off x="1952625" y="3190875"/>
            <a:ext cx="1" cy="419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4ACF5D-3420-40BF-8D23-AA5A6DDC6C72}"/>
              </a:ext>
            </a:extLst>
          </p:cNvPr>
          <p:cNvCxnSpPr>
            <a:cxnSpLocks/>
          </p:cNvCxnSpPr>
          <p:nvPr/>
        </p:nvCxnSpPr>
        <p:spPr>
          <a:xfrm flipH="1">
            <a:off x="4687666" y="3194031"/>
            <a:ext cx="1" cy="419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589186-86BF-4B94-964F-3717C41B4B1B}"/>
              </a:ext>
            </a:extLst>
          </p:cNvPr>
          <p:cNvCxnSpPr>
            <a:cxnSpLocks/>
          </p:cNvCxnSpPr>
          <p:nvPr/>
        </p:nvCxnSpPr>
        <p:spPr>
          <a:xfrm flipV="1">
            <a:off x="3038475" y="2667000"/>
            <a:ext cx="0" cy="5238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E346F5-44A2-4158-A5A7-EEC38628AF2C}"/>
                  </a:ext>
                </a:extLst>
              </p:cNvPr>
              <p:cNvSpPr txBox="1"/>
              <p:nvPr/>
            </p:nvSpPr>
            <p:spPr>
              <a:xfrm>
                <a:off x="2610859" y="2350287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E346F5-44A2-4158-A5A7-EEC38628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859" y="2350287"/>
                <a:ext cx="820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E6F592-CDDD-4B98-B7FC-CD03E513820C}"/>
              </a:ext>
            </a:extLst>
          </p:cNvPr>
          <p:cNvCxnSpPr>
            <a:cxnSpLocks/>
          </p:cNvCxnSpPr>
          <p:nvPr/>
        </p:nvCxnSpPr>
        <p:spPr>
          <a:xfrm flipV="1">
            <a:off x="5644532" y="2630662"/>
            <a:ext cx="0" cy="5238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B3875C-9927-4941-9A31-D1AA3BC89B11}"/>
              </a:ext>
            </a:extLst>
          </p:cNvPr>
          <p:cNvCxnSpPr>
            <a:cxnSpLocks/>
          </p:cNvCxnSpPr>
          <p:nvPr/>
        </p:nvCxnSpPr>
        <p:spPr>
          <a:xfrm>
            <a:off x="1895275" y="2263100"/>
            <a:ext cx="2791025" cy="1337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DB3AA-05E1-4850-BCCE-822668B9F8E3}"/>
                  </a:ext>
                </a:extLst>
              </p:cNvPr>
              <p:cNvSpPr txBox="1"/>
              <p:nvPr/>
            </p:nvSpPr>
            <p:spPr>
              <a:xfrm>
                <a:off x="3154563" y="1961376"/>
                <a:ext cx="40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8DB3AA-05E1-4850-BCCE-822668B9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63" y="1961376"/>
                <a:ext cx="405027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9B013-DE78-48DB-B265-6BA6038E8838}"/>
                  </a:ext>
                </a:extLst>
              </p:cNvPr>
              <p:cNvSpPr txBox="1"/>
              <p:nvPr/>
            </p:nvSpPr>
            <p:spPr>
              <a:xfrm>
                <a:off x="7279729" y="2072154"/>
                <a:ext cx="1512167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No tension here as rod is on verge of tilting about pivot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4B9B013-DE78-48DB-B265-6BA6038E8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29" y="2072154"/>
                <a:ext cx="1512167" cy="954107"/>
              </a:xfrm>
              <a:prstGeom prst="rect">
                <a:avLst/>
              </a:prstGeom>
              <a:blipFill>
                <a:blip r:embed="rId11"/>
                <a:stretch>
                  <a:fillRect l="-397" b="-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9A7046-153B-47DD-AAD6-D87F20D461DE}"/>
                  </a:ext>
                </a:extLst>
              </p:cNvPr>
              <p:cNvSpPr txBox="1"/>
              <p:nvPr/>
            </p:nvSpPr>
            <p:spPr>
              <a:xfrm>
                <a:off x="1521271" y="3604374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25 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9A7046-153B-47DD-AAD6-D87F20D4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1" y="3604374"/>
                <a:ext cx="820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91BFE0-7E28-484C-B339-C04D66591130}"/>
                  </a:ext>
                </a:extLst>
              </p:cNvPr>
              <p:cNvSpPr txBox="1"/>
              <p:nvPr/>
            </p:nvSpPr>
            <p:spPr>
              <a:xfrm>
                <a:off x="4275845" y="3613131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40 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91BFE0-7E28-484C-B339-C04D66591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845" y="3613131"/>
                <a:ext cx="820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F7EA8E-2364-440A-B1D6-E18BDE500BE3}"/>
              </a:ext>
            </a:extLst>
          </p:cNvPr>
          <p:cNvCxnSpPr/>
          <p:nvPr/>
        </p:nvCxnSpPr>
        <p:spPr>
          <a:xfrm flipH="1">
            <a:off x="5895342" y="2296864"/>
            <a:ext cx="1353383" cy="3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E4F9FB-7EEE-4B6A-A503-5654B4202843}"/>
                  </a:ext>
                </a:extLst>
              </p:cNvPr>
              <p:cNvSpPr txBox="1"/>
              <p:nvPr/>
            </p:nvSpPr>
            <p:spPr>
              <a:xfrm>
                <a:off x="2352675" y="3596462"/>
                <a:ext cx="1827287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Makes sense to take moments about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 is we don’t require the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7E4F9FB-7EEE-4B6A-A503-5654B4202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675" y="3596462"/>
                <a:ext cx="1827287" cy="954107"/>
              </a:xfrm>
              <a:prstGeom prst="rect">
                <a:avLst/>
              </a:prstGeom>
              <a:blipFill>
                <a:blip r:embed="rId14"/>
                <a:stretch>
                  <a:fillRect l="-329" b="-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2FBAC5-787B-4E32-A8B1-4DF4A66B9F1E}"/>
              </a:ext>
            </a:extLst>
          </p:cNvPr>
          <p:cNvCxnSpPr>
            <a:cxnSpLocks/>
          </p:cNvCxnSpPr>
          <p:nvPr/>
        </p:nvCxnSpPr>
        <p:spPr>
          <a:xfrm flipH="1" flipV="1">
            <a:off x="3219450" y="3305175"/>
            <a:ext cx="485775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64FBFD-9E38-4703-8C7E-0A5AFC0AA225}"/>
                  </a:ext>
                </a:extLst>
              </p:cNvPr>
              <p:cNvSpPr txBox="1"/>
              <p:nvPr/>
            </p:nvSpPr>
            <p:spPr>
              <a:xfrm>
                <a:off x="619944" y="4780260"/>
                <a:ext cx="37124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Taking moments about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25×3=40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=4.875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So centre of mass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4.875 m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64FBFD-9E38-4703-8C7E-0A5AFC0AA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4" y="4780260"/>
                <a:ext cx="3712418" cy="1477328"/>
              </a:xfrm>
              <a:prstGeom prst="rect">
                <a:avLst/>
              </a:prstGeom>
              <a:blipFill>
                <a:blip r:embed="rId15"/>
                <a:stretch>
                  <a:fillRect l="-1478" t="-2058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5D36F304-6F8E-4C6E-AEDD-0E583686989E}"/>
              </a:ext>
            </a:extLst>
          </p:cNvPr>
          <p:cNvSpPr/>
          <p:nvPr/>
        </p:nvSpPr>
        <p:spPr>
          <a:xfrm>
            <a:off x="229036" y="4689446"/>
            <a:ext cx="8562859" cy="17638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Working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CAC545-AEC1-464C-AB74-0DCDDAC8B133}"/>
              </a:ext>
            </a:extLst>
          </p:cNvPr>
          <p:cNvSpPr/>
          <p:nvPr/>
        </p:nvSpPr>
        <p:spPr>
          <a:xfrm>
            <a:off x="229036" y="1979802"/>
            <a:ext cx="8562859" cy="2713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</p:spTree>
    <p:extLst>
      <p:ext uri="{BB962C8B-B14F-4D97-AF65-F5344CB8AC3E}">
        <p14:creationId xmlns:p14="http://schemas.microsoft.com/office/powerpoint/2010/main" val="23144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09AF72-4E76-4977-869B-0993DE47D8C8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CE9D9E4-7A86-4105-A709-4B829F20D2B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A0C8128-2074-4C8C-9896-49AA292D3E3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821C76-E40D-40C2-A07A-4EDB5424E36C}"/>
              </a:ext>
            </a:extLst>
          </p:cNvPr>
          <p:cNvSpPr txBox="1"/>
          <p:nvPr/>
        </p:nvSpPr>
        <p:spPr>
          <a:xfrm>
            <a:off x="488504" y="798612"/>
            <a:ext cx="333407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M1(Old) May 2013 Q6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B2ACB0-DA5E-4DC4-B90D-6F588A29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167944"/>
            <a:ext cx="5046258" cy="28495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BE14A9-782B-4025-B766-5947B051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3" y="4382490"/>
            <a:ext cx="4459558" cy="24231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362F7F-F653-4E9C-8379-551B1FD2A194}"/>
              </a:ext>
            </a:extLst>
          </p:cNvPr>
          <p:cNvSpPr/>
          <p:nvPr/>
        </p:nvSpPr>
        <p:spPr>
          <a:xfrm>
            <a:off x="188962" y="4485159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AC20FF-F480-466B-869A-414E0CA21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489351"/>
            <a:ext cx="4210816" cy="16269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534B0A-C6E5-478F-9B02-FFDFF5A46DF0}"/>
              </a:ext>
            </a:extLst>
          </p:cNvPr>
          <p:cNvSpPr/>
          <p:nvPr/>
        </p:nvSpPr>
        <p:spPr>
          <a:xfrm>
            <a:off x="4687037" y="4403425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E2453-B48D-421E-BE48-C6E252E0B3D8}"/>
              </a:ext>
            </a:extLst>
          </p:cNvPr>
          <p:cNvSpPr/>
          <p:nvPr/>
        </p:nvSpPr>
        <p:spPr>
          <a:xfrm>
            <a:off x="424948" y="4395836"/>
            <a:ext cx="4227298" cy="2380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521F2-1B71-4915-9A3C-4579F55CDE9F}"/>
              </a:ext>
            </a:extLst>
          </p:cNvPr>
          <p:cNvSpPr/>
          <p:nvPr/>
        </p:nvSpPr>
        <p:spPr>
          <a:xfrm>
            <a:off x="4919611" y="4399013"/>
            <a:ext cx="4210816" cy="2054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09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 39-41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0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938A651-6684-D122-61FB-82F0372B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147762"/>
            <a:ext cx="7324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81C309-966E-05D7-8FA5-CEEEB12D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647700"/>
            <a:ext cx="7210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908608A-AE97-AB0F-3502-87D35C09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056506"/>
            <a:ext cx="5143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87A8A453-4F69-4ABD-93B0-CC23B8374D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663578-A72F-4CF5-86EB-49307922F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3B3424-125D-4609-84E5-4A3F753A602C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22494</TotalTime>
  <Words>440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Office Theme</vt:lpstr>
      <vt:lpstr>M2 Chapter 4: Moments  Tilting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836</cp:revision>
  <dcterms:created xsi:type="dcterms:W3CDTF">2013-02-28T07:36:55Z</dcterms:created>
  <dcterms:modified xsi:type="dcterms:W3CDTF">2024-06-21T14:00:57Z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