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683" r:id="rId5"/>
    <p:sldId id="671" r:id="rId6"/>
    <p:sldId id="672" r:id="rId7"/>
    <p:sldId id="673" r:id="rId8"/>
    <p:sldId id="674" r:id="rId9"/>
    <p:sldId id="533" r:id="rId10"/>
    <p:sldId id="700" r:id="rId11"/>
    <p:sldId id="702" r:id="rId12"/>
    <p:sldId id="53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488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image" Target="../media/image41.png"/><Relationship Id="rId7" Type="http://schemas.openxmlformats.org/officeDocument/2006/relationships/image" Target="../media/image1.png"/><Relationship Id="rId12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0.png"/><Relationship Id="rId7" Type="http://schemas.openxmlformats.org/officeDocument/2006/relationships/image" Target="../media/image1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4"/>
            <a:ext cx="9144000" cy="259471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Stats2 Chapter 1: </a:t>
            </a:r>
            <a:r>
              <a:rPr lang="en-GB" dirty="0">
                <a:solidFill>
                  <a:schemeClr val="accent5"/>
                </a:solidFill>
              </a:rPr>
              <a:t> Measuring Correlation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Product Moment Coefficient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97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FF1341-4641-4A31-BE76-FB1736CD15CD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684BC36-C942-4456-ABFB-590896D66B8B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Measuring Correlation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F0863FF-5274-4500-8008-5F4898A5D2DC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60AF454-4046-4204-91CF-1916A2C8D379}"/>
              </a:ext>
            </a:extLst>
          </p:cNvPr>
          <p:cNvSpPr txBox="1"/>
          <p:nvPr/>
        </p:nvSpPr>
        <p:spPr>
          <a:xfrm>
            <a:off x="323528" y="908720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You’re used to use qualitative terms such as “positive correlation” and “negative correlation” and “no correlation” to describe the </a:t>
            </a:r>
            <a:r>
              <a:rPr lang="en-GB" b="1" dirty="0"/>
              <a:t>type</a:t>
            </a:r>
            <a:r>
              <a:rPr lang="en-GB" dirty="0"/>
              <a:t> of correlation, and terms such as “perfect”, “strong” and “weak” to describe the </a:t>
            </a:r>
            <a:r>
              <a:rPr lang="en-GB" b="1" dirty="0"/>
              <a:t>strength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/>
              <a:t>Product Moment Correlation Coefficient </a:t>
            </a:r>
            <a:r>
              <a:rPr lang="en-GB" dirty="0"/>
              <a:t>is one way to quantify this: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F29DD1-7543-4F90-9508-5CC228585720}"/>
                  </a:ext>
                </a:extLst>
              </p:cNvPr>
              <p:cNvSpPr txBox="1"/>
              <p:nvPr/>
            </p:nvSpPr>
            <p:spPr>
              <a:xfrm>
                <a:off x="514028" y="2416820"/>
                <a:ext cx="7776864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The product moment correlation coefficient (PMCC), denoted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, describes the linear correlation between two variables. It can take values between -1 and 1.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F29DD1-7543-4F90-9508-5CC228585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8" y="2416820"/>
                <a:ext cx="7776864" cy="646331"/>
              </a:xfrm>
              <a:prstGeom prst="rect">
                <a:avLst/>
              </a:prstGeom>
              <a:blipFill>
                <a:blip r:embed="rId2"/>
                <a:stretch>
                  <a:fillRect l="-469" t="-3636" r="-234" b="-1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C59668-8F4A-4564-B784-CE104CACC9C9}"/>
              </a:ext>
            </a:extLst>
          </p:cNvPr>
          <p:cNvCxnSpPr/>
          <p:nvPr/>
        </p:nvCxnSpPr>
        <p:spPr>
          <a:xfrm>
            <a:off x="1187624" y="3897052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617E2-32B9-4B37-AE6A-3D367BD1574E}"/>
              </a:ext>
            </a:extLst>
          </p:cNvPr>
          <p:cNvCxnSpPr/>
          <p:nvPr/>
        </p:nvCxnSpPr>
        <p:spPr>
          <a:xfrm>
            <a:off x="4355976" y="3897052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BB5B34-4CEA-42F9-AD57-769C18586488}"/>
              </a:ext>
            </a:extLst>
          </p:cNvPr>
          <p:cNvCxnSpPr/>
          <p:nvPr/>
        </p:nvCxnSpPr>
        <p:spPr>
          <a:xfrm>
            <a:off x="7308304" y="3897234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DCA670-2B52-462B-9113-030163E92484}"/>
              </a:ext>
            </a:extLst>
          </p:cNvPr>
          <p:cNvCxnSpPr>
            <a:cxnSpLocks/>
          </p:cNvCxnSpPr>
          <p:nvPr/>
        </p:nvCxnSpPr>
        <p:spPr>
          <a:xfrm>
            <a:off x="1187624" y="4221088"/>
            <a:ext cx="612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EB7D72-2A04-46D6-8C3C-209E9C3BE08C}"/>
                  </a:ext>
                </a:extLst>
              </p:cNvPr>
              <p:cNvSpPr txBox="1"/>
              <p:nvPr/>
            </p:nvSpPr>
            <p:spPr>
              <a:xfrm>
                <a:off x="3923928" y="3573016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EB7D72-2A04-46D6-8C3C-209E9C3BE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573016"/>
                <a:ext cx="864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26C849-727D-4CAD-B473-6DB96396D40E}"/>
                  </a:ext>
                </a:extLst>
              </p:cNvPr>
              <p:cNvSpPr txBox="1"/>
              <p:nvPr/>
            </p:nvSpPr>
            <p:spPr>
              <a:xfrm>
                <a:off x="6876256" y="3573016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26C849-727D-4CAD-B473-6DB96396D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573016"/>
                <a:ext cx="864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B633AF-643C-4912-B1A0-266FEBD96425}"/>
                  </a:ext>
                </a:extLst>
              </p:cNvPr>
              <p:cNvSpPr txBox="1"/>
              <p:nvPr/>
            </p:nvSpPr>
            <p:spPr>
              <a:xfrm>
                <a:off x="641038" y="3551750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B633AF-643C-4912-B1A0-266FEBD9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8" y="3551750"/>
                <a:ext cx="10081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1C9831-389C-444F-99ED-9F169887221D}"/>
                  </a:ext>
                </a:extLst>
              </p:cNvPr>
              <p:cNvSpPr txBox="1"/>
              <p:nvPr/>
            </p:nvSpPr>
            <p:spPr>
              <a:xfrm>
                <a:off x="1673299" y="6122273"/>
                <a:ext cx="1616147" cy="5770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Rule of thumb: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&lt;−0.7</m:t>
                    </m:r>
                  </m:oMath>
                </a14:m>
                <a:r>
                  <a:rPr lang="en-GB" sz="1050" dirty="0"/>
                  <a:t> or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&gt;0.7</m:t>
                    </m:r>
                  </m:oMath>
                </a14:m>
                <a:r>
                  <a:rPr lang="en-GB" sz="1050" dirty="0"/>
                  <a:t> is considered to be ‘strong’ correlation.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1C9831-389C-444F-99ED-9F169887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99" y="6122273"/>
                <a:ext cx="1616147" cy="577081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DA69F9CD-AF46-44F1-90AE-3794927165DE}"/>
              </a:ext>
            </a:extLst>
          </p:cNvPr>
          <p:cNvSpPr txBox="1"/>
          <p:nvPr/>
        </p:nvSpPr>
        <p:spPr>
          <a:xfrm>
            <a:off x="4491998" y="5998862"/>
            <a:ext cx="3950253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Note that PMCC is only applicable for a </a:t>
            </a:r>
            <a:r>
              <a:rPr lang="en-GB" sz="1050" u="sng" dirty="0"/>
              <a:t>linear</a:t>
            </a:r>
            <a:r>
              <a:rPr lang="en-GB" sz="1050" dirty="0"/>
              <a:t> correlation, i.e. closeness of fit to a linear regression line (i.e. a </a:t>
            </a:r>
            <a:r>
              <a:rPr lang="en-GB" sz="1050" u="sng" dirty="0"/>
              <a:t>straight</a:t>
            </a:r>
            <a:r>
              <a:rPr lang="en-GB" sz="1050" dirty="0"/>
              <a:t> ‘line of best fit’). It may be the data exhibits strong correlation with respect to a different model (e.g. exponential) even when the PMCC is low.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B36A163-BB49-427C-9780-35B9B9F7F107}"/>
              </a:ext>
            </a:extLst>
          </p:cNvPr>
          <p:cNvGrpSpPr/>
          <p:nvPr/>
        </p:nvGrpSpPr>
        <p:grpSpPr>
          <a:xfrm>
            <a:off x="837109" y="4385930"/>
            <a:ext cx="936104" cy="1592220"/>
            <a:chOff x="837109" y="4385930"/>
            <a:chExt cx="936104" cy="159222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48C693A-8372-4EDA-8E19-555F7162FD92}"/>
                </a:ext>
              </a:extLst>
            </p:cNvPr>
            <p:cNvGrpSpPr/>
            <p:nvPr/>
          </p:nvGrpSpPr>
          <p:grpSpPr>
            <a:xfrm>
              <a:off x="837109" y="4673327"/>
              <a:ext cx="936104" cy="1304823"/>
              <a:chOff x="837109" y="4673327"/>
              <a:chExt cx="936104" cy="130482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99F9D09-1CC7-4B38-9E0B-1B27831A8BB9}"/>
                  </a:ext>
                </a:extLst>
              </p:cNvPr>
              <p:cNvCxnSpPr/>
              <p:nvPr/>
            </p:nvCxnSpPr>
            <p:spPr>
              <a:xfrm flipV="1">
                <a:off x="837109" y="4673327"/>
                <a:ext cx="0" cy="792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CE3EE30-3057-4162-A647-51D830710C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109" y="5465415"/>
                <a:ext cx="9361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9EDD2A5-19D0-4B7F-B281-F36510D84F1D}"/>
                  </a:ext>
                </a:extLst>
              </p:cNvPr>
              <p:cNvCxnSpPr/>
              <p:nvPr/>
            </p:nvCxnSpPr>
            <p:spPr>
              <a:xfrm>
                <a:off x="924357" y="4889351"/>
                <a:ext cx="677748" cy="4351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C87045-348B-4F9E-8FA3-019616A181BF}"/>
                  </a:ext>
                </a:extLst>
              </p:cNvPr>
              <p:cNvSpPr/>
              <p:nvPr/>
            </p:nvSpPr>
            <p:spPr>
              <a:xfrm>
                <a:off x="961058" y="4903687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1AC33DE-972C-45EF-B704-7D1EF15AB74B}"/>
                  </a:ext>
                </a:extLst>
              </p:cNvPr>
              <p:cNvSpPr/>
              <p:nvPr/>
            </p:nvSpPr>
            <p:spPr>
              <a:xfrm>
                <a:off x="1052002" y="4966306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7698F7A-8192-456F-8344-E59D9F9E5324}"/>
                  </a:ext>
                </a:extLst>
              </p:cNvPr>
              <p:cNvSpPr/>
              <p:nvPr/>
            </p:nvSpPr>
            <p:spPr>
              <a:xfrm>
                <a:off x="1269157" y="5106913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EE06050-2669-4EB4-B569-701DF2A01CE6}"/>
                  </a:ext>
                </a:extLst>
              </p:cNvPr>
              <p:cNvSpPr/>
              <p:nvPr/>
            </p:nvSpPr>
            <p:spPr>
              <a:xfrm>
                <a:off x="1363623" y="5168224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8914492-B5EF-495F-AEE6-161FCA83728C}"/>
                  </a:ext>
                </a:extLst>
              </p:cNvPr>
              <p:cNvSpPr/>
              <p:nvPr/>
            </p:nvSpPr>
            <p:spPr>
              <a:xfrm>
                <a:off x="1526922" y="5272968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65238A3-8442-4530-B7F6-2F049F53E4F0}"/>
                  </a:ext>
                </a:extLst>
              </p:cNvPr>
              <p:cNvSpPr txBox="1"/>
              <p:nvPr/>
            </p:nvSpPr>
            <p:spPr>
              <a:xfrm>
                <a:off x="875321" y="5547263"/>
                <a:ext cx="7260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Perfect negative</a:t>
                </a:r>
              </a:p>
            </p:txBody>
          </p:sp>
        </p:grpSp>
        <p:sp>
          <p:nvSpPr>
            <p:cNvPr id="84" name="Arrow: Down 83">
              <a:extLst>
                <a:ext uri="{FF2B5EF4-FFF2-40B4-BE49-F238E27FC236}">
                  <a16:creationId xmlns:a16="http://schemas.microsoft.com/office/drawing/2014/main" id="{7981AD6C-49C7-4D54-8134-EBC47E1B06B3}"/>
                </a:ext>
              </a:extLst>
            </p:cNvPr>
            <p:cNvSpPr/>
            <p:nvPr/>
          </p:nvSpPr>
          <p:spPr>
            <a:xfrm rot="10800000">
              <a:off x="1100019" y="4385930"/>
              <a:ext cx="207114" cy="36004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4BE0052-AC7E-496B-AC4D-B21B153CF527}"/>
              </a:ext>
            </a:extLst>
          </p:cNvPr>
          <p:cNvGrpSpPr/>
          <p:nvPr/>
        </p:nvGrpSpPr>
        <p:grpSpPr>
          <a:xfrm>
            <a:off x="1880230" y="4417910"/>
            <a:ext cx="936104" cy="1548494"/>
            <a:chOff x="1880230" y="4417910"/>
            <a:chExt cx="936104" cy="154849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DA8C588-C978-480E-AFAB-83BB33EF70AC}"/>
                </a:ext>
              </a:extLst>
            </p:cNvPr>
            <p:cNvGrpSpPr/>
            <p:nvPr/>
          </p:nvGrpSpPr>
          <p:grpSpPr>
            <a:xfrm>
              <a:off x="1880230" y="4673327"/>
              <a:ext cx="936104" cy="1293077"/>
              <a:chOff x="1880230" y="4673327"/>
              <a:chExt cx="936104" cy="1293077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4407567-5BC8-4AF5-BC2C-1F589334529A}"/>
                  </a:ext>
                </a:extLst>
              </p:cNvPr>
              <p:cNvCxnSpPr/>
              <p:nvPr/>
            </p:nvCxnSpPr>
            <p:spPr>
              <a:xfrm flipV="1">
                <a:off x="1880230" y="4673327"/>
                <a:ext cx="0" cy="792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1C072C5-EB29-45AF-A787-89EB7010F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0230" y="5465415"/>
                <a:ext cx="9361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621050A-3858-43AD-A0A6-F04DC69ED2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7550" y="4759325"/>
                <a:ext cx="568325" cy="590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A6C3E2E-DC45-4A8A-8E0C-16AD4BD72908}"/>
                  </a:ext>
                </a:extLst>
              </p:cNvPr>
              <p:cNvSpPr/>
              <p:nvPr/>
            </p:nvSpPr>
            <p:spPr>
              <a:xfrm>
                <a:off x="2004179" y="4903687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C2B356C-2129-4E88-81E1-36AFAA809EDC}"/>
                  </a:ext>
                </a:extLst>
              </p:cNvPr>
              <p:cNvSpPr/>
              <p:nvPr/>
            </p:nvSpPr>
            <p:spPr>
              <a:xfrm>
                <a:off x="2009398" y="4745961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B75D782-85FC-4146-8978-F82C257740D9}"/>
                  </a:ext>
                </a:extLst>
              </p:cNvPr>
              <p:cNvSpPr/>
              <p:nvPr/>
            </p:nvSpPr>
            <p:spPr>
              <a:xfrm>
                <a:off x="2344028" y="5040238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2733DE4-90D6-4BBB-BE88-DC34628645B9}"/>
                  </a:ext>
                </a:extLst>
              </p:cNvPr>
              <p:cNvSpPr/>
              <p:nvPr/>
            </p:nvSpPr>
            <p:spPr>
              <a:xfrm>
                <a:off x="2479134" y="5138379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317DA5F-7994-427E-9B69-48F6C3E0DA46}"/>
                  </a:ext>
                </a:extLst>
              </p:cNvPr>
              <p:cNvSpPr/>
              <p:nvPr/>
            </p:nvSpPr>
            <p:spPr>
              <a:xfrm>
                <a:off x="2481143" y="5266618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CD21B68-6D36-449A-B9A1-711CF77F1D0D}"/>
                  </a:ext>
                </a:extLst>
              </p:cNvPr>
              <p:cNvSpPr txBox="1"/>
              <p:nvPr/>
            </p:nvSpPr>
            <p:spPr>
              <a:xfrm>
                <a:off x="1967628" y="5535517"/>
                <a:ext cx="7260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Strong negative</a:t>
                </a:r>
              </a:p>
            </p:txBody>
          </p:sp>
        </p:grpSp>
        <p:sp>
          <p:nvSpPr>
            <p:cNvPr id="85" name="Arrow: Down 84">
              <a:extLst>
                <a:ext uri="{FF2B5EF4-FFF2-40B4-BE49-F238E27FC236}">
                  <a16:creationId xmlns:a16="http://schemas.microsoft.com/office/drawing/2014/main" id="{F327BC03-8472-48CD-A5D6-1E6F439C2802}"/>
                </a:ext>
              </a:extLst>
            </p:cNvPr>
            <p:cNvSpPr/>
            <p:nvPr/>
          </p:nvSpPr>
          <p:spPr>
            <a:xfrm rot="10800000">
              <a:off x="2130938" y="4417910"/>
              <a:ext cx="207114" cy="36004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7F80E49-6B3E-42A7-A58C-31E89DD69DEA}"/>
              </a:ext>
            </a:extLst>
          </p:cNvPr>
          <p:cNvGrpSpPr/>
          <p:nvPr/>
        </p:nvGrpSpPr>
        <p:grpSpPr>
          <a:xfrm>
            <a:off x="3827537" y="4365522"/>
            <a:ext cx="1010270" cy="1469504"/>
            <a:chOff x="3827537" y="4365522"/>
            <a:chExt cx="1010270" cy="146950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51B2894-2571-40CC-BE91-D20F73FF8F2F}"/>
                </a:ext>
              </a:extLst>
            </p:cNvPr>
            <p:cNvGrpSpPr/>
            <p:nvPr/>
          </p:nvGrpSpPr>
          <p:grpSpPr>
            <a:xfrm>
              <a:off x="3827537" y="4663146"/>
              <a:ext cx="1010270" cy="1171880"/>
              <a:chOff x="3827537" y="4663146"/>
              <a:chExt cx="1010270" cy="117188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680111E-5895-452D-B27A-488DCFD5C0BD}"/>
                  </a:ext>
                </a:extLst>
              </p:cNvPr>
              <p:cNvCxnSpPr/>
              <p:nvPr/>
            </p:nvCxnSpPr>
            <p:spPr>
              <a:xfrm flipV="1">
                <a:off x="3901703" y="4663146"/>
                <a:ext cx="0" cy="792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72B08E0-11D9-49A4-82A1-B7782BEF3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1703" y="5455234"/>
                <a:ext cx="9361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401D79C-FB6E-4C3E-A908-2D6C72A1D34E}"/>
                  </a:ext>
                </a:extLst>
              </p:cNvPr>
              <p:cNvSpPr/>
              <p:nvPr/>
            </p:nvSpPr>
            <p:spPr>
              <a:xfrm>
                <a:off x="3996767" y="4907390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886F41C-3113-4CC0-9A44-F10C4F931DBE}"/>
                  </a:ext>
                </a:extLst>
              </p:cNvPr>
              <p:cNvSpPr/>
              <p:nvPr/>
            </p:nvSpPr>
            <p:spPr>
              <a:xfrm>
                <a:off x="4107071" y="4743400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D351D68-71E8-41E2-9F67-C1CECF20D9D0}"/>
                  </a:ext>
                </a:extLst>
              </p:cNvPr>
              <p:cNvSpPr/>
              <p:nvPr/>
            </p:nvSpPr>
            <p:spPr>
              <a:xfrm>
                <a:off x="4500899" y="4741716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AEEC33F-1C8D-4EB7-9CD2-791E082525A4}"/>
                  </a:ext>
                </a:extLst>
              </p:cNvPr>
              <p:cNvSpPr/>
              <p:nvPr/>
            </p:nvSpPr>
            <p:spPr>
              <a:xfrm>
                <a:off x="4257489" y="5181998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23F27F2-5A05-4D2E-BED7-4AC3CC238103}"/>
                  </a:ext>
                </a:extLst>
              </p:cNvPr>
              <p:cNvSpPr/>
              <p:nvPr/>
            </p:nvSpPr>
            <p:spPr>
              <a:xfrm>
                <a:off x="4585166" y="5250087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EFA7399-AD36-45CF-838A-CAA86A170036}"/>
                  </a:ext>
                </a:extLst>
              </p:cNvPr>
              <p:cNvSpPr/>
              <p:nvPr/>
            </p:nvSpPr>
            <p:spPr>
              <a:xfrm>
                <a:off x="4437508" y="4999997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5FE9E36-F55F-4C0C-82F2-C2839818BE6F}"/>
                  </a:ext>
                </a:extLst>
              </p:cNvPr>
              <p:cNvSpPr/>
              <p:nvPr/>
            </p:nvSpPr>
            <p:spPr>
              <a:xfrm>
                <a:off x="4666698" y="4869996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1C552F2-93E9-4A0F-82C2-F8253D332650}"/>
                  </a:ext>
                </a:extLst>
              </p:cNvPr>
              <p:cNvSpPr/>
              <p:nvPr/>
            </p:nvSpPr>
            <p:spPr>
              <a:xfrm>
                <a:off x="4162247" y="4974772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BF4E15D-EF0C-4BE7-A686-23408A519641}"/>
                  </a:ext>
                </a:extLst>
              </p:cNvPr>
              <p:cNvSpPr/>
              <p:nvPr/>
            </p:nvSpPr>
            <p:spPr>
              <a:xfrm>
                <a:off x="4007588" y="5226958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E6A2652-7AC0-45A3-B35E-222E8169FEB7}"/>
                  </a:ext>
                </a:extLst>
              </p:cNvPr>
              <p:cNvSpPr/>
              <p:nvPr/>
            </p:nvSpPr>
            <p:spPr>
              <a:xfrm>
                <a:off x="4349320" y="5317469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76862DA-90AA-44BF-AC3E-E36724B1FF27}"/>
                  </a:ext>
                </a:extLst>
              </p:cNvPr>
              <p:cNvSpPr txBox="1"/>
              <p:nvPr/>
            </p:nvSpPr>
            <p:spPr>
              <a:xfrm>
                <a:off x="3827537" y="5573416"/>
                <a:ext cx="1007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No correlation</a:t>
                </a:r>
              </a:p>
            </p:txBody>
          </p:sp>
        </p:grpSp>
        <p:sp>
          <p:nvSpPr>
            <p:cNvPr id="86" name="Arrow: Down 85">
              <a:extLst>
                <a:ext uri="{FF2B5EF4-FFF2-40B4-BE49-F238E27FC236}">
                  <a16:creationId xmlns:a16="http://schemas.microsoft.com/office/drawing/2014/main" id="{165F69F6-5F78-4B17-A083-A3AC13AA4741}"/>
                </a:ext>
              </a:extLst>
            </p:cNvPr>
            <p:cNvSpPr/>
            <p:nvPr/>
          </p:nvSpPr>
          <p:spPr>
            <a:xfrm rot="10800000">
              <a:off x="4266398" y="4365522"/>
              <a:ext cx="207114" cy="36004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F80B09A-F13D-4904-9338-BEC73813BE46}"/>
              </a:ext>
            </a:extLst>
          </p:cNvPr>
          <p:cNvGrpSpPr/>
          <p:nvPr/>
        </p:nvGrpSpPr>
        <p:grpSpPr>
          <a:xfrm>
            <a:off x="4954116" y="4404676"/>
            <a:ext cx="936104" cy="1557842"/>
            <a:chOff x="4954116" y="4404676"/>
            <a:chExt cx="936104" cy="1557842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C4A023-FFDA-4458-B743-E0818051B30B}"/>
                </a:ext>
              </a:extLst>
            </p:cNvPr>
            <p:cNvGrpSpPr/>
            <p:nvPr/>
          </p:nvGrpSpPr>
          <p:grpSpPr>
            <a:xfrm>
              <a:off x="4954116" y="4547134"/>
              <a:ext cx="936104" cy="1415384"/>
              <a:chOff x="4954116" y="4547134"/>
              <a:chExt cx="936104" cy="1415384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F58CCC9-4DBD-4133-9A40-BC27D033D007}"/>
                  </a:ext>
                </a:extLst>
              </p:cNvPr>
              <p:cNvCxnSpPr/>
              <p:nvPr/>
            </p:nvCxnSpPr>
            <p:spPr>
              <a:xfrm flipV="1">
                <a:off x="4954116" y="4657380"/>
                <a:ext cx="0" cy="792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ECF1474-AEE1-4695-95B9-B52E54B80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116" y="5449468"/>
                <a:ext cx="9361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49E26D2-A785-4CB1-8282-70317E4181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7305" y="4722496"/>
                <a:ext cx="693420" cy="4419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A0DC844-DECD-49FE-8151-CF89F9AB2367}"/>
                  </a:ext>
                </a:extLst>
              </p:cNvPr>
              <p:cNvSpPr/>
              <p:nvPr/>
            </p:nvSpPr>
            <p:spPr>
              <a:xfrm>
                <a:off x="5169505" y="5002040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BB267E-99C0-4A21-9904-B30733194B89}"/>
                  </a:ext>
                </a:extLst>
              </p:cNvPr>
              <p:cNvSpPr/>
              <p:nvPr/>
            </p:nvSpPr>
            <p:spPr>
              <a:xfrm>
                <a:off x="5647164" y="4547134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CE11C5B-1340-4274-BC3A-CDCB48B93392}"/>
                  </a:ext>
                </a:extLst>
              </p:cNvPr>
              <p:cNvSpPr/>
              <p:nvPr/>
            </p:nvSpPr>
            <p:spPr>
              <a:xfrm>
                <a:off x="5417914" y="5024291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27C42CD-6EB4-4F9F-9682-AE2A25D8E64F}"/>
                  </a:ext>
                </a:extLst>
              </p:cNvPr>
              <p:cNvSpPr/>
              <p:nvPr/>
            </p:nvSpPr>
            <p:spPr>
              <a:xfrm>
                <a:off x="5141540" y="5290072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85B10F-969D-4E79-94C3-8330F8369F45}"/>
                  </a:ext>
                </a:extLst>
              </p:cNvPr>
              <p:cNvSpPr/>
              <p:nvPr/>
            </p:nvSpPr>
            <p:spPr>
              <a:xfrm>
                <a:off x="5675679" y="4985241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B34AC73-74D6-4F92-8912-BD92FE6792A4}"/>
                  </a:ext>
                </a:extLst>
              </p:cNvPr>
              <p:cNvSpPr txBox="1"/>
              <p:nvPr/>
            </p:nvSpPr>
            <p:spPr>
              <a:xfrm>
                <a:off x="4994264" y="5531631"/>
                <a:ext cx="8550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Weak positive</a:t>
                </a:r>
              </a:p>
            </p:txBody>
          </p:sp>
        </p:grpSp>
        <p:sp>
          <p:nvSpPr>
            <p:cNvPr id="87" name="Arrow: Down 86">
              <a:extLst>
                <a:ext uri="{FF2B5EF4-FFF2-40B4-BE49-F238E27FC236}">
                  <a16:creationId xmlns:a16="http://schemas.microsoft.com/office/drawing/2014/main" id="{D41D1DCF-EB6E-482E-90D2-8AB7FDA8B88E}"/>
                </a:ext>
              </a:extLst>
            </p:cNvPr>
            <p:cNvSpPr/>
            <p:nvPr/>
          </p:nvSpPr>
          <p:spPr>
            <a:xfrm rot="10800000">
              <a:off x="5181848" y="4404676"/>
              <a:ext cx="207114" cy="36004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2B7BCC4-A215-4ED8-9FC1-BF12F6738688}"/>
              </a:ext>
            </a:extLst>
          </p:cNvPr>
          <p:cNvGrpSpPr/>
          <p:nvPr/>
        </p:nvGrpSpPr>
        <p:grpSpPr>
          <a:xfrm>
            <a:off x="6806358" y="4350986"/>
            <a:ext cx="936104" cy="1607906"/>
            <a:chOff x="6806358" y="4350986"/>
            <a:chExt cx="936104" cy="160790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BE73982-C931-4D11-95F6-AD9CBC607728}"/>
                </a:ext>
              </a:extLst>
            </p:cNvPr>
            <p:cNvGrpSpPr/>
            <p:nvPr/>
          </p:nvGrpSpPr>
          <p:grpSpPr>
            <a:xfrm>
              <a:off x="6806358" y="4631055"/>
              <a:ext cx="936104" cy="1327837"/>
              <a:chOff x="6806358" y="4631055"/>
              <a:chExt cx="936104" cy="1327837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8490BA80-F8B3-4E57-BC2C-4D26089E8F6C}"/>
                  </a:ext>
                </a:extLst>
              </p:cNvPr>
              <p:cNvCxnSpPr/>
              <p:nvPr/>
            </p:nvCxnSpPr>
            <p:spPr>
              <a:xfrm flipV="1">
                <a:off x="6806358" y="4672620"/>
                <a:ext cx="0" cy="792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1CB0059-8818-456D-8327-0FB366A51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6358" y="5464708"/>
                <a:ext cx="9361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914E02D-92A3-4BF8-8E48-66A1952ECA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51345" y="4631055"/>
                <a:ext cx="693420" cy="6629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3A987E9-F9F4-4143-AA36-ED40FEA9B0A6}"/>
                  </a:ext>
                </a:extLst>
              </p:cNvPr>
              <p:cNvSpPr/>
              <p:nvPr/>
            </p:nvSpPr>
            <p:spPr>
              <a:xfrm>
                <a:off x="7050322" y="5131580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6BD457E-67AB-428B-813D-638239552061}"/>
                  </a:ext>
                </a:extLst>
              </p:cNvPr>
              <p:cNvSpPr/>
              <p:nvPr/>
            </p:nvSpPr>
            <p:spPr>
              <a:xfrm>
                <a:off x="7573225" y="4631430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98CC173-E9C5-409E-9989-5F600C462C3D}"/>
                  </a:ext>
                </a:extLst>
              </p:cNvPr>
              <p:cNvSpPr/>
              <p:nvPr/>
            </p:nvSpPr>
            <p:spPr>
              <a:xfrm>
                <a:off x="7193956" y="4991906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E576CC6-0A9B-492A-9B09-F034F9C67022}"/>
                  </a:ext>
                </a:extLst>
              </p:cNvPr>
              <p:cNvSpPr/>
              <p:nvPr/>
            </p:nvSpPr>
            <p:spPr>
              <a:xfrm>
                <a:off x="6950920" y="5224350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731A015-5732-4D46-9669-698317EBC2A9}"/>
                  </a:ext>
                </a:extLst>
              </p:cNvPr>
              <p:cNvSpPr/>
              <p:nvPr/>
            </p:nvSpPr>
            <p:spPr>
              <a:xfrm>
                <a:off x="7482678" y="4714731"/>
                <a:ext cx="72008" cy="673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C339846-7AFE-44A7-AEE6-675D7A151C25}"/>
                  </a:ext>
                </a:extLst>
              </p:cNvPr>
              <p:cNvSpPr txBox="1"/>
              <p:nvPr/>
            </p:nvSpPr>
            <p:spPr>
              <a:xfrm>
                <a:off x="6866945" y="5528005"/>
                <a:ext cx="7260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Perfect positive</a:t>
                </a:r>
              </a:p>
            </p:txBody>
          </p:sp>
        </p:grpSp>
        <p:sp>
          <p:nvSpPr>
            <p:cNvPr id="88" name="Arrow: Down 87">
              <a:extLst>
                <a:ext uri="{FF2B5EF4-FFF2-40B4-BE49-F238E27FC236}">
                  <a16:creationId xmlns:a16="http://schemas.microsoft.com/office/drawing/2014/main" id="{B5F941AD-6986-442B-85F2-A24E85348130}"/>
                </a:ext>
              </a:extLst>
            </p:cNvPr>
            <p:cNvSpPr/>
            <p:nvPr/>
          </p:nvSpPr>
          <p:spPr>
            <a:xfrm rot="10800000">
              <a:off x="7193956" y="4350986"/>
              <a:ext cx="207114" cy="36004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8134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5" grpId="0"/>
      <p:bldP spid="16" grpId="0"/>
      <p:bldP spid="77" grpId="0" animBg="1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CE0F2E-AEAC-4834-A4C3-9F24CA3E0904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>
                  <a:extLst>
                    <a:ext uri="{FF2B5EF4-FFF2-40B4-BE49-F238E27FC236}">
                      <a16:creationId xmlns:a16="http://schemas.microsoft.com/office/drawing/2014/main" id="{6C9EE0F4-B0CB-4A41-95C4-9C5B44296CDA}"/>
                    </a:ext>
                  </a:extLst>
                </p:cNvPr>
                <p:cNvSpPr txBox="1"/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3200" dirty="0">
                      <a:latin typeface="+mj-lt"/>
                    </a:rPr>
                    <a:t>Calculating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GB" sz="3200" dirty="0"/>
                    <a:t> on your calculator</a:t>
                  </a:r>
                </a:p>
              </p:txBody>
            </p:sp>
          </mc:Choice>
          <mc:Fallback xmlns="">
            <p:sp>
              <p:nvSpPr>
                <p:cNvPr id="3" name="TextBox 32">
                  <a:extLst>
                    <a:ext uri="{FF2B5EF4-FFF2-40B4-BE49-F238E27FC236}">
                      <a16:creationId xmlns:a16="http://schemas.microsoft.com/office/drawing/2014/main" id="{6C9EE0F4-B0CB-4A41-95C4-9C5B44296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blipFill>
                  <a:blip r:embed="rId2"/>
                  <a:stretch>
                    <a:fillRect t="-12245" b="-316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746A1A9-3ECA-4B44-9489-B21362AF07C6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DF5213-41F6-4E08-849A-B054AFA3EF3D}"/>
                  </a:ext>
                </a:extLst>
              </p:cNvPr>
              <p:cNvSpPr txBox="1"/>
              <p:nvPr/>
            </p:nvSpPr>
            <p:spPr>
              <a:xfrm>
                <a:off x="291630" y="791762"/>
                <a:ext cx="82809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You must have a calculator that is capable of calculating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directly: in the A Level 2017+ syllabus you are no longer required to use formulae to calculate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DF5213-41F6-4E08-849A-B054AFA3E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30" y="791762"/>
                <a:ext cx="8280920" cy="646331"/>
              </a:xfrm>
              <a:prstGeom prst="rect">
                <a:avLst/>
              </a:prstGeom>
              <a:blipFill>
                <a:blip r:embed="rId3"/>
                <a:stretch>
                  <a:fillRect l="-663" t="-5660" r="-884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5BB2307-8EDB-4435-9EBE-56DAC14CC6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590105"/>
                  </p:ext>
                </p:extLst>
              </p:nvPr>
            </p:nvGraphicFramePr>
            <p:xfrm>
              <a:off x="324622" y="2139238"/>
              <a:ext cx="619616" cy="15240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098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9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98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5867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3555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5BB2307-8EDB-4435-9EBE-56DAC14CC6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590105"/>
                  </p:ext>
                </p:extLst>
              </p:nvPr>
            </p:nvGraphicFramePr>
            <p:xfrm>
              <a:off x="324622" y="2139238"/>
              <a:ext cx="619616" cy="15240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098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9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2000" r="-109804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961" t="-2000" r="-9804" b="-4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362FCB6-6F88-4A01-9F8A-308A91C76AA0}"/>
              </a:ext>
            </a:extLst>
          </p:cNvPr>
          <p:cNvSpPr txBox="1"/>
          <p:nvPr/>
        </p:nvSpPr>
        <p:spPr>
          <a:xfrm>
            <a:off x="4211048" y="2059790"/>
            <a:ext cx="416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The following instructions are for the Casio </a:t>
            </a:r>
            <a:r>
              <a:rPr lang="en-GB" sz="1400" b="1" dirty="0" err="1"/>
              <a:t>ClassWiz</a:t>
            </a:r>
            <a:r>
              <a:rPr lang="en-GB" sz="1400" b="1" dirty="0"/>
              <a:t>.</a:t>
            </a:r>
          </a:p>
          <a:p>
            <a:r>
              <a:rPr lang="en-GB" sz="1400" dirty="0"/>
              <a:t>Press MODE then select ‘Statistics’.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8DEDCF-FC9F-4615-A066-907E1175CA3A}"/>
                  </a:ext>
                </a:extLst>
              </p:cNvPr>
              <p:cNvSpPr txBox="1"/>
              <p:nvPr/>
            </p:nvSpPr>
            <p:spPr>
              <a:xfrm>
                <a:off x="4192601" y="4227192"/>
                <a:ext cx="447316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/>
                  <a:t>While entering data, press OPTN then choose “Regression </a:t>
                </a:r>
                <a:r>
                  <a:rPr lang="en-GB" sz="1300" dirty="0" err="1"/>
                  <a:t>Calc</a:t>
                </a:r>
                <a:r>
                  <a:rPr lang="en-GB" sz="1300" dirty="0"/>
                  <a:t>” to obtain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300" dirty="0"/>
                  <a:t> (i.e. the coefficients of your line of best fit and the PMCC).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300" dirty="0"/>
                  <a:t> and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300" dirty="0"/>
                  <a:t> would give you the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300" dirty="0"/>
                  <a:t>-intercept and gradient of the regression line (but not required in this chapter).</a:t>
                </a:r>
              </a:p>
              <a:p>
                <a:endParaRPr lang="en-GB" sz="1300" dirty="0"/>
              </a:p>
              <a:p>
                <a:r>
                  <a:rPr lang="en-GB" sz="1300" dirty="0"/>
                  <a:t>Pressing AC allows you to construct a statistical calculation yourself. In OPTN, there is an additional ‘Regression’ menu allowing you to insert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300" dirty="0"/>
                  <a:t> into your calculation.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8DEDCF-FC9F-4615-A066-907E1175C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601" y="4227192"/>
                <a:ext cx="4473160" cy="1692771"/>
              </a:xfrm>
              <a:prstGeom prst="rect">
                <a:avLst/>
              </a:prstGeom>
              <a:blipFill>
                <a:blip r:embed="rId5"/>
                <a:stretch>
                  <a:fillRect l="-272" t="-360" r="-545"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hlinkClick r:id="rId6" action="ppaction://hlinksldjump"/>
            <a:extLst>
              <a:ext uri="{FF2B5EF4-FFF2-40B4-BE49-F238E27FC236}">
                <a16:creationId xmlns:a16="http://schemas.microsoft.com/office/drawing/2014/main" id="{A3028D4B-076A-4B4E-922A-809581799D34}"/>
              </a:ext>
            </a:extLst>
          </p:cNvPr>
          <p:cNvSpPr/>
          <p:nvPr/>
        </p:nvSpPr>
        <p:spPr>
          <a:xfrm>
            <a:off x="1341134" y="2096135"/>
            <a:ext cx="2671663" cy="50987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A27F4C-27CF-4CE4-AADD-CD86B0365A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9560" y="2187243"/>
            <a:ext cx="685057" cy="3895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8F3B01-F8E0-4069-B31E-D0CDF14A7B30}"/>
              </a:ext>
            </a:extLst>
          </p:cNvPr>
          <p:cNvSpPr txBox="1"/>
          <p:nvPr/>
        </p:nvSpPr>
        <p:spPr>
          <a:xfrm>
            <a:off x="2069522" y="2183503"/>
            <a:ext cx="139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6: Statistics</a:t>
            </a:r>
          </a:p>
        </p:txBody>
      </p:sp>
      <p:sp>
        <p:nvSpPr>
          <p:cNvPr id="14" name="Rectangle 13">
            <a:hlinkClick r:id="" action="ppaction://noaction"/>
            <a:extLst>
              <a:ext uri="{FF2B5EF4-FFF2-40B4-BE49-F238E27FC236}">
                <a16:creationId xmlns:a16="http://schemas.microsoft.com/office/drawing/2014/main" id="{54A91C13-6C7C-4A23-9E82-5EE22C44B994}"/>
              </a:ext>
            </a:extLst>
          </p:cNvPr>
          <p:cNvSpPr/>
          <p:nvPr/>
        </p:nvSpPr>
        <p:spPr>
          <a:xfrm>
            <a:off x="1324273" y="2107341"/>
            <a:ext cx="2671663" cy="549268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C448560-B240-48A8-BDF1-43447A1B2F02}"/>
                  </a:ext>
                </a:extLst>
              </p:cNvPr>
              <p:cNvSpPr/>
              <p:nvPr/>
            </p:nvSpPr>
            <p:spPr>
              <a:xfrm>
                <a:off x="1324273" y="2720830"/>
                <a:ext cx="2671663" cy="509879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C448560-B240-48A8-BDF1-43447A1B2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73" y="2720830"/>
                <a:ext cx="2671663" cy="5098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8685B9-23B6-4E76-AD9C-5F514B022E47}"/>
                  </a:ext>
                </a:extLst>
              </p:cNvPr>
              <p:cNvSpPr txBox="1"/>
              <p:nvPr/>
            </p:nvSpPr>
            <p:spPr>
              <a:xfrm>
                <a:off x="4213115" y="2711218"/>
                <a:ext cx="3359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We want to measure </a:t>
                </a:r>
                <a:r>
                  <a:rPr lang="en-GB" sz="1400" b="1" dirty="0"/>
                  <a:t>linear</a:t>
                </a:r>
                <a:r>
                  <a:rPr lang="en-GB" sz="1400" dirty="0"/>
                  <a:t> correlation, so select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8685B9-23B6-4E76-AD9C-5F514B02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115" y="2711218"/>
                <a:ext cx="3359021" cy="523220"/>
              </a:xfrm>
              <a:prstGeom prst="rect">
                <a:avLst/>
              </a:prstGeom>
              <a:blipFill>
                <a:blip r:embed="rId10"/>
                <a:stretch>
                  <a:fillRect l="-544"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hlinkClick r:id="" action="ppaction://noaction"/>
            <a:extLst>
              <a:ext uri="{FF2B5EF4-FFF2-40B4-BE49-F238E27FC236}">
                <a16:creationId xmlns:a16="http://schemas.microsoft.com/office/drawing/2014/main" id="{ED9619EF-29FE-4036-AD52-58CF8936E7D9}"/>
              </a:ext>
            </a:extLst>
          </p:cNvPr>
          <p:cNvSpPr/>
          <p:nvPr/>
        </p:nvSpPr>
        <p:spPr>
          <a:xfrm>
            <a:off x="1341133" y="3408298"/>
            <a:ext cx="2671663" cy="50987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Entry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F9D6B8-BC5F-42BD-8F08-C53F09DADBF3}"/>
                  </a:ext>
                </a:extLst>
              </p:cNvPr>
              <p:cNvSpPr txBox="1"/>
              <p:nvPr/>
            </p:nvSpPr>
            <p:spPr>
              <a:xfrm>
                <a:off x="4213115" y="3323573"/>
                <a:ext cx="366062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Enter each of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values in the table on the left, press = after each input. Use the arrow keys to get to the top of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 column.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F9D6B8-BC5F-42BD-8F08-C53F09DAD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115" y="3323573"/>
                <a:ext cx="3660620" cy="738664"/>
              </a:xfrm>
              <a:prstGeom prst="rect">
                <a:avLst/>
              </a:prstGeom>
              <a:blipFill>
                <a:blip r:embed="rId11"/>
                <a:stretch>
                  <a:fillRect l="-499" t="-1653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hlinkClick r:id="" action="ppaction://noaction"/>
            <a:extLst>
              <a:ext uri="{FF2B5EF4-FFF2-40B4-BE49-F238E27FC236}">
                <a16:creationId xmlns:a16="http://schemas.microsoft.com/office/drawing/2014/main" id="{56242899-CB13-4504-98AF-5818616A6009}"/>
              </a:ext>
            </a:extLst>
          </p:cNvPr>
          <p:cNvSpPr/>
          <p:nvPr/>
        </p:nvSpPr>
        <p:spPr>
          <a:xfrm>
            <a:off x="1341133" y="4264361"/>
            <a:ext cx="2671663" cy="50987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PMCC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567669-92DD-4E43-BDE3-7B102589F766}"/>
                  </a:ext>
                </a:extLst>
              </p:cNvPr>
              <p:cNvSpPr txBox="1"/>
              <p:nvPr/>
            </p:nvSpPr>
            <p:spPr>
              <a:xfrm>
                <a:off x="2572668" y="6194896"/>
                <a:ext cx="374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You should obtain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𝟖𝟔𝟖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567669-92DD-4E43-BDE3-7B102589F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668" y="6194896"/>
                <a:ext cx="3744416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02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9C6914-F3D6-422A-8E9D-F7693544EE1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C5113F8-FCEA-43EE-A4A1-C00AA013DD28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BF343F5-E554-4E6D-B0B4-8535E90AAE0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EE5F78-CB01-4A35-A3A3-0DC579254684}"/>
                  </a:ext>
                </a:extLst>
              </p:cNvPr>
              <p:cNvSpPr txBox="1"/>
              <p:nvPr/>
            </p:nvSpPr>
            <p:spPr>
              <a:xfrm>
                <a:off x="355426" y="794182"/>
                <a:ext cx="8136904" cy="280076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From the large data set, the daily mean windspeed,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sz="1600" dirty="0"/>
                  <a:t> knots, and the daily maximum gust,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600" dirty="0"/>
                  <a:t> knots, were recorded for the first 10 days in September in </a:t>
                </a:r>
                <a:r>
                  <a:rPr lang="en-GB" sz="1600" dirty="0" err="1"/>
                  <a:t>Hurn</a:t>
                </a:r>
                <a:r>
                  <a:rPr lang="en-GB" sz="1600" dirty="0"/>
                  <a:t> in 1987.</a:t>
                </a:r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pPr marL="342900" indent="-342900">
                  <a:buAutoNum type="alphaLcPeriod"/>
                </a:pPr>
                <a:r>
                  <a:rPr lang="en-GB" sz="1600" dirty="0"/>
                  <a:t>State the meaning of n/a in the table above.</a:t>
                </a:r>
              </a:p>
              <a:p>
                <a:pPr marL="342900" indent="-342900">
                  <a:buAutoNum type="alphaLcPeriod"/>
                </a:pPr>
                <a:r>
                  <a:rPr lang="en-GB" sz="1600" dirty="0"/>
                  <a:t>Calculate the product moment correlation coefficient for the remaining 8 days.</a:t>
                </a:r>
              </a:p>
              <a:p>
                <a:pPr marL="342900" indent="-342900">
                  <a:buAutoNum type="alphaLcPeriod"/>
                </a:pPr>
                <a:r>
                  <a:rPr lang="en-GB" sz="1600" dirty="0"/>
                  <a:t>With reference to your answer to part b, comment on the suitability of a linear regression model for these data.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EE5F78-CB01-4A35-A3A3-0DC579254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26" y="794182"/>
                <a:ext cx="8136904" cy="2800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D1E9324-D3A3-45DA-9A35-2350A1AF43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112406"/>
                  </p:ext>
                </p:extLst>
              </p:nvPr>
            </p:nvGraphicFramePr>
            <p:xfrm>
              <a:off x="577652" y="1475477"/>
              <a:ext cx="7235588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98918">
                      <a:extLst>
                        <a:ext uri="{9D8B030D-6E8A-4147-A177-3AD203B41FA5}">
                          <a16:colId xmlns:a16="http://schemas.microsoft.com/office/drawing/2014/main" val="4049874319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896385437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1766743708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414325283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3055623590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395758695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4290811396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106422620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2674378869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3438368462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1830736831"/>
                        </a:ext>
                      </a:extLst>
                    </a:gridCol>
                  </a:tblGrid>
                  <a:tr h="252368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Day of month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09119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4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1344741"/>
                      </a:ext>
                    </a:extLst>
                  </a:tr>
                  <a:tr h="1619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8326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D1E9324-D3A3-45DA-9A35-2350A1AF43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112406"/>
                  </p:ext>
                </p:extLst>
              </p:nvPr>
            </p:nvGraphicFramePr>
            <p:xfrm>
              <a:off x="577652" y="1475477"/>
              <a:ext cx="7235588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98918">
                      <a:extLst>
                        <a:ext uri="{9D8B030D-6E8A-4147-A177-3AD203B41FA5}">
                          <a16:colId xmlns:a16="http://schemas.microsoft.com/office/drawing/2014/main" val="4049874319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896385437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1766743708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414325283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3055623590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395758695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4290811396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106422620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2674378869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3438368462"/>
                        </a:ext>
                      </a:extLst>
                    </a:gridCol>
                    <a:gridCol w="573667">
                      <a:extLst>
                        <a:ext uri="{9D8B030D-6E8A-4147-A177-3AD203B41FA5}">
                          <a16:colId xmlns:a16="http://schemas.microsoft.com/office/drawing/2014/main" val="183073683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Day of month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09119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7" t="-101961" r="-383740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13447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7" t="-206000" r="-3837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8326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3228AA-1BCF-4E23-BBCB-C7C8BD9A8740}"/>
                  </a:ext>
                </a:extLst>
              </p:cNvPr>
              <p:cNvSpPr txBox="1"/>
              <p:nvPr/>
            </p:nvSpPr>
            <p:spPr>
              <a:xfrm>
                <a:off x="869876" y="3992364"/>
                <a:ext cx="58326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Data on daily maximum gust is not available for these days.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=0.9533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is close to 1 so there is a strong positive correlation between daily mean windspeed and daily maximum gust. This means that the data points lie close to a straight line, so a linear regression model is suitable.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3228AA-1BCF-4E23-BBCB-C7C8BD9A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76" y="3992364"/>
                <a:ext cx="5832648" cy="2308324"/>
              </a:xfrm>
              <a:prstGeom prst="rect">
                <a:avLst/>
              </a:prstGeom>
              <a:blipFill>
                <a:blip r:embed="rId4"/>
                <a:stretch>
                  <a:fillRect l="-941" t="-1583" r="-1046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E1A62F9-FFEF-4B04-86EC-BD550ED1DB4D}"/>
              </a:ext>
            </a:extLst>
          </p:cNvPr>
          <p:cNvSpPr/>
          <p:nvPr/>
        </p:nvSpPr>
        <p:spPr>
          <a:xfrm>
            <a:off x="510075" y="4074652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8B652-9B90-4AA9-BC2B-CF263CC73107}"/>
              </a:ext>
            </a:extLst>
          </p:cNvPr>
          <p:cNvSpPr/>
          <p:nvPr/>
        </p:nvSpPr>
        <p:spPr>
          <a:xfrm>
            <a:off x="510075" y="4586215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C7B030-E8C7-4CE3-A00E-E4A3A43413D9}"/>
              </a:ext>
            </a:extLst>
          </p:cNvPr>
          <p:cNvSpPr/>
          <p:nvPr/>
        </p:nvSpPr>
        <p:spPr>
          <a:xfrm>
            <a:off x="510075" y="5160899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2F923A-BED6-4555-B139-684AF1ED5D27}"/>
              </a:ext>
            </a:extLst>
          </p:cNvPr>
          <p:cNvSpPr/>
          <p:nvPr/>
        </p:nvSpPr>
        <p:spPr>
          <a:xfrm>
            <a:off x="726098" y="4074652"/>
            <a:ext cx="6068107" cy="3624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69B9AF-FFE4-491A-9A1B-44B1F08A5F32}"/>
              </a:ext>
            </a:extLst>
          </p:cNvPr>
          <p:cNvSpPr/>
          <p:nvPr/>
        </p:nvSpPr>
        <p:spPr>
          <a:xfrm>
            <a:off x="726098" y="4581000"/>
            <a:ext cx="6068107" cy="3624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C2F926-B226-4C5A-A83A-242B6F8AF850}"/>
              </a:ext>
            </a:extLst>
          </p:cNvPr>
          <p:cNvSpPr/>
          <p:nvPr/>
        </p:nvSpPr>
        <p:spPr>
          <a:xfrm>
            <a:off x="726098" y="5159644"/>
            <a:ext cx="6068107" cy="1223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94A775-7AC0-4199-A0A5-BEC565FFA3E7}"/>
                  </a:ext>
                </a:extLst>
              </p:cNvPr>
              <p:cNvSpPr txBox="1"/>
              <p:nvPr/>
            </p:nvSpPr>
            <p:spPr>
              <a:xfrm>
                <a:off x="7092280" y="4093384"/>
                <a:ext cx="1942976" cy="246221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This is a common exam question. The important bit is </a:t>
                </a:r>
                <a:r>
                  <a:rPr lang="en-GB" sz="1400" b="1" u="sng" dirty="0"/>
                  <a:t>evaluating the suitability of the chosen model</a:t>
                </a:r>
                <a:r>
                  <a:rPr lang="en-GB" sz="1400" dirty="0"/>
                  <a:t> (in this case a linear regression model, i.e. line of best fit).  The closer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400" dirty="0"/>
                  <a:t> is to 1 or to -1, the more suitable this linear regression model.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94A775-7AC0-4199-A0A5-BEC565FFA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4093384"/>
                <a:ext cx="1942976" cy="2462213"/>
              </a:xfrm>
              <a:prstGeom prst="rect">
                <a:avLst/>
              </a:prstGeom>
              <a:blipFill>
                <a:blip r:embed="rId5"/>
                <a:stretch>
                  <a:fillRect l="-310" r="-1858" b="-12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937D0D-13E8-40BB-8EBE-0D2C288582D2}"/>
              </a:ext>
            </a:extLst>
          </p:cNvPr>
          <p:cNvCxnSpPr/>
          <p:nvPr/>
        </p:nvCxnSpPr>
        <p:spPr>
          <a:xfrm flipH="1">
            <a:off x="6876256" y="5445224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5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Exponential Regression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V="1">
            <a:off x="1763688" y="908720"/>
            <a:ext cx="0" cy="2808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763688" y="3717032"/>
            <a:ext cx="468052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44208" y="357301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Time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573016"/>
                <a:ext cx="144016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39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3528" y="1666545"/>
                <a:ext cx="1440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Rabbit population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𝑦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66545"/>
                <a:ext cx="144016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3390" t="-3289" b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655676" y="3295678"/>
            <a:ext cx="216024" cy="216024"/>
            <a:chOff x="3347864" y="2780928"/>
            <a:chExt cx="216024" cy="21602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436546" y="3134326"/>
            <a:ext cx="216024" cy="216024"/>
            <a:chOff x="3347864" y="2780928"/>
            <a:chExt cx="216024" cy="216024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337497" y="2942799"/>
            <a:ext cx="216024" cy="216024"/>
            <a:chOff x="3347864" y="2780928"/>
            <a:chExt cx="216024" cy="216024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103948" y="2263552"/>
            <a:ext cx="216024" cy="216024"/>
            <a:chOff x="3347864" y="2780928"/>
            <a:chExt cx="216024" cy="21602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791037" y="1612512"/>
            <a:ext cx="216024" cy="216024"/>
            <a:chOff x="3347864" y="2780928"/>
            <a:chExt cx="216024" cy="216024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485886" y="746331"/>
            <a:ext cx="216024" cy="216024"/>
            <a:chOff x="3347864" y="2780928"/>
            <a:chExt cx="216024" cy="216024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2453" y="4149404"/>
                <a:ext cx="80648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For some variables, e.g. population with time, it may be more appropriate to use an </a:t>
                </a:r>
                <a:r>
                  <a:rPr lang="en-GB" b="1" dirty="0"/>
                  <a:t>exponential</a:t>
                </a:r>
                <a:r>
                  <a:rPr lang="en-GB" dirty="0"/>
                  <a:t> equation,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are constants we need to fix to best match the data.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3" y="4149404"/>
                <a:ext cx="8064896" cy="923330"/>
              </a:xfrm>
              <a:prstGeom prst="rect">
                <a:avLst/>
              </a:prstGeom>
              <a:blipFill>
                <a:blip r:embed="rId4"/>
                <a:stretch>
                  <a:fillRect l="-605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/>
          <p:cNvSpPr/>
          <p:nvPr/>
        </p:nvSpPr>
        <p:spPr>
          <a:xfrm>
            <a:off x="1765005" y="733647"/>
            <a:ext cx="3902148" cy="2668772"/>
          </a:xfrm>
          <a:custGeom>
            <a:avLst/>
            <a:gdLst>
              <a:gd name="connsiteX0" fmla="*/ 0 w 3902148"/>
              <a:gd name="connsiteY0" fmla="*/ 2668772 h 2668772"/>
              <a:gd name="connsiteX1" fmla="*/ 1424762 w 3902148"/>
              <a:gd name="connsiteY1" fmla="*/ 2339162 h 2668772"/>
              <a:gd name="connsiteX2" fmla="*/ 2509283 w 3902148"/>
              <a:gd name="connsiteY2" fmla="*/ 1733106 h 2668772"/>
              <a:gd name="connsiteX3" fmla="*/ 3519376 w 3902148"/>
              <a:gd name="connsiteY3" fmla="*/ 648586 h 2668772"/>
              <a:gd name="connsiteX4" fmla="*/ 3902148 w 3902148"/>
              <a:gd name="connsiteY4" fmla="*/ 0 h 266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148" h="2668772">
                <a:moveTo>
                  <a:pt x="0" y="2668772"/>
                </a:moveTo>
                <a:cubicBezTo>
                  <a:pt x="503274" y="2581939"/>
                  <a:pt x="1006548" y="2495106"/>
                  <a:pt x="1424762" y="2339162"/>
                </a:cubicBezTo>
                <a:cubicBezTo>
                  <a:pt x="1842976" y="2183218"/>
                  <a:pt x="2160181" y="2014869"/>
                  <a:pt x="2509283" y="1733106"/>
                </a:cubicBezTo>
                <a:cubicBezTo>
                  <a:pt x="2858385" y="1451343"/>
                  <a:pt x="3287232" y="937437"/>
                  <a:pt x="3519376" y="648586"/>
                </a:cubicBezTo>
                <a:cubicBezTo>
                  <a:pt x="3751520" y="359735"/>
                  <a:pt x="3826834" y="179867"/>
                  <a:pt x="3902148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55676" y="1268760"/>
            <a:ext cx="4284476" cy="230425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09076" y="918856"/>
                <a:ext cx="2682853" cy="92333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Linear regression line not a good fit for the data.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076" y="918856"/>
                <a:ext cx="2682853" cy="923330"/>
              </a:xfrm>
              <a:prstGeom prst="rect">
                <a:avLst/>
              </a:prstGeom>
              <a:blipFill>
                <a:blip r:embed="rId5"/>
                <a:stretch>
                  <a:fillRect l="-1577" t="-2581" b="-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559236" y="2072280"/>
                <a:ext cx="1730324" cy="9233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Exponential line much better fit.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6" y="2072280"/>
                <a:ext cx="1730324" cy="923330"/>
              </a:xfrm>
              <a:prstGeom prst="rect">
                <a:avLst/>
              </a:prstGeom>
              <a:blipFill>
                <a:blip r:embed="rId6"/>
                <a:stretch>
                  <a:fillRect l="-2431" t="-2581" r="-1736" b="-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3891" y="5085287"/>
                <a:ext cx="31125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891" y="5085287"/>
                <a:ext cx="3112505" cy="923330"/>
              </a:xfrm>
              <a:prstGeom prst="rect">
                <a:avLst/>
              </a:prstGeom>
              <a:blipFill>
                <a:blip r:embed="rId7"/>
                <a:stretch>
                  <a:fillRect l="-587" b="-4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575368" y="5010961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 Year 1, what did we do to both sides to end up with a straight line equation?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35697" y="6161192"/>
                <a:ext cx="6356461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for constants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697" y="6161192"/>
                <a:ext cx="6356461" cy="369332"/>
              </a:xfrm>
              <a:prstGeom prst="rect">
                <a:avLst/>
              </a:prstGeom>
              <a:blipFill>
                <a:blip r:embed="rId8"/>
                <a:stretch>
                  <a:fillRect l="-573" t="-7813" b="-2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1401504" y="5438235"/>
            <a:ext cx="2661046" cy="6098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863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32" grpId="0" animBg="1"/>
      <p:bldP spid="15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3-5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6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5FFC52F-CCD7-A78F-09D9-ED4CC9EB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69" y="660844"/>
            <a:ext cx="6874718" cy="61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BBE0309-05F1-FDE7-A21E-82520B1A6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77" y="614495"/>
            <a:ext cx="6389502" cy="62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21CD8EA-A86E-04CD-BF1A-DA75E668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76" y="618644"/>
            <a:ext cx="6408904" cy="623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1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A794467-A34C-F1EE-EB50-41973F3A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96"/>
            <a:ext cx="9144000" cy="59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9BEB23-2F0B-4C9E-B294-2A9A03E449A1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BC63E370-B75D-429B-9F05-FAD61AB8FA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05EED4-4B36-4376-9BE5-8E52B56148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28286</TotalTime>
  <Words>683</Words>
  <Application>Microsoft Office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Office Theme</vt:lpstr>
      <vt:lpstr>Stats2 Chapter 1:  Measuring Correlation  Product Moment Coefficient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1089</cp:revision>
  <dcterms:created xsi:type="dcterms:W3CDTF">2013-02-28T07:36:55Z</dcterms:created>
  <dcterms:modified xsi:type="dcterms:W3CDTF">2024-05-24T11:40:25Z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