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02" r:id="rId5"/>
    <p:sldId id="582" r:id="rId6"/>
    <p:sldId id="583" r:id="rId7"/>
    <p:sldId id="584" r:id="rId8"/>
    <p:sldId id="585" r:id="rId9"/>
    <p:sldId id="533" r:id="rId10"/>
    <p:sldId id="703" r:id="rId11"/>
    <p:sldId id="704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ie Frost" initials="JF" lastIdx="0" clrIdx="0">
    <p:extLst>
      <p:ext uri="{19B8F6BF-5375-455C-9EA6-DF929625EA0E}">
        <p15:presenceInfo xmlns:p15="http://schemas.microsoft.com/office/powerpoint/2012/main" userId="13ffd922e6d1d98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8: </a:t>
            </a:r>
            <a:r>
              <a:rPr lang="en-GB" dirty="0">
                <a:solidFill>
                  <a:schemeClr val="accent5"/>
                </a:solidFill>
              </a:rPr>
              <a:t>Further Kinematics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Vector Integration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E39E3F-9848-417F-B9CD-AB8841CD749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F51FF1C-B928-4286-A974-B7695216488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Integrating Vectors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5ED57BD-9C0D-43DA-8D10-79F1FDB7FC9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4B4A1-F18E-4E99-AB57-AD47439BDFF5}"/>
                  </a:ext>
                </a:extLst>
              </p:cNvPr>
              <p:cNvSpPr txBox="1"/>
              <p:nvPr/>
            </p:nvSpPr>
            <p:spPr>
              <a:xfrm>
                <a:off x="395536" y="908720"/>
                <a:ext cx="763284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can similarly integrate the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GB" dirty="0"/>
                  <a:t> components to get from acceleration to velocity and velocity to displacement.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34B4A1-F18E-4E99-AB57-AD47439BD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7632848" cy="646331"/>
              </a:xfrm>
              <a:prstGeom prst="rect">
                <a:avLst/>
              </a:prstGeom>
              <a:blipFill>
                <a:blip r:embed="rId2"/>
                <a:stretch>
                  <a:fillRect l="-71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0DB1FC-BD0A-425F-9CC1-4C54A80C2BD0}"/>
                  </a:ext>
                </a:extLst>
              </p:cNvPr>
              <p:cNvSpPr txBox="1"/>
              <p:nvPr/>
            </p:nvSpPr>
            <p:spPr>
              <a:xfrm>
                <a:off x="395536" y="1683050"/>
                <a:ext cx="7828541" cy="12920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is moving in a plane. At time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seconds, its velocity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, 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with respect to a fixed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m. Find 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at time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seconds.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0DB1FC-BD0A-425F-9CC1-4C54A80C2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83050"/>
                <a:ext cx="7828541" cy="12920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4705C-110F-4829-83D4-538CE56203BA}"/>
                  </a:ext>
                </a:extLst>
              </p:cNvPr>
              <p:cNvSpPr txBox="1"/>
              <p:nvPr/>
            </p:nvSpPr>
            <p:spPr>
              <a:xfrm>
                <a:off x="1403648" y="3284984"/>
                <a:ext cx="5022319" cy="2801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sSup>
                                      <m:s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br>
                  <a:rPr lang="en-GB" b="1" dirty="0"/>
                </a:br>
                <a:r>
                  <a:rPr lang="en-GB" dirty="0"/>
                  <a:t>When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 →  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284705C-110F-4829-83D4-538CE56203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3284984"/>
                <a:ext cx="5022319" cy="2801793"/>
              </a:xfrm>
              <a:prstGeom prst="rect">
                <a:avLst/>
              </a:prstGeom>
              <a:blipFill>
                <a:blip r:embed="rId4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5C672309-3CFE-4619-BA58-470313D6980F}"/>
              </a:ext>
            </a:extLst>
          </p:cNvPr>
          <p:cNvSpPr txBox="1"/>
          <p:nvPr/>
        </p:nvSpPr>
        <p:spPr>
          <a:xfrm>
            <a:off x="6283413" y="3353499"/>
            <a:ext cx="1937797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The constant of integration is a vector.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3D1C6-CA39-4D39-8189-29176B02AD21}"/>
              </a:ext>
            </a:extLst>
          </p:cNvPr>
          <p:cNvCxnSpPr/>
          <p:nvPr/>
        </p:nvCxnSpPr>
        <p:spPr>
          <a:xfrm flipH="1">
            <a:off x="5652120" y="3573016"/>
            <a:ext cx="631293" cy="303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32E2A6-A3D8-44AF-BEDA-4A31FB1D7535}"/>
              </a:ext>
            </a:extLst>
          </p:cNvPr>
          <p:cNvSpPr/>
          <p:nvPr/>
        </p:nvSpPr>
        <p:spPr>
          <a:xfrm>
            <a:off x="395536" y="2987381"/>
            <a:ext cx="7830919" cy="3393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4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56838B5-2F41-4939-A566-1877088FCA2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0F96D68E-7C43-493A-B007-8D7A16B6B717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722636-6467-4DB4-A502-C784CA8E76E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AF4A2-6BB3-44F0-A815-83D76CECFE19}"/>
                  </a:ext>
                </a:extLst>
              </p:cNvPr>
              <p:cNvSpPr txBox="1"/>
              <p:nvPr/>
            </p:nvSpPr>
            <p:spPr>
              <a:xfrm>
                <a:off x="424111" y="873425"/>
                <a:ext cx="7828541" cy="132343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is moving in a plane so that, at time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600" dirty="0"/>
                  <a:t> seconds, its acceleration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(4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 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600" dirty="0"/>
                  <a:t>, the velocity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-1</a:t>
                </a:r>
                <a:r>
                  <a:rPr lang="en-GB" sz="1600" dirty="0"/>
                  <a:t> and 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is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(20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m with respect to a fixed origin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the angle between the direction of motion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sz="1600" dirty="0"/>
                  <a:t> 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Both"/>
                </a:pPr>
                <a:r>
                  <a:rPr lang="en-GB" sz="1600" dirty="0"/>
                  <a:t>the distance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when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2AF4A2-6BB3-44F0-A815-83D76CECF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11" y="873425"/>
                <a:ext cx="7828541" cy="1323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FFD28F-2497-492C-8CDD-1E21A9A15151}"/>
                  </a:ext>
                </a:extLst>
              </p:cNvPr>
              <p:cNvSpPr txBox="1"/>
              <p:nvPr/>
            </p:nvSpPr>
            <p:spPr>
              <a:xfrm>
                <a:off x="539552" y="2471162"/>
                <a:ext cx="4225395" cy="2106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direction of motion is the velocity: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=∫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400" dirty="0"/>
              </a:p>
              <a:p>
                <a:pPr/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=3, 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−9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=2,</m:t>
                    </m:r>
                  </m:oMath>
                </a14:m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GB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FFD28F-2497-492C-8CDD-1E21A9A15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471162"/>
                <a:ext cx="4225395" cy="2106923"/>
              </a:xfrm>
              <a:prstGeom prst="rect">
                <a:avLst/>
              </a:prstGeom>
              <a:blipFill>
                <a:blip r:embed="rId3"/>
                <a:stretch>
                  <a:fillRect l="-433" t="-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17042-2799-46A3-8924-948C38D7B596}"/>
                  </a:ext>
                </a:extLst>
              </p:cNvPr>
              <p:cNvSpPr txBox="1"/>
              <p:nvPr/>
            </p:nvSpPr>
            <p:spPr>
              <a:xfrm>
                <a:off x="3790450" y="3021432"/>
                <a:ext cx="152817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Use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100" dirty="0"/>
                  <a:t> to get constant of integration.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E17042-2799-46A3-8924-948C38D7B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50" y="3021432"/>
                <a:ext cx="1528170" cy="430887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0A42081-1CBD-4663-96CA-F7F6282F2CAC}"/>
              </a:ext>
            </a:extLst>
          </p:cNvPr>
          <p:cNvCxnSpPr/>
          <p:nvPr/>
        </p:nvCxnSpPr>
        <p:spPr>
          <a:xfrm flipH="1">
            <a:off x="3422708" y="3227664"/>
            <a:ext cx="381743" cy="44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CD8004E8-5ED0-4850-9743-665CB422B2EA}"/>
              </a:ext>
            </a:extLst>
          </p:cNvPr>
          <p:cNvSpPr/>
          <p:nvPr/>
        </p:nvSpPr>
        <p:spPr>
          <a:xfrm flipH="1">
            <a:off x="976526" y="4622386"/>
            <a:ext cx="583826" cy="788513"/>
          </a:xfrm>
          <a:prstGeom prst="rt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FC07A5A-DEC8-4440-894C-AFF0FEA064A1}"/>
              </a:ext>
            </a:extLst>
          </p:cNvPr>
          <p:cNvSpPr/>
          <p:nvPr/>
        </p:nvSpPr>
        <p:spPr>
          <a:xfrm>
            <a:off x="1143000" y="5189220"/>
            <a:ext cx="106680" cy="220980"/>
          </a:xfrm>
          <a:custGeom>
            <a:avLst/>
            <a:gdLst>
              <a:gd name="connsiteX0" fmla="*/ 0 w 106680"/>
              <a:gd name="connsiteY0" fmla="*/ 0 h 220980"/>
              <a:gd name="connsiteX1" fmla="*/ 83820 w 106680"/>
              <a:gd name="connsiteY1" fmla="*/ 114300 h 220980"/>
              <a:gd name="connsiteX2" fmla="*/ 106680 w 106680"/>
              <a:gd name="connsiteY2" fmla="*/ 22098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680" h="220980">
                <a:moveTo>
                  <a:pt x="0" y="0"/>
                </a:moveTo>
                <a:cubicBezTo>
                  <a:pt x="33020" y="38735"/>
                  <a:pt x="66040" y="77470"/>
                  <a:pt x="83820" y="114300"/>
                </a:cubicBezTo>
                <a:cubicBezTo>
                  <a:pt x="101600" y="151130"/>
                  <a:pt x="104140" y="186055"/>
                  <a:pt x="106680" y="2209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4061AF-2478-47EB-9304-103BCE73D597}"/>
                  </a:ext>
                </a:extLst>
              </p:cNvPr>
              <p:cNvSpPr txBox="1"/>
              <p:nvPr/>
            </p:nvSpPr>
            <p:spPr>
              <a:xfrm>
                <a:off x="1162050" y="5061942"/>
                <a:ext cx="3326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54061AF-2478-47EB-9304-103BCE73D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2050" y="5061942"/>
                <a:ext cx="332656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2A3A5F-9E34-49AA-B618-E9AAE81185E8}"/>
              </a:ext>
            </a:extLst>
          </p:cNvPr>
          <p:cNvCxnSpPr>
            <a:stCxn id="12" idx="4"/>
          </p:cNvCxnSpPr>
          <p:nvPr/>
        </p:nvCxnSpPr>
        <p:spPr>
          <a:xfrm flipV="1">
            <a:off x="976526" y="5410200"/>
            <a:ext cx="427122" cy="6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1ED07-FB2A-4D6B-BF5A-7AF73360A8D6}"/>
                  </a:ext>
                </a:extLst>
              </p:cNvPr>
              <p:cNvSpPr txBox="1"/>
              <p:nvPr/>
            </p:nvSpPr>
            <p:spPr>
              <a:xfrm>
                <a:off x="958601" y="5389738"/>
                <a:ext cx="3326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1ED07-FB2A-4D6B-BF5A-7AF73360A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601" y="5389738"/>
                <a:ext cx="3326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8D56B9-A8BF-413E-86E6-89E06C40A42A}"/>
                  </a:ext>
                </a:extLst>
              </p:cNvPr>
              <p:cNvSpPr txBox="1"/>
              <p:nvPr/>
            </p:nvSpPr>
            <p:spPr>
              <a:xfrm>
                <a:off x="1491747" y="4780245"/>
                <a:ext cx="2383966" cy="576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4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=68.2°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8D56B9-A8BF-413E-86E6-89E06C40A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747" y="4780245"/>
                <a:ext cx="2383966" cy="57637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8E0644-9B0D-40BD-BB57-B7351C5C4A04}"/>
                  </a:ext>
                </a:extLst>
              </p:cNvPr>
              <p:cNvSpPr txBox="1"/>
              <p:nvPr/>
            </p:nvSpPr>
            <p:spPr>
              <a:xfrm>
                <a:off x="1469763" y="4835405"/>
                <a:ext cx="3326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8E0644-9B0D-40BD-BB57-B7351C5C4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763" y="4835405"/>
                <a:ext cx="33265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30FD32-E1FD-42ED-937B-2CC4615F421D}"/>
                  </a:ext>
                </a:extLst>
              </p:cNvPr>
              <p:cNvSpPr txBox="1"/>
              <p:nvPr/>
            </p:nvSpPr>
            <p:spPr>
              <a:xfrm>
                <a:off x="1265439" y="5391540"/>
                <a:ext cx="3326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30FD32-E1FD-42ED-937B-2CC4615F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39" y="5391540"/>
                <a:ext cx="332656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9A2A6E-E6E5-482C-9C4B-DEE40E7B998B}"/>
                  </a:ext>
                </a:extLst>
              </p:cNvPr>
              <p:cNvSpPr txBox="1"/>
              <p:nvPr/>
            </p:nvSpPr>
            <p:spPr>
              <a:xfrm>
                <a:off x="5868143" y="2474982"/>
                <a:ext cx="3228231" cy="3183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GB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GB" sz="1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+9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GB" sz="1400" b="1" dirty="0"/>
              </a:p>
              <a:p>
                <a:pPr/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GB" sz="1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p>
                                  <m:s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+20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sz="14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+9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1400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mr>
                          <m:m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−15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𝑂𝑃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=25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C9A2A6E-E6E5-482C-9C4B-DEE40E7B9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3" y="2474982"/>
                <a:ext cx="3228231" cy="3183115"/>
              </a:xfrm>
              <a:prstGeom prst="rect">
                <a:avLst/>
              </a:prstGeom>
              <a:blipFill>
                <a:blip r:embed="rId10"/>
                <a:stretch>
                  <a:fillRect l="-10586" t="-27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6E309506-7BC7-4A69-BE06-BD12BDEF6BB3}"/>
              </a:ext>
            </a:extLst>
          </p:cNvPr>
          <p:cNvSpPr/>
          <p:nvPr/>
        </p:nvSpPr>
        <p:spPr>
          <a:xfrm>
            <a:off x="264952" y="2453343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7FBB329-BDDA-4A9E-8A36-54DCEDB6DDDE}"/>
              </a:ext>
            </a:extLst>
          </p:cNvPr>
          <p:cNvSpPr/>
          <p:nvPr/>
        </p:nvSpPr>
        <p:spPr>
          <a:xfrm>
            <a:off x="5485370" y="2448005"/>
            <a:ext cx="216024" cy="2397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58FF19-C5E9-4DBF-A38A-28E5BA2469AB}"/>
              </a:ext>
            </a:extLst>
          </p:cNvPr>
          <p:cNvSpPr/>
          <p:nvPr/>
        </p:nvSpPr>
        <p:spPr>
          <a:xfrm>
            <a:off x="480977" y="2448005"/>
            <a:ext cx="4837644" cy="3822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61D55E-1607-4581-86F5-7CDDD133B594}"/>
              </a:ext>
            </a:extLst>
          </p:cNvPr>
          <p:cNvSpPr/>
          <p:nvPr/>
        </p:nvSpPr>
        <p:spPr>
          <a:xfrm>
            <a:off x="5701394" y="2448005"/>
            <a:ext cx="3228231" cy="382225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540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</p:childTnLst>
        </p:cTn>
      </p:par>
    </p:tnLst>
    <p:bldLst>
      <p:bldP spid="6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83811-C96B-4819-8F33-46BE9E2A4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50" y="1186871"/>
            <a:ext cx="5724525" cy="32861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7F73843A-E117-4901-9763-AE8240B8E77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5" name="TextBox 32">
              <a:extLst>
                <a:ext uri="{FF2B5EF4-FFF2-40B4-BE49-F238E27FC236}">
                  <a16:creationId xmlns:a16="http://schemas.microsoft.com/office/drawing/2014/main" id="{14558D27-EB18-42D3-8174-315A635EE7B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28CF592-1823-426B-953B-FAAF2EEECEBA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8B50DDF-669A-456C-BB31-CF8CA1E4117D}"/>
              </a:ext>
            </a:extLst>
          </p:cNvPr>
          <p:cNvSpPr txBox="1"/>
          <p:nvPr/>
        </p:nvSpPr>
        <p:spPr>
          <a:xfrm>
            <a:off x="251520" y="789343"/>
            <a:ext cx="338437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M2(Old) Jan 2013 Q4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DF0D0A-DFA6-47EC-83C9-7011D8DE3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501" y="4501192"/>
            <a:ext cx="2724150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255D9E-1BFC-47C5-A281-809919E0A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751" y="1626427"/>
            <a:ext cx="3084191" cy="345875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6DBAEAE-EA42-4D58-9824-A3E778CEFCDE}"/>
              </a:ext>
            </a:extLst>
          </p:cNvPr>
          <p:cNvSpPr/>
          <p:nvPr/>
        </p:nvSpPr>
        <p:spPr>
          <a:xfrm>
            <a:off x="3652802" y="4505405"/>
            <a:ext cx="2357473" cy="3904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1DAB16-855E-48C0-8491-0D1EEA158407}"/>
              </a:ext>
            </a:extLst>
          </p:cNvPr>
          <p:cNvSpPr/>
          <p:nvPr/>
        </p:nvSpPr>
        <p:spPr>
          <a:xfrm>
            <a:off x="3652802" y="4895850"/>
            <a:ext cx="2357473" cy="15525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85BAD60-FB4F-41DD-AD65-B877033BB697}"/>
              </a:ext>
            </a:extLst>
          </p:cNvPr>
          <p:cNvSpPr/>
          <p:nvPr/>
        </p:nvSpPr>
        <p:spPr>
          <a:xfrm>
            <a:off x="6300192" y="1597483"/>
            <a:ext cx="2815233" cy="36031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438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8.5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73-74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8478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7642FFB-1A86-7343-F703-BD54448AA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8" y="836712"/>
            <a:ext cx="74676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F306C17-2156-0AA6-ECC3-1F604337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03" y="867494"/>
            <a:ext cx="7639050" cy="565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6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38D2C10-0AA8-E917-BB34-D444042C4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815677"/>
            <a:ext cx="78200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DFF1726-39FA-0342-49EA-5E66472A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753" y="980728"/>
            <a:ext cx="546735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CAA238-7F6D-4A48-8C6D-8B6AF85D51E5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9C2FCFF9-4FAA-4EF6-9A55-A1CC997037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34AE59E-7CBD-4E13-8A32-D0F32C0C5E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26575</TotalTime>
  <Words>397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M2 Chapter 8: Further Kinematics  Vector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990</cp:revision>
  <dcterms:created xsi:type="dcterms:W3CDTF">2013-02-28T07:36:55Z</dcterms:created>
  <dcterms:modified xsi:type="dcterms:W3CDTF">2024-06-19T08:33:50Z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